
<file path=[Content_Types].xml><?xml version="1.0" encoding="utf-8"?>
<Types xmlns="http://schemas.openxmlformats.org/package/2006/content-types">
  <Default Extension="(null)" ContentType="image/x-em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notesSlides/notesSlide20.xml" ContentType="application/vnd.openxmlformats-officedocument.presentationml.notesSlide+xml"/>
  <Override PartName="/ppt/tags/tag17.xml" ContentType="application/vnd.openxmlformats-officedocument.presentationml.tags+xml"/>
  <Override PartName="/ppt/notesSlides/notesSlide21.xml" ContentType="application/vnd.openxmlformats-officedocument.presentationml.notesSlide+xml"/>
  <Override PartName="/ppt/tags/tag1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700" r:id="rId1"/>
    <p:sldMasterId id="2147483688" r:id="rId2"/>
  </p:sldMasterIdLst>
  <p:notesMasterIdLst>
    <p:notesMasterId r:id="rId51"/>
  </p:notesMasterIdLst>
  <p:handoutMasterIdLst>
    <p:handoutMasterId r:id="rId52"/>
  </p:handoutMasterIdLst>
  <p:sldIdLst>
    <p:sldId id="256" r:id="rId3"/>
    <p:sldId id="805" r:id="rId4"/>
    <p:sldId id="819" r:id="rId5"/>
    <p:sldId id="806" r:id="rId6"/>
    <p:sldId id="753" r:id="rId7"/>
    <p:sldId id="754" r:id="rId8"/>
    <p:sldId id="807" r:id="rId9"/>
    <p:sldId id="808" r:id="rId10"/>
    <p:sldId id="809" r:id="rId11"/>
    <p:sldId id="810" r:id="rId12"/>
    <p:sldId id="811" r:id="rId13"/>
    <p:sldId id="743" r:id="rId14"/>
    <p:sldId id="812" r:id="rId15"/>
    <p:sldId id="813" r:id="rId16"/>
    <p:sldId id="814" r:id="rId17"/>
    <p:sldId id="815" r:id="rId18"/>
    <p:sldId id="755" r:id="rId19"/>
    <p:sldId id="816" r:id="rId20"/>
    <p:sldId id="762" r:id="rId21"/>
    <p:sldId id="817" r:id="rId22"/>
    <p:sldId id="654" r:id="rId23"/>
    <p:sldId id="818" r:id="rId24"/>
    <p:sldId id="725" r:id="rId25"/>
    <p:sldId id="656" r:id="rId26"/>
    <p:sldId id="768" r:id="rId27"/>
    <p:sldId id="804" r:id="rId28"/>
    <p:sldId id="740" r:id="rId29"/>
    <p:sldId id="741" r:id="rId30"/>
    <p:sldId id="786" r:id="rId31"/>
    <p:sldId id="787" r:id="rId32"/>
    <p:sldId id="788" r:id="rId33"/>
    <p:sldId id="789" r:id="rId34"/>
    <p:sldId id="790" r:id="rId35"/>
    <p:sldId id="792" r:id="rId36"/>
    <p:sldId id="793" r:id="rId37"/>
    <p:sldId id="794" r:id="rId38"/>
    <p:sldId id="795" r:id="rId39"/>
    <p:sldId id="796" r:id="rId40"/>
    <p:sldId id="797" r:id="rId41"/>
    <p:sldId id="758" r:id="rId42"/>
    <p:sldId id="798" r:id="rId43"/>
    <p:sldId id="799" r:id="rId44"/>
    <p:sldId id="800" r:id="rId45"/>
    <p:sldId id="802" r:id="rId46"/>
    <p:sldId id="759" r:id="rId47"/>
    <p:sldId id="803" r:id="rId48"/>
    <p:sldId id="767" r:id="rId49"/>
    <p:sldId id="82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 Juncheng" initials="GJ" lastIdx="1" clrIdx="0">
    <p:extLst>
      <p:ext uri="{19B8F6BF-5375-455C-9EA6-DF929625EA0E}">
        <p15:presenceInfo xmlns:p15="http://schemas.microsoft.com/office/powerpoint/2012/main" userId="S::jcgu@umich.edu::b8cced08-e540-422b-a481-567f0ea3940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F2600"/>
    <a:srgbClr val="FF8C00"/>
    <a:srgbClr val="F38274"/>
    <a:srgbClr val="003399"/>
    <a:srgbClr val="EAEFF7"/>
    <a:srgbClr val="D2DEEF"/>
    <a:srgbClr val="C00000"/>
    <a:srgbClr val="D73B1C"/>
    <a:srgbClr val="7F7F7F"/>
    <a:srgbClr val="E9ED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50"/>
    <p:restoredTop sz="64082"/>
  </p:normalViewPr>
  <p:slideViewPr>
    <p:cSldViewPr snapToGrid="0" snapToObjects="1">
      <p:cViewPr>
        <p:scale>
          <a:sx n="127" d="100"/>
          <a:sy n="127" d="100"/>
        </p:scale>
        <p:origin x="4208" y="4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71" d="100"/>
          <a:sy n="171" d="100"/>
        </p:scale>
        <p:origin x="6552"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gjc/Dropbox/UMich%20work/Tiresias/NSDI19/presentation/figure/loss_trac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gjc/Dropbox/UMich%20work/Tiresias/NSDI19/presentation/figure/loss_trac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142779862440862"/>
          <c:y val="0.2179930795847751"/>
          <c:w val="0.67654144376991043"/>
          <c:h val="0.52422145328719716"/>
        </c:manualLayout>
      </c:layout>
      <c:lineChart>
        <c:grouping val="standard"/>
        <c:varyColors val="0"/>
        <c:ser>
          <c:idx val="0"/>
          <c:order val="0"/>
          <c:tx>
            <c:strRef>
              <c:f>Sheet2!$N$1</c:f>
              <c:strCache>
                <c:ptCount val="1"/>
                <c:pt idx="0">
                  <c:v>application_1508364558011_47238: 508.979856</c:v>
                </c:pt>
              </c:strCache>
            </c:strRef>
          </c:tx>
          <c:spPr>
            <a:ln w="19050" cap="rnd">
              <a:solidFill>
                <a:schemeClr val="accent2">
                  <a:lumMod val="75000"/>
                </a:schemeClr>
              </a:solidFill>
              <a:round/>
            </a:ln>
            <a:effectLst/>
          </c:spPr>
          <c:marker>
            <c:symbol val="none"/>
          </c:marker>
          <c:val>
            <c:numRef>
              <c:f>Sheet2!$P$2:$P$285</c:f>
              <c:numCache>
                <c:formatCode>General</c:formatCode>
                <c:ptCount val="284"/>
                <c:pt idx="0">
                  <c:v>0.4700710586534988</c:v>
                </c:pt>
                <c:pt idx="1">
                  <c:v>0.46368782367818867</c:v>
                </c:pt>
                <c:pt idx="2">
                  <c:v>0.447669517042033</c:v>
                </c:pt>
                <c:pt idx="3">
                  <c:v>0.44212935083704691</c:v>
                </c:pt>
                <c:pt idx="4">
                  <c:v>0.43791400698542698</c:v>
                </c:pt>
                <c:pt idx="5">
                  <c:v>0.447669517042033</c:v>
                </c:pt>
                <c:pt idx="6">
                  <c:v>0.50680476936047214</c:v>
                </c:pt>
                <c:pt idx="7">
                  <c:v>0.45585932795375167</c:v>
                </c:pt>
                <c:pt idx="8">
                  <c:v>0.43972058292183552</c:v>
                </c:pt>
                <c:pt idx="9">
                  <c:v>0.43911839094303268</c:v>
                </c:pt>
                <c:pt idx="10">
                  <c:v>0.44008189810911719</c:v>
                </c:pt>
                <c:pt idx="11">
                  <c:v>0.45694327351559683</c:v>
                </c:pt>
                <c:pt idx="12">
                  <c:v>0.65976153197639409</c:v>
                </c:pt>
                <c:pt idx="13">
                  <c:v>0.63145850897266054</c:v>
                </c:pt>
                <c:pt idx="14">
                  <c:v>0.49066602432855599</c:v>
                </c:pt>
                <c:pt idx="15">
                  <c:v>0.46392870046970974</c:v>
                </c:pt>
                <c:pt idx="16">
                  <c:v>0.49873539684451407</c:v>
                </c:pt>
                <c:pt idx="17">
                  <c:v>0.46730097555100569</c:v>
                </c:pt>
                <c:pt idx="18">
                  <c:v>0.46561483801035769</c:v>
                </c:pt>
                <c:pt idx="19">
                  <c:v>0.45176442249789234</c:v>
                </c:pt>
                <c:pt idx="20">
                  <c:v>0.46718053715524516</c:v>
                </c:pt>
                <c:pt idx="21">
                  <c:v>0.44803083222931478</c:v>
                </c:pt>
                <c:pt idx="22">
                  <c:v>0.43923882933879321</c:v>
                </c:pt>
                <c:pt idx="23">
                  <c:v>0.46730097555100569</c:v>
                </c:pt>
                <c:pt idx="24">
                  <c:v>0.44911477779115982</c:v>
                </c:pt>
                <c:pt idx="25">
                  <c:v>0.43707093821510301</c:v>
                </c:pt>
                <c:pt idx="26">
                  <c:v>0.44273154281584975</c:v>
                </c:pt>
                <c:pt idx="27">
                  <c:v>0.49331566903528851</c:v>
                </c:pt>
                <c:pt idx="28">
                  <c:v>0.43960014452607493</c:v>
                </c:pt>
                <c:pt idx="29">
                  <c:v>0.44935565458268101</c:v>
                </c:pt>
                <c:pt idx="30">
                  <c:v>0.44140672046248347</c:v>
                </c:pt>
                <c:pt idx="31">
                  <c:v>0.43405997832108884</c:v>
                </c:pt>
                <c:pt idx="32">
                  <c:v>0.43261471757196196</c:v>
                </c:pt>
                <c:pt idx="33">
                  <c:v>0.50126460315548604</c:v>
                </c:pt>
                <c:pt idx="34">
                  <c:v>0.5139106347103457</c:v>
                </c:pt>
                <c:pt idx="35">
                  <c:v>0.45874984945200536</c:v>
                </c:pt>
                <c:pt idx="36">
                  <c:v>0.44032277490063831</c:v>
                </c:pt>
                <c:pt idx="37">
                  <c:v>0.43803444538118758</c:v>
                </c:pt>
                <c:pt idx="38">
                  <c:v>0.70119234011802967</c:v>
                </c:pt>
                <c:pt idx="39">
                  <c:v>0.49861495844875353</c:v>
                </c:pt>
                <c:pt idx="40">
                  <c:v>0.46718053715524516</c:v>
                </c:pt>
                <c:pt idx="41">
                  <c:v>0.45802721907744187</c:v>
                </c:pt>
                <c:pt idx="42">
                  <c:v>0.46176080934601954</c:v>
                </c:pt>
                <c:pt idx="43">
                  <c:v>0.45634108153679392</c:v>
                </c:pt>
                <c:pt idx="44">
                  <c:v>0.45513669757918823</c:v>
                </c:pt>
                <c:pt idx="45">
                  <c:v>0.44116584367096229</c:v>
                </c:pt>
                <c:pt idx="46">
                  <c:v>0.45417319041310372</c:v>
                </c:pt>
                <c:pt idx="47">
                  <c:v>0.44212935083704691</c:v>
                </c:pt>
                <c:pt idx="48">
                  <c:v>0.43767313019390586</c:v>
                </c:pt>
                <c:pt idx="49">
                  <c:v>0.43369866313380712</c:v>
                </c:pt>
                <c:pt idx="50">
                  <c:v>0.4321329639889197</c:v>
                </c:pt>
                <c:pt idx="51">
                  <c:v>0.53932313621582562</c:v>
                </c:pt>
                <c:pt idx="52">
                  <c:v>0.47308201854751297</c:v>
                </c:pt>
                <c:pt idx="53">
                  <c:v>0.46585571480187887</c:v>
                </c:pt>
                <c:pt idx="54">
                  <c:v>0.45272792966397696</c:v>
                </c:pt>
                <c:pt idx="55">
                  <c:v>0.48994339395399256</c:v>
                </c:pt>
                <c:pt idx="56">
                  <c:v>0.43803444538118758</c:v>
                </c:pt>
                <c:pt idx="57">
                  <c:v>0.43743225340238473</c:v>
                </c:pt>
                <c:pt idx="58">
                  <c:v>0.43116945682283514</c:v>
                </c:pt>
                <c:pt idx="59">
                  <c:v>0.47019149704925933</c:v>
                </c:pt>
                <c:pt idx="60">
                  <c:v>0.4444176803564977</c:v>
                </c:pt>
                <c:pt idx="61">
                  <c:v>0.45634108153679392</c:v>
                </c:pt>
                <c:pt idx="62">
                  <c:v>0.92207635794291221</c:v>
                </c:pt>
                <c:pt idx="63">
                  <c:v>0.57015536553053114</c:v>
                </c:pt>
                <c:pt idx="64">
                  <c:v>0.50849090690112009</c:v>
                </c:pt>
                <c:pt idx="65">
                  <c:v>0.47561122485848495</c:v>
                </c:pt>
                <c:pt idx="66">
                  <c:v>0.46513308442731544</c:v>
                </c:pt>
                <c:pt idx="67">
                  <c:v>0.45646151993255457</c:v>
                </c:pt>
                <c:pt idx="68">
                  <c:v>0.46272431651210405</c:v>
                </c:pt>
                <c:pt idx="69">
                  <c:v>0.46874623630013257</c:v>
                </c:pt>
                <c:pt idx="70">
                  <c:v>0.45200529928941352</c:v>
                </c:pt>
                <c:pt idx="71">
                  <c:v>0.52258219920510662</c:v>
                </c:pt>
                <c:pt idx="72">
                  <c:v>0.4744068409008792</c:v>
                </c:pt>
                <c:pt idx="73">
                  <c:v>0.50487775502830301</c:v>
                </c:pt>
                <c:pt idx="74">
                  <c:v>0.453811875225822</c:v>
                </c:pt>
                <c:pt idx="75">
                  <c:v>0.45670239672407564</c:v>
                </c:pt>
                <c:pt idx="76">
                  <c:v>0.43899795254727209</c:v>
                </c:pt>
                <c:pt idx="77">
                  <c:v>0.43490304709141281</c:v>
                </c:pt>
                <c:pt idx="78">
                  <c:v>0.43153077201011686</c:v>
                </c:pt>
                <c:pt idx="79">
                  <c:v>0.4371913766108636</c:v>
                </c:pt>
                <c:pt idx="80">
                  <c:v>0.43008551126099004</c:v>
                </c:pt>
                <c:pt idx="81">
                  <c:v>0.58677586414548966</c:v>
                </c:pt>
                <c:pt idx="82">
                  <c:v>0.45754546549439962</c:v>
                </c:pt>
                <c:pt idx="83">
                  <c:v>0.4822353366253162</c:v>
                </c:pt>
                <c:pt idx="84">
                  <c:v>0.44574250270986393</c:v>
                </c:pt>
                <c:pt idx="85">
                  <c:v>0.47585210165000608</c:v>
                </c:pt>
                <c:pt idx="86">
                  <c:v>0.4455016259183428</c:v>
                </c:pt>
                <c:pt idx="87">
                  <c:v>0.43153077201011686</c:v>
                </c:pt>
                <c:pt idx="88">
                  <c:v>0.42924244249066607</c:v>
                </c:pt>
                <c:pt idx="89">
                  <c:v>0.4344212935083705</c:v>
                </c:pt>
                <c:pt idx="90">
                  <c:v>0.46007467180537159</c:v>
                </c:pt>
                <c:pt idx="91">
                  <c:v>0.45236661447669524</c:v>
                </c:pt>
                <c:pt idx="92">
                  <c:v>0.4499578465614838</c:v>
                </c:pt>
                <c:pt idx="93">
                  <c:v>0.44116584367096229</c:v>
                </c:pt>
                <c:pt idx="94">
                  <c:v>0.42924244249066607</c:v>
                </c:pt>
                <c:pt idx="95">
                  <c:v>0.42683367457545468</c:v>
                </c:pt>
                <c:pt idx="96">
                  <c:v>0.42406359147296158</c:v>
                </c:pt>
                <c:pt idx="97">
                  <c:v>0.42803805853306037</c:v>
                </c:pt>
                <c:pt idx="98">
                  <c:v>0.45670239672407564</c:v>
                </c:pt>
                <c:pt idx="99">
                  <c:v>0.44309285800313147</c:v>
                </c:pt>
                <c:pt idx="100">
                  <c:v>0.43839576056846924</c:v>
                </c:pt>
                <c:pt idx="101">
                  <c:v>0.43984102131759606</c:v>
                </c:pt>
                <c:pt idx="102">
                  <c:v>0.4293628808864266</c:v>
                </c:pt>
                <c:pt idx="103">
                  <c:v>0.42201613874503197</c:v>
                </c:pt>
                <c:pt idx="104">
                  <c:v>0.46453089244851264</c:v>
                </c:pt>
                <c:pt idx="105">
                  <c:v>0.43128989521859573</c:v>
                </c:pt>
                <c:pt idx="106">
                  <c:v>0.42490666024328561</c:v>
                </c:pt>
                <c:pt idx="107">
                  <c:v>0.44971696976996273</c:v>
                </c:pt>
                <c:pt idx="108">
                  <c:v>0.53161507888714932</c:v>
                </c:pt>
                <c:pt idx="109">
                  <c:v>0.47922437673130203</c:v>
                </c:pt>
                <c:pt idx="110">
                  <c:v>0.44718776345899075</c:v>
                </c:pt>
                <c:pt idx="111">
                  <c:v>0.43514392388293394</c:v>
                </c:pt>
                <c:pt idx="112">
                  <c:v>0.42888112730338435</c:v>
                </c:pt>
                <c:pt idx="113">
                  <c:v>0.43574611586173678</c:v>
                </c:pt>
                <c:pt idx="114">
                  <c:v>0.42599060580513071</c:v>
                </c:pt>
                <c:pt idx="115">
                  <c:v>0.42249789232807422</c:v>
                </c:pt>
                <c:pt idx="116">
                  <c:v>0.54570637119113574</c:v>
                </c:pt>
                <c:pt idx="117">
                  <c:v>0.4606768637841745</c:v>
                </c:pt>
                <c:pt idx="118">
                  <c:v>0.43454173190413109</c:v>
                </c:pt>
                <c:pt idx="119">
                  <c:v>0.46766229073828741</c:v>
                </c:pt>
                <c:pt idx="120">
                  <c:v>0.60761170661206798</c:v>
                </c:pt>
                <c:pt idx="121">
                  <c:v>0.46513308442731544</c:v>
                </c:pt>
                <c:pt idx="122">
                  <c:v>0.44357461158617373</c:v>
                </c:pt>
                <c:pt idx="123">
                  <c:v>0.43249427917620137</c:v>
                </c:pt>
                <c:pt idx="124">
                  <c:v>0.43056726484403229</c:v>
                </c:pt>
                <c:pt idx="125">
                  <c:v>0.42996507286522945</c:v>
                </c:pt>
                <c:pt idx="126">
                  <c:v>0.46489220763579436</c:v>
                </c:pt>
                <c:pt idx="127">
                  <c:v>0.48018788389738654</c:v>
                </c:pt>
                <c:pt idx="128">
                  <c:v>0.44369504998193426</c:v>
                </c:pt>
                <c:pt idx="129">
                  <c:v>0.43923882933879321</c:v>
                </c:pt>
                <c:pt idx="130">
                  <c:v>0.42526797543056732</c:v>
                </c:pt>
                <c:pt idx="131">
                  <c:v>0.42249789232807422</c:v>
                </c:pt>
                <c:pt idx="132">
                  <c:v>0.42767674334577865</c:v>
                </c:pt>
                <c:pt idx="133">
                  <c:v>0.42924244249066607</c:v>
                </c:pt>
                <c:pt idx="134">
                  <c:v>0.41731904131036979</c:v>
                </c:pt>
                <c:pt idx="135">
                  <c:v>0.88281344092496694</c:v>
                </c:pt>
                <c:pt idx="136">
                  <c:v>0.49596531374202096</c:v>
                </c:pt>
                <c:pt idx="137">
                  <c:v>0.45369143683006147</c:v>
                </c:pt>
                <c:pt idx="138">
                  <c:v>0.4477899554377936</c:v>
                </c:pt>
                <c:pt idx="139">
                  <c:v>0.43670962302782129</c:v>
                </c:pt>
                <c:pt idx="140">
                  <c:v>0.42755630495001812</c:v>
                </c:pt>
                <c:pt idx="141">
                  <c:v>0.43923882933879321</c:v>
                </c:pt>
                <c:pt idx="142">
                  <c:v>0.4293628808864266</c:v>
                </c:pt>
                <c:pt idx="143">
                  <c:v>0.42273876911959535</c:v>
                </c:pt>
                <c:pt idx="144">
                  <c:v>0.42683367457545468</c:v>
                </c:pt>
                <c:pt idx="145">
                  <c:v>0.42876068890762381</c:v>
                </c:pt>
                <c:pt idx="146">
                  <c:v>0.72202818258460799</c:v>
                </c:pt>
                <c:pt idx="147">
                  <c:v>0.55341442851981215</c:v>
                </c:pt>
                <c:pt idx="148">
                  <c:v>0.46862579790437192</c:v>
                </c:pt>
                <c:pt idx="149">
                  <c:v>0.447669517042033</c:v>
                </c:pt>
                <c:pt idx="150">
                  <c:v>0.43947970613031434</c:v>
                </c:pt>
                <c:pt idx="151">
                  <c:v>0.43297603275924368</c:v>
                </c:pt>
                <c:pt idx="152">
                  <c:v>0.44610381789714565</c:v>
                </c:pt>
                <c:pt idx="153">
                  <c:v>0.42972419607370832</c:v>
                </c:pt>
                <c:pt idx="154">
                  <c:v>0.4271949897627364</c:v>
                </c:pt>
                <c:pt idx="155">
                  <c:v>0.56220643141033366</c:v>
                </c:pt>
                <c:pt idx="156">
                  <c:v>0.47127544261110449</c:v>
                </c:pt>
                <c:pt idx="157">
                  <c:v>0.44297241960737088</c:v>
                </c:pt>
                <c:pt idx="158">
                  <c:v>0.43393953992532824</c:v>
                </c:pt>
                <c:pt idx="159">
                  <c:v>0.43177164880163799</c:v>
                </c:pt>
                <c:pt idx="160">
                  <c:v>0.42815849692882096</c:v>
                </c:pt>
                <c:pt idx="161">
                  <c:v>0.62880886426592808</c:v>
                </c:pt>
                <c:pt idx="162">
                  <c:v>0.48970251716247137</c:v>
                </c:pt>
                <c:pt idx="163">
                  <c:v>0.45308924485125868</c:v>
                </c:pt>
                <c:pt idx="164">
                  <c:v>0.44297241960737088</c:v>
                </c:pt>
                <c:pt idx="165">
                  <c:v>0.43249427917620137</c:v>
                </c:pt>
                <c:pt idx="166">
                  <c:v>0.42851981211610263</c:v>
                </c:pt>
                <c:pt idx="167">
                  <c:v>0.42358183788991932</c:v>
                </c:pt>
                <c:pt idx="168">
                  <c:v>0.4282789353245815</c:v>
                </c:pt>
                <c:pt idx="169">
                  <c:v>0.42960375767794778</c:v>
                </c:pt>
                <c:pt idx="170">
                  <c:v>0.5028303023003734</c:v>
                </c:pt>
                <c:pt idx="171">
                  <c:v>0.45068047693604729</c:v>
                </c:pt>
                <c:pt idx="172">
                  <c:v>0.44875346260387811</c:v>
                </c:pt>
                <c:pt idx="173">
                  <c:v>0.44092496687944116</c:v>
                </c:pt>
                <c:pt idx="174">
                  <c:v>0.43116945682283514</c:v>
                </c:pt>
                <c:pt idx="175">
                  <c:v>0.42490666024328561</c:v>
                </c:pt>
                <c:pt idx="176">
                  <c:v>0.42478622184752501</c:v>
                </c:pt>
                <c:pt idx="177">
                  <c:v>0.4244249066602433</c:v>
                </c:pt>
                <c:pt idx="178">
                  <c:v>0.41683728772732753</c:v>
                </c:pt>
                <c:pt idx="179">
                  <c:v>0.42599060580513071</c:v>
                </c:pt>
                <c:pt idx="180">
                  <c:v>0.41768035649765151</c:v>
                </c:pt>
                <c:pt idx="181">
                  <c:v>0.41081536793929907</c:v>
                </c:pt>
                <c:pt idx="182">
                  <c:v>0.42057087799590515</c:v>
                </c:pt>
                <c:pt idx="183">
                  <c:v>0.41780079489341204</c:v>
                </c:pt>
                <c:pt idx="184">
                  <c:v>0.4344212935083705</c:v>
                </c:pt>
                <c:pt idx="185">
                  <c:v>0.45369143683006147</c:v>
                </c:pt>
                <c:pt idx="186">
                  <c:v>0.51884860893652907</c:v>
                </c:pt>
                <c:pt idx="187">
                  <c:v>0.43153077201011686</c:v>
                </c:pt>
                <c:pt idx="188">
                  <c:v>0.42370227628567991</c:v>
                </c:pt>
                <c:pt idx="189">
                  <c:v>0.41623509574852463</c:v>
                </c:pt>
                <c:pt idx="190">
                  <c:v>0.45935204143080816</c:v>
                </c:pt>
                <c:pt idx="191">
                  <c:v>0.46404913886547039</c:v>
                </c:pt>
                <c:pt idx="192">
                  <c:v>0.42888112730338435</c:v>
                </c:pt>
                <c:pt idx="193">
                  <c:v>0.42081175478742627</c:v>
                </c:pt>
                <c:pt idx="194">
                  <c:v>0.41454895820787668</c:v>
                </c:pt>
                <c:pt idx="195">
                  <c:v>0.61315187281705408</c:v>
                </c:pt>
                <c:pt idx="196">
                  <c:v>0.45573888955799113</c:v>
                </c:pt>
                <c:pt idx="197">
                  <c:v>0.4327351559677225</c:v>
                </c:pt>
                <c:pt idx="198">
                  <c:v>0.42779718174153925</c:v>
                </c:pt>
                <c:pt idx="199">
                  <c:v>0.44032277490063831</c:v>
                </c:pt>
                <c:pt idx="200">
                  <c:v>0.42334096109839819</c:v>
                </c:pt>
                <c:pt idx="201">
                  <c:v>0.41322413585451045</c:v>
                </c:pt>
                <c:pt idx="202">
                  <c:v>0.41322413585451045</c:v>
                </c:pt>
                <c:pt idx="203">
                  <c:v>0.54137058894375534</c:v>
                </c:pt>
                <c:pt idx="204">
                  <c:v>0.45296880645549803</c:v>
                </c:pt>
                <c:pt idx="205">
                  <c:v>0.44297241960737088</c:v>
                </c:pt>
                <c:pt idx="206">
                  <c:v>0.4293628808864266</c:v>
                </c:pt>
                <c:pt idx="207">
                  <c:v>0.43201252559315911</c:v>
                </c:pt>
                <c:pt idx="208">
                  <c:v>0.44152715885824401</c:v>
                </c:pt>
                <c:pt idx="209">
                  <c:v>0.42261833072383476</c:v>
                </c:pt>
                <c:pt idx="210">
                  <c:v>0.42261833072383476</c:v>
                </c:pt>
                <c:pt idx="211">
                  <c:v>0.41406720462483443</c:v>
                </c:pt>
                <c:pt idx="212">
                  <c:v>0.45742502709863908</c:v>
                </c:pt>
                <c:pt idx="213">
                  <c:v>0.44116584367096229</c:v>
                </c:pt>
                <c:pt idx="214">
                  <c:v>0.41984824762134171</c:v>
                </c:pt>
                <c:pt idx="215">
                  <c:v>0.42466578345176442</c:v>
                </c:pt>
                <c:pt idx="216">
                  <c:v>0.43562567746597619</c:v>
                </c:pt>
                <c:pt idx="217">
                  <c:v>0.42141394676622912</c:v>
                </c:pt>
                <c:pt idx="218">
                  <c:v>0.41250150547994702</c:v>
                </c:pt>
                <c:pt idx="219">
                  <c:v>0.40744309285800312</c:v>
                </c:pt>
                <c:pt idx="220">
                  <c:v>0.40852703841984828</c:v>
                </c:pt>
                <c:pt idx="221">
                  <c:v>0.48380103577020356</c:v>
                </c:pt>
                <c:pt idx="222">
                  <c:v>0.43225340238468024</c:v>
                </c:pt>
                <c:pt idx="223">
                  <c:v>0.44273154281584975</c:v>
                </c:pt>
                <c:pt idx="224">
                  <c:v>0.42117306997470799</c:v>
                </c:pt>
                <c:pt idx="225">
                  <c:v>0.42273876911959535</c:v>
                </c:pt>
                <c:pt idx="226">
                  <c:v>0.41370588943755271</c:v>
                </c:pt>
                <c:pt idx="227">
                  <c:v>0.472238949777189</c:v>
                </c:pt>
                <c:pt idx="228">
                  <c:v>0.42201613874503197</c:v>
                </c:pt>
                <c:pt idx="229">
                  <c:v>0.41864386366373602</c:v>
                </c:pt>
                <c:pt idx="230">
                  <c:v>0.58496928820908112</c:v>
                </c:pt>
                <c:pt idx="231">
                  <c:v>1</c:v>
                </c:pt>
                <c:pt idx="232">
                  <c:v>0.50933397567144412</c:v>
                </c:pt>
                <c:pt idx="233">
                  <c:v>0.46585571480187887</c:v>
                </c:pt>
                <c:pt idx="234">
                  <c:v>0.45031916174876557</c:v>
                </c:pt>
                <c:pt idx="235">
                  <c:v>0.43779356858966639</c:v>
                </c:pt>
                <c:pt idx="236">
                  <c:v>0.48608936528965441</c:v>
                </c:pt>
                <c:pt idx="237">
                  <c:v>0.4622425629290618</c:v>
                </c:pt>
                <c:pt idx="238">
                  <c:v>0.43478260869565222</c:v>
                </c:pt>
                <c:pt idx="239">
                  <c:v>0.42502709863904614</c:v>
                </c:pt>
                <c:pt idx="240">
                  <c:v>0.42526797543056732</c:v>
                </c:pt>
                <c:pt idx="241">
                  <c:v>0.41948693243405999</c:v>
                </c:pt>
                <c:pt idx="242">
                  <c:v>0.41755991810189091</c:v>
                </c:pt>
                <c:pt idx="243">
                  <c:v>0.45995423340961106</c:v>
                </c:pt>
                <c:pt idx="244">
                  <c:v>0.42791762013729984</c:v>
                </c:pt>
                <c:pt idx="245">
                  <c:v>0.41671684933156694</c:v>
                </c:pt>
                <c:pt idx="246">
                  <c:v>0.42129350837046853</c:v>
                </c:pt>
                <c:pt idx="247">
                  <c:v>0.45899072624352649</c:v>
                </c:pt>
                <c:pt idx="248">
                  <c:v>0.41840298687221489</c:v>
                </c:pt>
                <c:pt idx="249">
                  <c:v>0.41454895820787668</c:v>
                </c:pt>
                <c:pt idx="250">
                  <c:v>0.41334457425027099</c:v>
                </c:pt>
                <c:pt idx="251">
                  <c:v>0.41984824762134171</c:v>
                </c:pt>
                <c:pt idx="252">
                  <c:v>0.42888112730338435</c:v>
                </c:pt>
                <c:pt idx="253">
                  <c:v>0.43514392388293394</c:v>
                </c:pt>
                <c:pt idx="254">
                  <c:v>0.43598699265325791</c:v>
                </c:pt>
                <c:pt idx="255">
                  <c:v>0.41177887510538363</c:v>
                </c:pt>
                <c:pt idx="256">
                  <c:v>0.45766590389016015</c:v>
                </c:pt>
                <c:pt idx="257">
                  <c:v>0.41912561724677833</c:v>
                </c:pt>
                <c:pt idx="258">
                  <c:v>0.44887390099963875</c:v>
                </c:pt>
                <c:pt idx="259">
                  <c:v>0.4188847404552572</c:v>
                </c:pt>
                <c:pt idx="260">
                  <c:v>0.42081175478742627</c:v>
                </c:pt>
                <c:pt idx="261">
                  <c:v>0.46176080934601954</c:v>
                </c:pt>
                <c:pt idx="262">
                  <c:v>0.43249427917620137</c:v>
                </c:pt>
                <c:pt idx="263">
                  <c:v>0.41406720462483443</c:v>
                </c:pt>
                <c:pt idx="264">
                  <c:v>0.41057449114777794</c:v>
                </c:pt>
                <c:pt idx="265">
                  <c:v>0.60026496447067335</c:v>
                </c:pt>
                <c:pt idx="266">
                  <c:v>0.56329037697217876</c:v>
                </c:pt>
                <c:pt idx="267">
                  <c:v>0.4505600385402867</c:v>
                </c:pt>
                <c:pt idx="268">
                  <c:v>0.43574611586173678</c:v>
                </c:pt>
                <c:pt idx="269">
                  <c:v>0.43044682644827176</c:v>
                </c:pt>
                <c:pt idx="270">
                  <c:v>0.44586294110562452</c:v>
                </c:pt>
                <c:pt idx="271">
                  <c:v>0.42538841382632792</c:v>
                </c:pt>
                <c:pt idx="272">
                  <c:v>0.41804167168493322</c:v>
                </c:pt>
                <c:pt idx="273">
                  <c:v>0.41117668312658079</c:v>
                </c:pt>
                <c:pt idx="274">
                  <c:v>0.40888835360713</c:v>
                </c:pt>
                <c:pt idx="275">
                  <c:v>0.40828616162832715</c:v>
                </c:pt>
                <c:pt idx="276">
                  <c:v>0.41346501264603158</c:v>
                </c:pt>
                <c:pt idx="277">
                  <c:v>0.42635192099241243</c:v>
                </c:pt>
                <c:pt idx="278">
                  <c:v>0.41370588943755271</c:v>
                </c:pt>
                <c:pt idx="279">
                  <c:v>0.4059978321088763</c:v>
                </c:pt>
                <c:pt idx="280">
                  <c:v>0.40672046248343974</c:v>
                </c:pt>
                <c:pt idx="281">
                  <c:v>0.40455257135974954</c:v>
                </c:pt>
                <c:pt idx="282">
                  <c:v>0.49704925930386612</c:v>
                </c:pt>
                <c:pt idx="283">
                  <c:v>0.4888594483921474</c:v>
                </c:pt>
              </c:numCache>
            </c:numRef>
          </c:val>
          <c:smooth val="0"/>
          <c:extLst>
            <c:ext xmlns:c16="http://schemas.microsoft.com/office/drawing/2014/chart" uri="{C3380CC4-5D6E-409C-BE32-E72D297353CC}">
              <c16:uniqueId val="{00000000-8D0E-4F46-AFE1-015C5E983FF1}"/>
            </c:ext>
          </c:extLst>
        </c:ser>
        <c:dLbls>
          <c:showLegendKey val="0"/>
          <c:showVal val="0"/>
          <c:showCatName val="0"/>
          <c:showSerName val="0"/>
          <c:showPercent val="0"/>
          <c:showBubbleSize val="0"/>
        </c:dLbls>
        <c:smooth val="0"/>
        <c:axId val="1116131600"/>
        <c:axId val="958665744"/>
      </c:lineChart>
      <c:catAx>
        <c:axId val="1116131600"/>
        <c:scaling>
          <c:orientation val="minMax"/>
        </c:scaling>
        <c:delete val="1"/>
        <c:axPos val="b"/>
        <c:majorTickMark val="none"/>
        <c:minorTickMark val="none"/>
        <c:tickLblPos val="nextTo"/>
        <c:crossAx val="958665744"/>
        <c:crosses val="autoZero"/>
        <c:auto val="1"/>
        <c:lblAlgn val="ctr"/>
        <c:lblOffset val="100"/>
        <c:tickLblSkip val="50"/>
        <c:noMultiLvlLbl val="0"/>
      </c:catAx>
      <c:valAx>
        <c:axId val="958665744"/>
        <c:scaling>
          <c:orientation val="minMax"/>
          <c:max val="1"/>
        </c:scaling>
        <c:delete val="1"/>
        <c:axPos val="l"/>
        <c:numFmt formatCode="General" sourceLinked="1"/>
        <c:majorTickMark val="none"/>
        <c:minorTickMark val="none"/>
        <c:tickLblPos val="nextTo"/>
        <c:crossAx val="1116131600"/>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200">
          <a:solidFill>
            <a:schemeClr val="tx1"/>
          </a:solidFill>
          <a:latin typeface="Times"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74446844091128"/>
          <c:y val="0.14860701503221188"/>
          <c:w val="0.66038218808561422"/>
          <c:h val="0.57590722977809594"/>
        </c:manualLayout>
      </c:layout>
      <c:lineChart>
        <c:grouping val="standard"/>
        <c:varyColors val="0"/>
        <c:ser>
          <c:idx val="0"/>
          <c:order val="0"/>
          <c:tx>
            <c:strRef>
              <c:f>Sheet2!$A$1</c:f>
              <c:strCache>
                <c:ptCount val="1"/>
                <c:pt idx="0">
                  <c:v>application_1508364558011_45839: 14977.396</c:v>
                </c:pt>
              </c:strCache>
            </c:strRef>
          </c:tx>
          <c:spPr>
            <a:ln w="19050" cap="rnd">
              <a:solidFill>
                <a:schemeClr val="accent6">
                  <a:lumMod val="50000"/>
                </a:schemeClr>
              </a:solidFill>
              <a:round/>
            </a:ln>
            <a:effectLst/>
          </c:spPr>
          <c:marker>
            <c:symbol val="none"/>
          </c:marker>
          <c:val>
            <c:numRef>
              <c:f>Sheet2!$C$2:$C$27</c:f>
              <c:numCache>
                <c:formatCode>General</c:formatCode>
                <c:ptCount val="26"/>
                <c:pt idx="0">
                  <c:v>0.22983048872837422</c:v>
                </c:pt>
                <c:pt idx="1">
                  <c:v>0.18599638841964233</c:v>
                </c:pt>
                <c:pt idx="2">
                  <c:v>0.16629288751674726</c:v>
                </c:pt>
                <c:pt idx="3">
                  <c:v>0.14861361915302618</c:v>
                </c:pt>
                <c:pt idx="4">
                  <c:v>0.75694646705889213</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numCache>
            </c:numRef>
          </c:val>
          <c:smooth val="0"/>
          <c:extLst>
            <c:ext xmlns:c16="http://schemas.microsoft.com/office/drawing/2014/chart" uri="{C3380CC4-5D6E-409C-BE32-E72D297353CC}">
              <c16:uniqueId val="{00000000-5250-FC4A-A8D4-9F76CA9CF028}"/>
            </c:ext>
          </c:extLst>
        </c:ser>
        <c:dLbls>
          <c:showLegendKey val="0"/>
          <c:showVal val="0"/>
          <c:showCatName val="0"/>
          <c:showSerName val="0"/>
          <c:showPercent val="0"/>
          <c:showBubbleSize val="0"/>
        </c:dLbls>
        <c:smooth val="0"/>
        <c:axId val="854697696"/>
        <c:axId val="955709296"/>
      </c:lineChart>
      <c:catAx>
        <c:axId val="854697696"/>
        <c:scaling>
          <c:orientation val="minMax"/>
        </c:scaling>
        <c:delete val="1"/>
        <c:axPos val="b"/>
        <c:majorTickMark val="none"/>
        <c:minorTickMark val="none"/>
        <c:tickLblPos val="nextTo"/>
        <c:crossAx val="955709296"/>
        <c:crosses val="autoZero"/>
        <c:auto val="1"/>
        <c:lblAlgn val="ctr"/>
        <c:lblOffset val="100"/>
        <c:tickLblSkip val="5"/>
        <c:tickMarkSkip val="4"/>
        <c:noMultiLvlLbl val="0"/>
      </c:catAx>
      <c:valAx>
        <c:axId val="955709296"/>
        <c:scaling>
          <c:orientation val="minMax"/>
          <c:max val="1"/>
        </c:scaling>
        <c:delete val="1"/>
        <c:axPos val="l"/>
        <c:numFmt formatCode="General" sourceLinked="1"/>
        <c:majorTickMark val="none"/>
        <c:minorTickMark val="none"/>
        <c:tickLblPos val="nextTo"/>
        <c:crossAx val="854697696"/>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200">
          <a:solidFill>
            <a:schemeClr val="tx1"/>
          </a:solidFill>
          <a:latin typeface="Times"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9BF694-52A1-3C43-B2D4-BFC829CB2D4C}" type="datetime1">
              <a:rPr lang="en-US" smtClean="0"/>
              <a:t>3/31/20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CD1F9A-3125-6246-BA46-B3DB1B868EDE}" type="slidenum">
              <a:rPr lang="en-US" smtClean="0"/>
              <a:t>‹#›</a:t>
            </a:fld>
            <a:endParaRPr lang="en-US"/>
          </a:p>
        </p:txBody>
      </p:sp>
    </p:spTree>
    <p:extLst>
      <p:ext uri="{BB962C8B-B14F-4D97-AF65-F5344CB8AC3E}">
        <p14:creationId xmlns:p14="http://schemas.microsoft.com/office/powerpoint/2010/main" val="214312403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660C9B-E6FB-424A-A092-E99CD4D289B8}" type="datetime1">
              <a:rPr lang="en-US" smtClean="0"/>
              <a:t>3/31/20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059D9E-2165-3240-B226-7C51A845E418}" type="slidenum">
              <a:rPr lang="en-US" smtClean="0"/>
              <a:t>‹#›</a:t>
            </a:fld>
            <a:endParaRPr lang="en-US"/>
          </a:p>
        </p:txBody>
      </p:sp>
    </p:spTree>
    <p:extLst>
      <p:ext uri="{BB962C8B-B14F-4D97-AF65-F5344CB8AC3E}">
        <p14:creationId xmlns:p14="http://schemas.microsoft.com/office/powerpoint/2010/main" val="910450857"/>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Tiresias </a:t>
            </a:r>
            <a:r>
              <a:rPr lang="en-US" dirty="0"/>
              <a:t>/</a:t>
            </a:r>
            <a:r>
              <a:rPr lang="en-US" dirty="0" err="1"/>
              <a:t>taɪˈriːsiəs</a:t>
            </a:r>
            <a:r>
              <a:rPr lang="en-US" dirty="0"/>
              <a:t>/</a:t>
            </a:r>
          </a:p>
          <a:p>
            <a:endParaRPr lang="en-US" baseline="0" dirty="0"/>
          </a:p>
        </p:txBody>
      </p:sp>
      <p:sp>
        <p:nvSpPr>
          <p:cNvPr id="4" name="Slide Number Placeholder 3"/>
          <p:cNvSpPr>
            <a:spLocks noGrp="1"/>
          </p:cNvSpPr>
          <p:nvPr>
            <p:ph type="sldNum" sz="quarter" idx="10"/>
          </p:nvPr>
        </p:nvSpPr>
        <p:spPr/>
        <p:txBody>
          <a:bodyPr/>
          <a:lstStyle/>
          <a:p>
            <a:fld id="{C2059D9E-2165-3240-B226-7C51A845E418}" type="slidenum">
              <a:rPr lang="en-US" smtClean="0"/>
              <a:t>0</a:t>
            </a:fld>
            <a:endParaRPr lang="en-US"/>
          </a:p>
        </p:txBody>
      </p:sp>
      <p:sp>
        <p:nvSpPr>
          <p:cNvPr id="5" name="Date Placeholder 4"/>
          <p:cNvSpPr>
            <a:spLocks noGrp="1"/>
          </p:cNvSpPr>
          <p:nvPr>
            <p:ph type="dt" idx="11"/>
          </p:nvPr>
        </p:nvSpPr>
        <p:spPr/>
        <p:txBody>
          <a:bodyPr/>
          <a:lstStyle/>
          <a:p>
            <a:fld id="{B6CCF079-57DF-4448-81FD-CCAE11F8B0AF}" type="datetime1">
              <a:rPr lang="en-US" smtClean="0"/>
              <a:t>3/31/20</a:t>
            </a:fld>
            <a:endParaRPr lang="en-US"/>
          </a:p>
        </p:txBody>
      </p:sp>
    </p:spTree>
    <p:extLst>
      <p:ext uri="{BB962C8B-B14F-4D97-AF65-F5344CB8AC3E}">
        <p14:creationId xmlns:p14="http://schemas.microsoft.com/office/powerpoint/2010/main" val="765326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the spatial aspect,  jobs’ GPU </a:t>
                </a:r>
                <a:r>
                  <a:rPr lang="en-US" sz="1200" b="0" i="0" kern="1200" dirty="0" err="1">
                    <a:solidFill>
                      <a:schemeClr val="tx1"/>
                    </a:solidFill>
                    <a:effectLst/>
                    <a:latin typeface="+mn-lt"/>
                    <a:ea typeface="+mn-ea"/>
                    <a:cs typeface="+mn-cs"/>
                  </a:rPr>
                  <a:t>reqirment</a:t>
                </a:r>
                <a:r>
                  <a:rPr lang="en-US" sz="1200" b="0" i="0" kern="1200" dirty="0">
                    <a:solidFill>
                      <a:schemeClr val="tx1"/>
                    </a:solidFill>
                    <a:effectLst/>
                    <a:latin typeface="+mn-lt"/>
                    <a:ea typeface="+mn-ea"/>
                    <a:cs typeface="+mn-cs"/>
                  </a:rPr>
                  <a:t> is always given by the users</a:t>
                </a:r>
              </a:p>
              <a:p>
                <a:r>
                  <a:rPr lang="en-US" sz="1200" b="0" i="0" kern="1200" dirty="0">
                    <a:solidFill>
                      <a:schemeClr val="tx1"/>
                    </a:solidFill>
                    <a:effectLst/>
                    <a:latin typeface="+mn-lt"/>
                    <a:ea typeface="+mn-ea"/>
                    <a:cs typeface="+mn-cs"/>
                  </a:rPr>
                  <a:t>However, in temporal aspect, no one has the knowledge about how long this job is going to run/</a:t>
                </a:r>
              </a:p>
              <a:p>
                <a:r>
                  <a:rPr lang="en-US" sz="1200" b="0" i="0" kern="1200" dirty="0">
                    <a:solidFill>
                      <a:schemeClr val="tx1"/>
                    </a:solidFill>
                    <a:effectLst/>
                    <a:latin typeface="+mn-lt"/>
                    <a:ea typeface="+mn-ea"/>
                    <a:cs typeface="+mn-cs"/>
                  </a:rPr>
                  <a:t>But, once the job get executed, and If we look back in the timeline,  the cluster manager can easily get its executed time.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lvl="1"/>
                <a:r>
                  <a:rPr lang="en-US" b="0" i="0">
                    <a:latin typeface="Cambria Math" panose="02040503050406030204" pitchFamily="18" charset="0"/>
                  </a:rPr>
                  <a:t>𝐺_𝐽</a:t>
                </a:r>
                <a:r>
                  <a:rPr lang="en-US" dirty="0"/>
                  <a:t> is how </a:t>
                </a:r>
                <a:r>
                  <a:rPr lang="en-US" sz="1200" i="1" kern="1200" dirty="0">
                    <a:solidFill>
                      <a:schemeClr val="tx1"/>
                    </a:solidFill>
                    <a:latin typeface="+mn-lt"/>
                    <a:ea typeface="+mn-ea"/>
                    <a:cs typeface="+mn-cs"/>
                  </a:rPr>
                  <a:t>likely</a:t>
                </a:r>
                <a:r>
                  <a:rPr lang="en-US" dirty="0"/>
                  <a:t> the job can complete within the next service quantum</a:t>
                </a:r>
              </a:p>
            </p:txBody>
          </p:sp>
        </mc:Fallback>
      </mc:AlternateContent>
      <p:sp>
        <p:nvSpPr>
          <p:cNvPr id="4" name="Date Placeholder 3"/>
          <p:cNvSpPr>
            <a:spLocks noGrp="1"/>
          </p:cNvSpPr>
          <p:nvPr>
            <p:ph type="dt" idx="10"/>
          </p:nvPr>
        </p:nvSpPr>
        <p:spPr/>
        <p:txBody>
          <a:bodyPr/>
          <a:lstStyle/>
          <a:p>
            <a:fld id="{34BB4EAC-F4E7-C148-933F-6009E8E8B6A2}"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10</a:t>
            </a:fld>
            <a:endParaRPr lang="en-US"/>
          </a:p>
        </p:txBody>
      </p:sp>
    </p:spTree>
    <p:extLst>
      <p:ext uri="{BB962C8B-B14F-4D97-AF65-F5344CB8AC3E}">
        <p14:creationId xmlns:p14="http://schemas.microsoft.com/office/powerpoint/2010/main" val="1951498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Jobs’ </a:t>
                </a:r>
                <a:r>
                  <a:rPr lang="en-US" sz="1200" b="0" i="0" kern="1200" dirty="0" err="1">
                    <a:solidFill>
                      <a:schemeClr val="tx1"/>
                    </a:solidFill>
                    <a:effectLst/>
                    <a:latin typeface="+mn-lt"/>
                    <a:ea typeface="+mn-ea"/>
                    <a:cs typeface="+mn-cs"/>
                  </a:rPr>
                  <a:t>exected</a:t>
                </a:r>
                <a:r>
                  <a:rPr lang="en-US" sz="1200" b="0" i="0" kern="1200" dirty="0">
                    <a:solidFill>
                      <a:schemeClr val="tx1"/>
                    </a:solidFill>
                    <a:effectLst/>
                    <a:latin typeface="+mn-lt"/>
                    <a:ea typeface="+mn-ea"/>
                    <a:cs typeface="+mn-cs"/>
                  </a:rPr>
                  <a:t> time is often called job age.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 have been several classic Age-based schedulers proposed to minimize JCT.</a:t>
                </a:r>
              </a:p>
              <a:p>
                <a:r>
                  <a:rPr lang="en-US" sz="1200" b="0" i="0" kern="1200" dirty="0">
                    <a:solidFill>
                      <a:schemeClr val="tx1"/>
                    </a:solidFill>
                    <a:effectLst/>
                    <a:latin typeface="+mn-lt"/>
                    <a:ea typeface="+mn-ea"/>
                    <a:cs typeface="+mn-cs"/>
                  </a:rPr>
                  <a:t>1. LAS ( has been applied for flow scheduling in DCN</a:t>
                </a:r>
              </a:p>
              <a:p>
                <a:r>
                  <a:rPr lang="en-US" sz="1200" b="0" i="0" kern="1200" dirty="0">
                    <a:solidFill>
                      <a:schemeClr val="tx1"/>
                    </a:solidFill>
                    <a:effectLst/>
                    <a:latin typeface="+mn-lt"/>
                    <a:ea typeface="+mn-ea"/>
                    <a:cs typeface="+mn-cs"/>
                  </a:rPr>
                  <a:t>It prefers jobs with shorter executed time. </a:t>
                </a:r>
              </a:p>
              <a:p>
                <a:r>
                  <a:rPr lang="en-US" sz="1200" b="0" i="0" kern="1200" dirty="0">
                    <a:solidFill>
                      <a:schemeClr val="tx1"/>
                    </a:solidFill>
                    <a:effectLst/>
                    <a:latin typeface="+mn-lt"/>
                    <a:ea typeface="+mn-ea"/>
                    <a:cs typeface="+mn-cs"/>
                  </a:rPr>
                  <a:t>Jobs with longer executed time will have lower priority in LAS.</a:t>
                </a:r>
              </a:p>
              <a:p>
                <a:r>
                  <a:rPr lang="en-US" sz="1200" b="0" i="0" kern="1200" dirty="0">
                    <a:solidFill>
                      <a:schemeClr val="tx1"/>
                    </a:solidFill>
                    <a:effectLst/>
                    <a:latin typeface="+mn-lt"/>
                    <a:ea typeface="+mn-ea"/>
                    <a:cs typeface="+mn-cs"/>
                  </a:rPr>
                  <a:t>The idea of LAS has been widely applied in the flow control in the DCN,</a:t>
                </a:r>
              </a:p>
              <a:p>
                <a:r>
                  <a:rPr lang="en-US" sz="1200" b="0" i="0" kern="1200" dirty="0">
                    <a:solidFill>
                      <a:schemeClr val="tx1"/>
                    </a:solidFill>
                    <a:effectLst/>
                    <a:latin typeface="+mn-lt"/>
                    <a:ea typeface="+mn-ea"/>
                    <a:cs typeface="+mn-cs"/>
                  </a:rPr>
                  <a:t>2. G I</a:t>
                </a:r>
              </a:p>
              <a:p>
                <a:r>
                  <a:rPr lang="en-US" sz="1200" b="0" i="0" kern="1200" dirty="0">
                    <a:solidFill>
                      <a:schemeClr val="tx1"/>
                    </a:solidFill>
                    <a:effectLst/>
                    <a:latin typeface="+mn-lt"/>
                    <a:ea typeface="+mn-ea"/>
                    <a:cs typeface="+mn-cs"/>
                  </a:rPr>
                  <a:t>The same as LAS, jobs’ priority is determined by jobs’ age.</a:t>
                </a:r>
              </a:p>
              <a:p>
                <a:r>
                  <a:rPr lang="en-US" sz="1200" b="0" i="0" kern="1200" dirty="0" err="1">
                    <a:solidFill>
                      <a:schemeClr val="tx1"/>
                    </a:solidFill>
                    <a:effectLst/>
                    <a:latin typeface="+mn-lt"/>
                    <a:ea typeface="+mn-ea"/>
                    <a:cs typeface="+mn-cs"/>
                  </a:rPr>
                  <a:t>Howeve</a:t>
                </a:r>
                <a:r>
                  <a:rPr lang="en-US" sz="1200" b="0" i="0" kern="1200" dirty="0">
                    <a:solidFill>
                      <a:schemeClr val="tx1"/>
                    </a:solidFill>
                    <a:effectLst/>
                    <a:latin typeface="+mn-lt"/>
                    <a:ea typeface="+mn-ea"/>
                    <a:cs typeface="+mn-cs"/>
                  </a:rPr>
                  <a:t>, GI need to know the distribution of jobs’ execution time.</a:t>
                </a:r>
              </a:p>
              <a:p>
                <a:r>
                  <a:rPr lang="en-US" sz="1200" b="0" i="0" kern="1200" dirty="0">
                    <a:solidFill>
                      <a:schemeClr val="tx1"/>
                    </a:solidFill>
                    <a:effectLst/>
                    <a:latin typeface="+mn-lt"/>
                    <a:ea typeface="+mn-ea"/>
                    <a:cs typeface="+mn-cs"/>
                  </a:rPr>
                  <a:t>With those information two kinds of information, the algorithm calculates the probability to complete of this job in the near future. </a:t>
                </a:r>
              </a:p>
              <a:p>
                <a:r>
                  <a:rPr lang="en-US" sz="1200" b="0" i="0" kern="1200" dirty="0">
                    <a:solidFill>
                      <a:schemeClr val="tx1"/>
                    </a:solidFill>
                    <a:effectLst/>
                    <a:latin typeface="+mn-lt"/>
                    <a:ea typeface="+mn-ea"/>
                    <a:cs typeface="+mn-cs"/>
                  </a:rPr>
                  <a:t>In order to minimize JCT, jobs with large GI have higher priorities to run.</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200" dirty="0">
                  <a:latin typeface="Gill Sans Light" panose="020B0302020104020203" pitchFamily="34" charset="-79"/>
                  <a:cs typeface="Gill Sans Light" panose="020B0302020104020203" pitchFamily="34" charset="-79"/>
                </a:endParaRPr>
              </a:p>
            </p:txBody>
          </p:sp>
        </mc:Choice>
        <mc:Fallback xmlns="">
          <p:sp>
            <p:nvSpPr>
              <p:cNvPr id="3" name="Notes Placeholder 2"/>
              <p:cNvSpPr>
                <a:spLocks noGrp="1"/>
              </p:cNvSpPr>
              <p:nvPr>
                <p:ph type="body" idx="1"/>
              </p:nvPr>
            </p:nvSpPr>
            <p:spPr/>
            <p:txBody>
              <a:bodyPr/>
              <a:lstStyle/>
              <a:p>
                <a:pPr lvl="1"/>
                <a:r>
                  <a:rPr lang="en-US" b="0" i="0">
                    <a:latin typeface="Cambria Math" panose="02040503050406030204" pitchFamily="18" charset="0"/>
                  </a:rPr>
                  <a:t>𝐺_𝐽</a:t>
                </a:r>
                <a:r>
                  <a:rPr lang="en-US" dirty="0"/>
                  <a:t> is how </a:t>
                </a:r>
                <a:r>
                  <a:rPr lang="en-US" sz="1200" i="1" kern="1200" dirty="0">
                    <a:solidFill>
                      <a:schemeClr val="tx1"/>
                    </a:solidFill>
                    <a:latin typeface="+mn-lt"/>
                    <a:ea typeface="+mn-ea"/>
                    <a:cs typeface="+mn-cs"/>
                  </a:rPr>
                  <a:t>likely</a:t>
                </a:r>
                <a:r>
                  <a:rPr lang="en-US" dirty="0"/>
                  <a:t> the job can complete within the next service quantum</a:t>
                </a:r>
              </a:p>
            </p:txBody>
          </p:sp>
        </mc:Fallback>
      </mc:AlternateContent>
      <p:sp>
        <p:nvSpPr>
          <p:cNvPr id="4" name="Date Placeholder 3"/>
          <p:cNvSpPr>
            <a:spLocks noGrp="1"/>
          </p:cNvSpPr>
          <p:nvPr>
            <p:ph type="dt" idx="10"/>
          </p:nvPr>
        </p:nvSpPr>
        <p:spPr/>
        <p:txBody>
          <a:bodyPr/>
          <a:lstStyle/>
          <a:p>
            <a:fld id="{34BB4EAC-F4E7-C148-933F-6009E8E8B6A2}"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11</a:t>
            </a:fld>
            <a:endParaRPr lang="en-US"/>
          </a:p>
        </p:txBody>
      </p:sp>
    </p:spTree>
    <p:extLst>
      <p:ext uri="{BB962C8B-B14F-4D97-AF65-F5344CB8AC3E}">
        <p14:creationId xmlns:p14="http://schemas.microsoft.com/office/powerpoint/2010/main" val="745364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Based on those two classic age-based algorithms, we proposed a two-dimensional ab scheduler, which is called 2DAS</a:t>
                </a:r>
              </a:p>
              <a:p>
                <a:r>
                  <a:rPr lang="en-US" sz="1200" b="0" i="0" kern="1200" dirty="0">
                    <a:solidFill>
                      <a:schemeClr val="tx1"/>
                    </a:solidFill>
                    <a:effectLst/>
                    <a:latin typeface="+mn-lt"/>
                    <a:ea typeface="+mn-ea"/>
                    <a:cs typeface="+mn-cs"/>
                  </a:rPr>
                  <a:t>In this scheduler, jobs’ age is calculated by the two D attained service. In our problem, its’ job’s total executed GPU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2DAS can work with different available job </a:t>
                </a:r>
                <a:r>
                  <a:rPr lang="en-US" sz="1200" b="0" i="0" kern="1200" dirty="0" err="1">
                    <a:solidFill>
                      <a:schemeClr val="tx1"/>
                    </a:solidFill>
                    <a:effectLst/>
                    <a:latin typeface="+mn-lt"/>
                    <a:ea typeface="+mn-ea"/>
                    <a:cs typeface="+mn-cs"/>
                  </a:rPr>
                  <a:t>informatin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When there are no extra information available, we will use 2D-LAS for job scheduling. A job who </a:t>
                </a:r>
                <a:r>
                  <a:rPr lang="en-US" sz="1200" b="0" i="0" kern="1200" dirty="0" err="1">
                    <a:solidFill>
                      <a:schemeClr val="tx1"/>
                    </a:solidFill>
                    <a:effectLst/>
                    <a:latin typeface="+mn-lt"/>
                    <a:ea typeface="+mn-ea"/>
                    <a:cs typeface="+mn-cs"/>
                  </a:rPr>
                  <a:t>receied</a:t>
                </a:r>
                <a:r>
                  <a:rPr lang="en-US" sz="1200" b="0" i="0" kern="1200" dirty="0">
                    <a:solidFill>
                      <a:schemeClr val="tx1"/>
                    </a:solidFill>
                    <a:effectLst/>
                    <a:latin typeface="+mn-lt"/>
                    <a:ea typeface="+mn-ea"/>
                    <a:cs typeface="+mn-cs"/>
                  </a:rPr>
                  <a:t> more service will have lower priority.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the cluster operator can provide the </a:t>
                </a:r>
                <a:r>
                  <a:rPr lang="en-US" sz="1200" b="0" i="0" kern="1200" dirty="0" err="1">
                    <a:solidFill>
                      <a:schemeClr val="tx1"/>
                    </a:solidFill>
                    <a:effectLst/>
                    <a:latin typeface="+mn-lt"/>
                    <a:ea typeface="+mn-ea"/>
                    <a:cs typeface="+mn-cs"/>
                  </a:rPr>
                  <a:t>xxxx</a:t>
                </a:r>
                <a:r>
                  <a:rPr lang="en-US" sz="1200" b="0" i="0" kern="1200" dirty="0">
                    <a:solidFill>
                      <a:schemeClr val="tx1"/>
                    </a:solidFill>
                    <a:effectLst/>
                    <a:latin typeface="+mn-lt"/>
                    <a:ea typeface="+mn-ea"/>
                    <a:cs typeface="+mn-cs"/>
                  </a:rPr>
                  <a:t> from previous experience, then 2D-G I will be applied;</a:t>
                </a:r>
              </a:p>
              <a:p>
                <a:r>
                  <a:rPr lang="en-US" sz="1200" b="0" i="0" kern="1200" dirty="0">
                    <a:solidFill>
                      <a:schemeClr val="tx1"/>
                    </a:solidFill>
                    <a:effectLst/>
                    <a:latin typeface="+mn-lt"/>
                    <a:ea typeface="+mn-ea"/>
                    <a:cs typeface="+mn-cs"/>
                  </a:rPr>
                  <a:t>Here, jobs’ GI is calculated based on jobs attained service. Higher GI means higher probability to complete , also maps to higher priority. </a:t>
                </a:r>
              </a:p>
              <a:p>
                <a:r>
                  <a:rPr lang="en-US" sz="1200" b="0" i="0" kern="1200" dirty="0">
                    <a:solidFill>
                      <a:schemeClr val="tx1"/>
                    </a:solidFill>
                    <a:effectLst/>
                    <a:latin typeface="+mn-lt"/>
                    <a:ea typeface="+mn-ea"/>
                    <a:cs typeface="+mn-cs"/>
                  </a:rPr>
                  <a:t>Next, let’s use a simple example to learn more details of 2D-G I.</a:t>
                </a:r>
              </a:p>
              <a:p>
                <a:endParaRPr lang="en-US" sz="1200" b="0" i="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lvl="1"/>
                <a:r>
                  <a:rPr lang="en-US" b="0" i="0">
                    <a:latin typeface="Cambria Math" panose="02040503050406030204" pitchFamily="18" charset="0"/>
                  </a:rPr>
                  <a:t>𝐺_𝐽</a:t>
                </a:r>
                <a:r>
                  <a:rPr lang="en-US" dirty="0"/>
                  <a:t> is how </a:t>
                </a:r>
                <a:r>
                  <a:rPr lang="en-US" sz="1200" i="1" kern="1200" dirty="0">
                    <a:solidFill>
                      <a:schemeClr val="tx1"/>
                    </a:solidFill>
                    <a:latin typeface="+mn-lt"/>
                    <a:ea typeface="+mn-ea"/>
                    <a:cs typeface="+mn-cs"/>
                  </a:rPr>
                  <a:t>likely</a:t>
                </a:r>
                <a:r>
                  <a:rPr lang="en-US" dirty="0"/>
                  <a:t> the job can complete within the next service quantum</a:t>
                </a:r>
              </a:p>
            </p:txBody>
          </p:sp>
        </mc:Fallback>
      </mc:AlternateContent>
      <p:sp>
        <p:nvSpPr>
          <p:cNvPr id="4" name="Date Placeholder 3"/>
          <p:cNvSpPr>
            <a:spLocks noGrp="1"/>
          </p:cNvSpPr>
          <p:nvPr>
            <p:ph type="dt" idx="10"/>
          </p:nvPr>
        </p:nvSpPr>
        <p:spPr/>
        <p:txBody>
          <a:bodyPr/>
          <a:lstStyle/>
          <a:p>
            <a:fld id="{638969DB-0EF1-6B41-881A-A1845428C78B}"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12</a:t>
            </a:fld>
            <a:endParaRPr lang="en-US"/>
          </a:p>
        </p:txBody>
      </p:sp>
    </p:spTree>
    <p:extLst>
      <p:ext uri="{BB962C8B-B14F-4D97-AF65-F5344CB8AC3E}">
        <p14:creationId xmlns:p14="http://schemas.microsoft.com/office/powerpoint/2010/main" val="496671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 jobs’ GI is calculated based on jobs attained service. Higher GI means higher probability to complete , also maps to higher priority.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Assuming there are 3 DL training jobs to be scheduled. From the view of  our scheduler, it has no knowledge of jobs’ execution time.</a:t>
            </a:r>
          </a:p>
          <a:p>
            <a:r>
              <a:rPr lang="en-US" sz="1200" b="0" i="0" kern="1200" dirty="0">
                <a:solidFill>
                  <a:schemeClr val="tx1"/>
                </a:solidFill>
                <a:effectLst/>
                <a:latin typeface="+mn-lt"/>
                <a:ea typeface="+mn-ea"/>
                <a:cs typeface="+mn-cs"/>
              </a:rPr>
              <a:t>However, the </a:t>
            </a:r>
            <a:r>
              <a:rPr lang="en-US" sz="1200" b="0" i="0" kern="1200" dirty="0" err="1">
                <a:solidFill>
                  <a:schemeClr val="tx1"/>
                </a:solidFill>
                <a:effectLst/>
                <a:latin typeface="+mn-lt"/>
                <a:ea typeface="+mn-ea"/>
                <a:cs typeface="+mn-cs"/>
              </a:rPr>
              <a:t>distri</a:t>
            </a:r>
            <a:r>
              <a:rPr lang="en-US" sz="1200" b="0" i="0" kern="1200" dirty="0">
                <a:solidFill>
                  <a:schemeClr val="tx1"/>
                </a:solidFill>
                <a:effectLst/>
                <a:latin typeface="+mn-lt"/>
                <a:ea typeface="+mn-ea"/>
                <a:cs typeface="+mn-cs"/>
              </a:rPr>
              <a:t> of jobs’ GPU time is provided. Where jobs can have 3 different total GPU time.</a:t>
            </a:r>
          </a:p>
          <a:p>
            <a:r>
              <a:rPr lang="en-US" sz="1200" b="0" i="0" kern="1200" dirty="0">
                <a:solidFill>
                  <a:schemeClr val="tx1"/>
                </a:solidFill>
                <a:effectLst/>
                <a:latin typeface="+mn-lt"/>
                <a:ea typeface="+mn-ea"/>
                <a:cs typeface="+mn-cs"/>
              </a:rPr>
              <a:t>The input of this algorithm is </a:t>
            </a:r>
            <a:r>
              <a:rPr lang="en-US" sz="1200" b="0" i="0" kern="1200" dirty="0" err="1">
                <a:solidFill>
                  <a:schemeClr val="tx1"/>
                </a:solidFill>
                <a:effectLst/>
                <a:latin typeface="+mn-lt"/>
                <a:ea typeface="+mn-ea"/>
                <a:cs typeface="+mn-cs"/>
              </a:rPr>
              <a:t>josb</a:t>
            </a:r>
            <a:r>
              <a:rPr lang="en-US" sz="1200" b="0" i="0" kern="1200" dirty="0">
                <a:solidFill>
                  <a:schemeClr val="tx1"/>
                </a:solidFill>
                <a:effectLst/>
                <a:latin typeface="+mn-lt"/>
                <a:ea typeface="+mn-ea"/>
                <a:cs typeface="+mn-cs"/>
              </a:rPr>
              <a:t>’ attained service.</a:t>
            </a:r>
          </a:p>
          <a:p>
            <a:r>
              <a:rPr lang="en-US" sz="1200" b="0" i="0" kern="1200" dirty="0">
                <a:solidFill>
                  <a:schemeClr val="tx1"/>
                </a:solidFill>
                <a:effectLst/>
                <a:latin typeface="+mn-lt"/>
                <a:ea typeface="+mn-ea"/>
                <a:cs typeface="+mn-cs"/>
              </a:rPr>
              <a:t>This figure shows how jobs’ GI value changes with the increase of their attained service under this distribution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Different from 2D-LAS, where jobs’ priority will linearly decrease with the increase of attained ser. </a:t>
            </a:r>
          </a:p>
          <a:p>
            <a:r>
              <a:rPr lang="en-US" sz="1200" b="0" i="0" kern="1200" dirty="0">
                <a:solidFill>
                  <a:schemeClr val="tx1"/>
                </a:solidFill>
                <a:effectLst/>
                <a:latin typeface="+mn-lt"/>
                <a:ea typeface="+mn-ea"/>
                <a:cs typeface="+mn-cs"/>
              </a:rPr>
              <a:t>At the beginning, when jobs’ attained server getting closer to a (GPU time in the </a:t>
            </a:r>
            <a:r>
              <a:rPr lang="en-US" sz="1200" b="0" i="0" kern="1200" dirty="0" err="1">
                <a:solidFill>
                  <a:schemeClr val="tx1"/>
                </a:solidFill>
                <a:effectLst/>
                <a:latin typeface="+mn-lt"/>
                <a:ea typeface="+mn-ea"/>
                <a:cs typeface="+mn-cs"/>
              </a:rPr>
              <a:t>distri</a:t>
            </a:r>
            <a:r>
              <a:rPr lang="en-US" sz="1200" b="0" i="0" kern="1200" dirty="0">
                <a:solidFill>
                  <a:schemeClr val="tx1"/>
                </a:solidFill>
                <a:effectLst/>
                <a:latin typeface="+mn-lt"/>
                <a:ea typeface="+mn-ea"/>
                <a:cs typeface="+mn-cs"/>
              </a:rPr>
              <a:t>), it will receive higher priority.</a:t>
            </a:r>
          </a:p>
          <a:p>
            <a:r>
              <a:rPr lang="en-US" sz="1200" b="0" i="0" kern="1200" dirty="0">
                <a:solidFill>
                  <a:schemeClr val="tx1"/>
                </a:solidFill>
                <a:effectLst/>
                <a:latin typeface="+mn-lt"/>
                <a:ea typeface="+mn-ea"/>
                <a:cs typeface="+mn-cs"/>
              </a:rPr>
              <a:t>However, if it receives 4 unit of service  without completion, it’s priority or GI will be much lower than before.</a:t>
            </a:r>
          </a:p>
          <a:p>
            <a:r>
              <a:rPr lang="en-US" sz="1200" b="0" i="0" kern="1200" dirty="0">
                <a:solidFill>
                  <a:schemeClr val="tx1"/>
                </a:solidFill>
                <a:effectLst/>
                <a:latin typeface="+mn-lt"/>
                <a:ea typeface="+mn-ea"/>
                <a:cs typeface="+mn-cs"/>
              </a:rPr>
              <a:t>And this pattern will repeat when it’s getting closer to 8 GPU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the beginning,  no one has received any service, they have the same priority, we will schedule them following their orders in the job queue.</a:t>
            </a:r>
          </a:p>
          <a:p>
            <a:r>
              <a:rPr lang="en-US" sz="1200" b="0" i="0" kern="1200" dirty="0">
                <a:solidFill>
                  <a:schemeClr val="tx1"/>
                </a:solidFill>
                <a:effectLst/>
                <a:latin typeface="+mn-lt"/>
                <a:ea typeface="+mn-ea"/>
                <a:cs typeface="+mn-cs"/>
              </a:rPr>
              <a:t>Now, we have two </a:t>
            </a:r>
            <a:r>
              <a:rPr lang="en-US" sz="1200" b="0" i="0" kern="1200" dirty="0" err="1">
                <a:solidFill>
                  <a:schemeClr val="tx1"/>
                </a:solidFill>
                <a:effectLst/>
                <a:latin typeface="+mn-lt"/>
                <a:ea typeface="+mn-ea"/>
                <a:cs typeface="+mn-cs"/>
              </a:rPr>
              <a:t>gpus</a:t>
            </a:r>
            <a:r>
              <a:rPr lang="en-US" sz="1200" b="0" i="0" kern="1200" dirty="0">
                <a:solidFill>
                  <a:schemeClr val="tx1"/>
                </a:solidFill>
                <a:effectLst/>
                <a:latin typeface="+mn-lt"/>
                <a:ea typeface="+mn-ea"/>
                <a:cs typeface="+mn-cs"/>
              </a:rPr>
              <a:t> available.</a:t>
            </a:r>
          </a:p>
          <a:p>
            <a:r>
              <a:rPr lang="en-US" sz="1200" b="0" i="0" kern="1200" dirty="0">
                <a:solidFill>
                  <a:schemeClr val="tx1"/>
                </a:solidFill>
                <a:effectLst/>
                <a:latin typeface="+mn-lt"/>
                <a:ea typeface="+mn-ea"/>
                <a:cs typeface="+mn-cs"/>
              </a:rPr>
              <a:t>Firstly, Job 1 get executed, during its’ running, it always has the highest priority to run.</a:t>
            </a:r>
          </a:p>
          <a:p>
            <a:r>
              <a:rPr lang="en-US" sz="1200" b="0" i="0" kern="1200" dirty="0">
                <a:solidFill>
                  <a:schemeClr val="tx1"/>
                </a:solidFill>
                <a:effectLst/>
                <a:latin typeface="+mn-lt"/>
                <a:ea typeface="+mn-ea"/>
                <a:cs typeface="+mn-cs"/>
              </a:rPr>
              <a:t>Next, job 2 starts. However, after </a:t>
            </a:r>
            <a:r>
              <a:rPr lang="en-US" sz="1200" b="0" i="0" kern="1200" dirty="0" err="1">
                <a:solidFill>
                  <a:schemeClr val="tx1"/>
                </a:solidFill>
                <a:effectLst/>
                <a:latin typeface="+mn-lt"/>
                <a:ea typeface="+mn-ea"/>
                <a:cs typeface="+mn-cs"/>
              </a:rPr>
              <a:t>receving</a:t>
            </a:r>
            <a:r>
              <a:rPr lang="en-US" sz="1200" b="0" i="0" kern="1200" dirty="0">
                <a:solidFill>
                  <a:schemeClr val="tx1"/>
                </a:solidFill>
                <a:effectLst/>
                <a:latin typeface="+mn-lt"/>
                <a:ea typeface="+mn-ea"/>
                <a:cs typeface="+mn-cs"/>
              </a:rPr>
              <a:t> 4 units of GPU time, job 2 hasn’t complete, then, its’ priority becomes lower than jobs3. There is a job switch from j2 to j3 at time 6.</a:t>
            </a:r>
          </a:p>
          <a:p>
            <a:r>
              <a:rPr lang="en-US" sz="1200" b="0" i="0" kern="1200" dirty="0">
                <a:solidFill>
                  <a:schemeClr val="tx1"/>
                </a:solidFill>
                <a:effectLst/>
                <a:latin typeface="+mn-lt"/>
                <a:ea typeface="+mn-ea"/>
                <a:cs typeface="+mn-cs"/>
              </a:rPr>
              <a:t>The same situation happens after job3 received 4 unit of service.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end, the avg. JCT in this example is 10. If we apply 2D_LAS in this example, and its avg. </a:t>
            </a:r>
            <a:r>
              <a:rPr lang="en-US" sz="1200" b="0" i="0" kern="1200" dirty="0" err="1">
                <a:solidFill>
                  <a:schemeClr val="tx1"/>
                </a:solidFill>
                <a:effectLst/>
                <a:latin typeface="+mn-lt"/>
                <a:ea typeface="+mn-ea"/>
                <a:cs typeface="+mn-cs"/>
              </a:rPr>
              <a:t>jct</a:t>
            </a:r>
            <a:r>
              <a:rPr lang="en-US" sz="1200" b="0" i="0" kern="1200" dirty="0">
                <a:solidFill>
                  <a:schemeClr val="tx1"/>
                </a:solidFill>
                <a:effectLst/>
                <a:latin typeface="+mn-lt"/>
                <a:ea typeface="+mn-ea"/>
                <a:cs typeface="+mn-cs"/>
              </a:rPr>
              <a:t> is 11.7</a:t>
            </a:r>
          </a:p>
          <a:p>
            <a:r>
              <a:rPr lang="en-US" sz="1200" b="0" i="0" kern="1200" dirty="0">
                <a:solidFill>
                  <a:schemeClr val="tx1"/>
                </a:solidFill>
                <a:effectLst/>
                <a:latin typeface="+mn-lt"/>
                <a:ea typeface="+mn-ea"/>
                <a:cs typeface="+mn-cs"/>
              </a:rPr>
              <a:t>With more job information provided, 2D G I performs better in minimizing JCT.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During the job scheduling, job switches can be triggered by the scheduler. </a:t>
            </a:r>
          </a:p>
          <a:p>
            <a:r>
              <a:rPr lang="en-US" sz="1200" b="0" i="0" kern="1200" dirty="0">
                <a:solidFill>
                  <a:schemeClr val="tx1"/>
                </a:solidFill>
                <a:effectLst/>
                <a:latin typeface="+mn-lt"/>
                <a:ea typeface="+mn-ea"/>
                <a:cs typeface="+mn-cs"/>
              </a:rPr>
              <a:t>However, there is a large overhead when switching DL training jobs on GPU.</a:t>
            </a:r>
          </a:p>
        </p:txBody>
      </p:sp>
      <p:sp>
        <p:nvSpPr>
          <p:cNvPr id="4" name="Date Placeholder 3"/>
          <p:cNvSpPr>
            <a:spLocks noGrp="1"/>
          </p:cNvSpPr>
          <p:nvPr>
            <p:ph type="dt" idx="10"/>
          </p:nvPr>
        </p:nvSpPr>
        <p:spPr/>
        <p:txBody>
          <a:bodyPr/>
          <a:lstStyle/>
          <a:p>
            <a:fld id="{D0A06095-FA2F-2C42-9F16-730444853589}"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13</a:t>
            </a:fld>
            <a:endParaRPr lang="en-US"/>
          </a:p>
        </p:txBody>
      </p:sp>
    </p:spTree>
    <p:extLst>
      <p:ext uri="{BB962C8B-B14F-4D97-AF65-F5344CB8AC3E}">
        <p14:creationId xmlns:p14="http://schemas.microsoft.com/office/powerpoint/2010/main" val="1949341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During the scheduling, there are job switches triggered by our scheduler. However, the time-overhead of switching DL jobs on GPU is non-negligible. </a:t>
                </a:r>
              </a:p>
              <a:p>
                <a:r>
                  <a:rPr lang="en-US" sz="1200" b="0" i="0" kern="1200" dirty="0">
                    <a:solidFill>
                      <a:schemeClr val="tx1"/>
                    </a:solidFill>
                    <a:effectLst/>
                    <a:latin typeface="+mn-lt"/>
                    <a:ea typeface="+mn-ea"/>
                    <a:cs typeface="+mn-cs"/>
                  </a:rPr>
                  <a:t>To reduce the number of job switches, we discretize jobs priorities in our scheduler.</a:t>
                </a:r>
              </a:p>
            </p:txBody>
          </p:sp>
        </mc:Choice>
        <mc:Fallback xmlns="">
          <p:sp>
            <p:nvSpPr>
              <p:cNvPr id="3" name="Notes Placeholder 2"/>
              <p:cNvSpPr>
                <a:spLocks noGrp="1"/>
              </p:cNvSpPr>
              <p:nvPr>
                <p:ph type="body" idx="1"/>
              </p:nvPr>
            </p:nvSpPr>
            <p:spPr/>
            <p:txBody>
              <a:bodyPr/>
              <a:lstStyle/>
              <a:p>
                <a:pPr lvl="1"/>
                <a:r>
                  <a:rPr lang="en-US" b="0" i="0">
                    <a:latin typeface="Cambria Math" panose="02040503050406030204" pitchFamily="18" charset="0"/>
                  </a:rPr>
                  <a:t>𝐺_𝐽</a:t>
                </a:r>
                <a:r>
                  <a:rPr lang="en-US" dirty="0"/>
                  <a:t> is how </a:t>
                </a:r>
                <a:r>
                  <a:rPr lang="en-US" sz="1200" i="1" kern="1200" dirty="0">
                    <a:solidFill>
                      <a:schemeClr val="tx1"/>
                    </a:solidFill>
                    <a:latin typeface="+mn-lt"/>
                    <a:ea typeface="+mn-ea"/>
                    <a:cs typeface="+mn-cs"/>
                  </a:rPr>
                  <a:t>likely</a:t>
                </a:r>
                <a:r>
                  <a:rPr lang="en-US" dirty="0"/>
                  <a:t> the job can complete within the next service quantum</a:t>
                </a:r>
              </a:p>
            </p:txBody>
          </p:sp>
        </mc:Fallback>
      </mc:AlternateContent>
      <p:sp>
        <p:nvSpPr>
          <p:cNvPr id="4" name="Date Placeholder 3"/>
          <p:cNvSpPr>
            <a:spLocks noGrp="1"/>
          </p:cNvSpPr>
          <p:nvPr>
            <p:ph type="dt" idx="10"/>
          </p:nvPr>
        </p:nvSpPr>
        <p:spPr/>
        <p:txBody>
          <a:bodyPr/>
          <a:lstStyle/>
          <a:p>
            <a:fld id="{638969DB-0EF1-6B41-881A-A1845428C78B}"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14</a:t>
            </a:fld>
            <a:endParaRPr lang="en-US"/>
          </a:p>
        </p:txBody>
      </p:sp>
    </p:spTree>
    <p:extLst>
      <p:ext uri="{BB962C8B-B14F-4D97-AF65-F5344CB8AC3E}">
        <p14:creationId xmlns:p14="http://schemas.microsoft.com/office/powerpoint/2010/main" val="3713912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4E760377-511B-0746-85AA-60D9DED3FDBC}"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15</a:t>
            </a:fld>
            <a:endParaRPr lang="en-US"/>
          </a:p>
        </p:txBody>
      </p:sp>
    </p:spTree>
    <p:extLst>
      <p:ext uri="{BB962C8B-B14F-4D97-AF65-F5344CB8AC3E}">
        <p14:creationId xmlns:p14="http://schemas.microsoft.com/office/powerpoint/2010/main" val="3311817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handle the challenge of unpredictable training time from DL jobs,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 proposed our Discretized-2DAS scheduler.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It has has different scheduling schemes when different job information is available.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Next, I will briefly introduce how to place a DL job based on its model information</a:t>
            </a:r>
            <a:endParaRPr lang="en-US" i="1" dirty="0">
              <a:latin typeface="Cambria Math" panose="02040503050406030204" pitchFamily="18" charset="0"/>
            </a:endParaRPr>
          </a:p>
        </p:txBody>
      </p:sp>
      <p:sp>
        <p:nvSpPr>
          <p:cNvPr id="4" name="Date Placeholder 3"/>
          <p:cNvSpPr>
            <a:spLocks noGrp="1"/>
          </p:cNvSpPr>
          <p:nvPr>
            <p:ph type="dt" idx="10"/>
          </p:nvPr>
        </p:nvSpPr>
        <p:spPr/>
        <p:txBody>
          <a:bodyPr/>
          <a:lstStyle/>
          <a:p>
            <a:fld id="{EDB3A62A-B807-3746-AD35-54B9DFFE3B28}"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16</a:t>
            </a:fld>
            <a:endParaRPr lang="en-US"/>
          </a:p>
        </p:txBody>
      </p:sp>
    </p:spTree>
    <p:extLst>
      <p:ext uri="{BB962C8B-B14F-4D97-AF65-F5344CB8AC3E}">
        <p14:creationId xmlns:p14="http://schemas.microsoft.com/office/powerpoint/2010/main" val="582695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Next, for the sake of time I will briefly introduce how T place DL jobs without hurting training performance.</a:t>
            </a:r>
            <a:endParaRPr lang="en-US" i="1" dirty="0">
              <a:latin typeface="Cambria Math" panose="02040503050406030204" pitchFamily="18" charset="0"/>
            </a:endParaRPr>
          </a:p>
        </p:txBody>
      </p:sp>
      <p:sp>
        <p:nvSpPr>
          <p:cNvPr id="4" name="Date Placeholder 3"/>
          <p:cNvSpPr>
            <a:spLocks noGrp="1"/>
          </p:cNvSpPr>
          <p:nvPr>
            <p:ph type="dt" idx="10"/>
          </p:nvPr>
        </p:nvSpPr>
        <p:spPr/>
        <p:txBody>
          <a:bodyPr/>
          <a:lstStyle/>
          <a:p>
            <a:fld id="{43660C9B-E6FB-424A-A092-E99CD4D289B8}"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17</a:t>
            </a:fld>
            <a:endParaRPr lang="en-US"/>
          </a:p>
        </p:txBody>
      </p:sp>
    </p:spTree>
    <p:extLst>
      <p:ext uri="{BB962C8B-B14F-4D97-AF65-F5344CB8AC3E}">
        <p14:creationId xmlns:p14="http://schemas.microsoft.com/office/powerpoint/2010/main" val="578449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that question, let’s look at the tensors size in DL models.</a:t>
            </a:r>
          </a:p>
          <a:p>
            <a:endParaRPr lang="en-US" dirty="0"/>
          </a:p>
          <a:p>
            <a:r>
              <a:rPr lang="en-US" dirty="0"/>
              <a:t>A DL model consists of  many tensors. </a:t>
            </a:r>
          </a:p>
          <a:p>
            <a:r>
              <a:rPr lang="en-US" dirty="0"/>
              <a:t>This figure show the tensor size in 10 popular DL models.</a:t>
            </a:r>
          </a:p>
          <a:p>
            <a:r>
              <a:rPr lang="en-US" dirty="0"/>
              <a:t>In each bar, the color blocks are tensors in the model. </a:t>
            </a:r>
          </a:p>
          <a:p>
            <a:r>
              <a:rPr lang="en-US" dirty="0"/>
              <a:t>Larger block means large tensor in the model. </a:t>
            </a:r>
          </a:p>
          <a:p>
            <a:r>
              <a:rPr lang="en-US" dirty="0"/>
              <a:t>For the </a:t>
            </a:r>
            <a:r>
              <a:rPr lang="en-US" dirty="0" err="1"/>
              <a:t>vgg</a:t>
            </a:r>
            <a:r>
              <a:rPr lang="en-US" dirty="0"/>
              <a:t> models, and </a:t>
            </a:r>
            <a:r>
              <a:rPr lang="en-US" dirty="0" err="1"/>
              <a:t>Alnext</a:t>
            </a:r>
            <a:r>
              <a:rPr lang="en-US" dirty="0"/>
              <a:t>, they are highly-skewed in their tensor size distributions.</a:t>
            </a:r>
          </a:p>
          <a:p>
            <a:r>
              <a:rPr lang="en-US" dirty="0"/>
              <a:t>And the largest tensor takes the most space of its model.</a:t>
            </a:r>
          </a:p>
          <a:p>
            <a:r>
              <a:rPr lang="en-US" dirty="0"/>
              <a:t>In the rest 6 models, their tensor sizes are more evenly distributed. </a:t>
            </a:r>
          </a:p>
          <a:p>
            <a:endParaRPr lang="en-US" dirty="0"/>
          </a:p>
          <a:p>
            <a:r>
              <a:rPr lang="en-US" dirty="0"/>
              <a:t>The data transfer in distributed training is determined by tensors size in model.</a:t>
            </a:r>
          </a:p>
          <a:p>
            <a:r>
              <a:rPr lang="en-US" dirty="0"/>
              <a:t>When the job is not consolidated, Those large tensors can leads to the network imbalance and </a:t>
            </a:r>
            <a:r>
              <a:rPr lang="en-US" dirty="0" err="1"/>
              <a:t>conteion</a:t>
            </a:r>
            <a:r>
              <a:rPr lang="en-US" dirty="0"/>
              <a:t> Which can greatly slow down the training speed</a:t>
            </a:r>
          </a:p>
          <a:p>
            <a:r>
              <a:rPr lang="en-US" dirty="0"/>
              <a:t>Because of this reason, the consolidated placement is only needed when the model is highly skewed in its tensor size;</a:t>
            </a:r>
          </a:p>
          <a:p>
            <a:r>
              <a:rPr lang="en-US" dirty="0"/>
              <a:t>For other models who have evenly-distributed tensors, their performance is not sensitive to job consolidation</a:t>
            </a:r>
          </a:p>
          <a:p>
            <a:endParaRPr lang="en-US" dirty="0"/>
          </a:p>
          <a:p>
            <a:endParaRPr lang="en-US" dirty="0"/>
          </a:p>
        </p:txBody>
      </p:sp>
      <p:sp>
        <p:nvSpPr>
          <p:cNvPr id="4" name="Date Placeholder 3"/>
          <p:cNvSpPr>
            <a:spLocks noGrp="1"/>
          </p:cNvSpPr>
          <p:nvPr>
            <p:ph type="dt" idx="10"/>
          </p:nvPr>
        </p:nvSpPr>
        <p:spPr/>
        <p:txBody>
          <a:bodyPr/>
          <a:lstStyle/>
          <a:p>
            <a:fld id="{511052B1-BC2A-354B-BCF0-98496C8BA2AA}"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18</a:t>
            </a:fld>
            <a:endParaRPr lang="en-US"/>
          </a:p>
        </p:txBody>
      </p:sp>
    </p:spTree>
    <p:extLst>
      <p:ext uri="{BB962C8B-B14F-4D97-AF65-F5344CB8AC3E}">
        <p14:creationId xmlns:p14="http://schemas.microsoft.com/office/powerpoint/2010/main" val="3538268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this observation, we propose a simple but useful solution.</a:t>
            </a:r>
          </a:p>
          <a:p>
            <a:r>
              <a:rPr lang="en-US" dirty="0"/>
              <a:t>In the placement part, we have a model profiler which can capture tensor size information.</a:t>
            </a:r>
          </a:p>
          <a:p>
            <a:endParaRPr lang="en-US" dirty="0"/>
          </a:p>
          <a:p>
            <a:r>
              <a:rPr lang="en-US" dirty="0"/>
              <a:t>If the tensors in the model is highly-skewed, then our system will consolidate the job.</a:t>
            </a:r>
          </a:p>
          <a:p>
            <a:endParaRPr lang="en-US" dirty="0"/>
          </a:p>
          <a:p>
            <a:r>
              <a:rPr lang="en-US" dirty="0"/>
              <a:t>Otherwise, the job will be assigned with available resource, which may come from different machines</a:t>
            </a:r>
          </a:p>
          <a:p>
            <a:endParaRPr lang="en-US" altLang="zh-Hans" dirty="0"/>
          </a:p>
        </p:txBody>
      </p:sp>
      <p:sp>
        <p:nvSpPr>
          <p:cNvPr id="4" name="Date Placeholder 3"/>
          <p:cNvSpPr>
            <a:spLocks noGrp="1"/>
          </p:cNvSpPr>
          <p:nvPr>
            <p:ph type="dt" idx="10"/>
          </p:nvPr>
        </p:nvSpPr>
        <p:spPr/>
        <p:txBody>
          <a:bodyPr/>
          <a:lstStyle/>
          <a:p>
            <a:fld id="{511052B1-BC2A-354B-BCF0-98496C8BA2AA}"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19</a:t>
            </a:fld>
            <a:endParaRPr lang="en-US"/>
          </a:p>
        </p:txBody>
      </p:sp>
    </p:spTree>
    <p:extLst>
      <p:ext uri="{BB962C8B-B14F-4D97-AF65-F5344CB8AC3E}">
        <p14:creationId xmlns:p14="http://schemas.microsoft.com/office/powerpoint/2010/main" val="901999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DL tech has been widely applied in many domains, such as OD, speed recognition</a:t>
            </a:r>
          </a:p>
          <a:p>
            <a:r>
              <a:rPr lang="en-US" sz="1000" dirty="0"/>
              <a:t>With the increase of those</a:t>
            </a:r>
            <a:r>
              <a:rPr lang="zh-Hans" altLang="en-US" sz="1000" dirty="0"/>
              <a:t> </a:t>
            </a:r>
            <a:r>
              <a:rPr lang="en-US" sz="1000" dirty="0"/>
              <a:t>applications, more and more DL models need to be trained.</a:t>
            </a:r>
          </a:p>
          <a:p>
            <a:endParaRPr lang="en-US" sz="1000" dirty="0"/>
          </a:p>
          <a:p>
            <a:r>
              <a:rPr lang="en-US" sz="1000" dirty="0"/>
              <a:t>In MS, the amount of DL training jobs has increased by more than 10 times.</a:t>
            </a:r>
          </a:p>
          <a:p>
            <a:r>
              <a:rPr lang="en-US" sz="1000" dirty="0"/>
              <a:t>Normally, those jobs are  computing intensive, and require GPU hardware to execute.</a:t>
            </a:r>
          </a:p>
          <a:p>
            <a:r>
              <a:rPr lang="en-US" sz="1000" dirty="0"/>
              <a:t>Moreover, In distributed training, a single job can use multiple GPUs for better performance.</a:t>
            </a:r>
          </a:p>
          <a:p>
            <a:endParaRPr lang="en-US" sz="1000" dirty="0"/>
          </a:p>
          <a:p>
            <a:r>
              <a:rPr lang="en-US" sz="1000" dirty="0"/>
              <a:t>With the increasing demands of GPU resource, many companies have built their own GPU cluster for internal use</a:t>
            </a:r>
          </a:p>
          <a:p>
            <a:r>
              <a:rPr lang="en-US" sz="1000" dirty="0"/>
              <a:t>For example, In MS, the scale of it GPU clusters has been increased by 5x.</a:t>
            </a:r>
          </a:p>
          <a:p>
            <a:endParaRPr lang="en-US" sz="1000" dirty="0"/>
          </a:p>
          <a:p>
            <a:r>
              <a:rPr lang="en-US" sz="1000" dirty="0"/>
              <a:t>How to design a GPU cluster manage</a:t>
            </a:r>
            <a:r>
              <a:rPr lang="en-US" altLang="zh-Hans" sz="1000" dirty="0"/>
              <a:t>r</a:t>
            </a:r>
            <a:r>
              <a:rPr lang="en-US" sz="1000" dirty="0"/>
              <a:t>, which can efficiently manage GPU resource </a:t>
            </a:r>
            <a:r>
              <a:rPr lang="en-US" altLang="zh-Hans" sz="1000" dirty="0"/>
              <a:t>in the</a:t>
            </a:r>
            <a:r>
              <a:rPr lang="zh-Hans" altLang="en-US" sz="1000" dirty="0"/>
              <a:t> </a:t>
            </a:r>
            <a:r>
              <a:rPr lang="en-US" altLang="zh-Hans" sz="1000" dirty="0"/>
              <a:t>cluster</a:t>
            </a:r>
            <a:r>
              <a:rPr lang="zh-Hans" altLang="en-US" sz="1000" dirty="0"/>
              <a:t> </a:t>
            </a:r>
            <a:r>
              <a:rPr lang="en-US" sz="1000" dirty="0"/>
              <a:t>for DL training jobs?</a:t>
            </a:r>
          </a:p>
        </p:txBody>
      </p:sp>
      <p:sp>
        <p:nvSpPr>
          <p:cNvPr id="4" name="Date Placeholder 3"/>
          <p:cNvSpPr>
            <a:spLocks noGrp="1"/>
          </p:cNvSpPr>
          <p:nvPr>
            <p:ph type="dt" idx="10"/>
          </p:nvPr>
        </p:nvSpPr>
        <p:spPr/>
        <p:txBody>
          <a:bodyPr/>
          <a:lstStyle/>
          <a:p>
            <a:fld id="{485989B1-BD0A-0341-87A2-B2D47F6C592F}"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1</a:t>
            </a:fld>
            <a:endParaRPr lang="en-US"/>
          </a:p>
        </p:txBody>
      </p:sp>
    </p:spTree>
    <p:extLst>
      <p:ext uri="{BB962C8B-B14F-4D97-AF65-F5344CB8AC3E}">
        <p14:creationId xmlns:p14="http://schemas.microsoft.com/office/powerpoint/2010/main" val="3836323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built a prototype system for Tiresias. It has a cluster-wide central master who makes the scheduling and placement decisions.</a:t>
            </a:r>
          </a:p>
          <a:p>
            <a:endParaRPr lang="en-US" dirty="0"/>
          </a:p>
          <a:p>
            <a:r>
              <a:rPr lang="en-US" dirty="0"/>
              <a:t>On each machine in the cluster, there is a network-level model profiler to collect model information for placement scheme.</a:t>
            </a:r>
          </a:p>
          <a:p>
            <a:endParaRPr lang="en-US" dirty="0"/>
          </a:p>
          <a:p>
            <a:r>
              <a:rPr lang="en-US" dirty="0"/>
              <a:t>We have evaluated our system in both xxx and xxx</a:t>
            </a:r>
          </a:p>
        </p:txBody>
      </p:sp>
      <p:sp>
        <p:nvSpPr>
          <p:cNvPr id="4" name="Date Placeholder 3"/>
          <p:cNvSpPr>
            <a:spLocks noGrp="1"/>
          </p:cNvSpPr>
          <p:nvPr>
            <p:ph type="dt" idx="10"/>
          </p:nvPr>
        </p:nvSpPr>
        <p:spPr/>
        <p:txBody>
          <a:bodyPr/>
          <a:lstStyle/>
          <a:p>
            <a:fld id="{A15E115F-28D9-7F49-AE16-C606B7902258}"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20</a:t>
            </a:fld>
            <a:endParaRPr lang="en-US"/>
          </a:p>
        </p:txBody>
      </p:sp>
    </p:spTree>
    <p:extLst>
      <p:ext uri="{BB962C8B-B14F-4D97-AF65-F5344CB8AC3E}">
        <p14:creationId xmlns:p14="http://schemas.microsoft.com/office/powerpoint/2010/main" val="2953785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testbed has 15 servers, each has 4 GPUs. All servers are connected by a 100Gbps RDMA network.</a:t>
            </a:r>
          </a:p>
          <a:p>
            <a:endParaRPr lang="en-US" dirty="0"/>
          </a:p>
          <a:p>
            <a:r>
              <a:rPr lang="en-US" dirty="0"/>
              <a:t>This figure shows the JCT distribution with different cluster manager.</a:t>
            </a:r>
          </a:p>
          <a:p>
            <a:r>
              <a:rPr lang="en-US" dirty="0"/>
              <a:t>Our baseline is YARN-CS who schedule jobs in FIFO order. </a:t>
            </a:r>
          </a:p>
          <a:p>
            <a:r>
              <a:rPr lang="en-US" dirty="0"/>
              <a:t>We also implemented a SRTF scheduler and provide the information of job execution time  from actual runs.</a:t>
            </a:r>
          </a:p>
          <a:p>
            <a:r>
              <a:rPr lang="en-US" dirty="0"/>
              <a:t>This blue line is our system. Comparing to YARN-CS, many jobs have much short queuing delay.</a:t>
            </a:r>
          </a:p>
          <a:p>
            <a:r>
              <a:rPr lang="en-US" dirty="0"/>
              <a:t>And the JCT is improved by more than 5 times.</a:t>
            </a:r>
          </a:p>
          <a:p>
            <a:endParaRPr lang="en-US" dirty="0"/>
          </a:p>
          <a:p>
            <a:r>
              <a:rPr lang="en-US" dirty="0"/>
              <a:t>Also, our system shows comparable performance to SRTF who has complete job information.</a:t>
            </a:r>
          </a:p>
        </p:txBody>
      </p:sp>
      <p:sp>
        <p:nvSpPr>
          <p:cNvPr id="4" name="Date Placeholder 3"/>
          <p:cNvSpPr>
            <a:spLocks noGrp="1"/>
          </p:cNvSpPr>
          <p:nvPr>
            <p:ph type="dt" idx="10"/>
          </p:nvPr>
        </p:nvSpPr>
        <p:spPr/>
        <p:txBody>
          <a:bodyPr/>
          <a:lstStyle/>
          <a:p>
            <a:fld id="{43660C9B-E6FB-424A-A092-E99CD4D289B8}"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21</a:t>
            </a:fld>
            <a:endParaRPr lang="en-US"/>
          </a:p>
        </p:txBody>
      </p:sp>
    </p:spTree>
    <p:extLst>
      <p:ext uri="{BB962C8B-B14F-4D97-AF65-F5344CB8AC3E}">
        <p14:creationId xmlns:p14="http://schemas.microsoft.com/office/powerpoint/2010/main" val="2363886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run the simulation using the 10-week trace from MS. </a:t>
            </a:r>
          </a:p>
          <a:p>
            <a:r>
              <a:rPr lang="en-US" dirty="0"/>
              <a:t>This is the JCT distribution in this simulation.</a:t>
            </a:r>
          </a:p>
          <a:p>
            <a:r>
              <a:rPr lang="en-US" dirty="0"/>
              <a:t>Other than YARN-CS, and SRTF. We also compare our system with </a:t>
            </a:r>
            <a:r>
              <a:rPr lang="en-US" dirty="0" err="1"/>
              <a:t>Gandiva</a:t>
            </a:r>
            <a:r>
              <a:rPr lang="en-US" dirty="0"/>
              <a:t> which is one of the most recent scheduling framework for DL jobs.</a:t>
            </a:r>
          </a:p>
          <a:p>
            <a:r>
              <a:rPr lang="en-US" dirty="0"/>
              <a:t>With our system, almost all jobs can have shorter completion time. The </a:t>
            </a:r>
            <a:r>
              <a:rPr lang="en-US" dirty="0" err="1"/>
              <a:t>ave.</a:t>
            </a:r>
            <a:r>
              <a:rPr lang="en-US" dirty="0"/>
              <a:t> JCT is improved by 2 times over </a:t>
            </a:r>
            <a:r>
              <a:rPr lang="en-US" dirty="0" err="1"/>
              <a:t>Gandiva</a:t>
            </a:r>
            <a:r>
              <a:rPr lang="en-US" dirty="0"/>
              <a:t>.</a:t>
            </a:r>
          </a:p>
          <a:p>
            <a:endParaRPr lang="en-US" dirty="0"/>
          </a:p>
          <a:p>
            <a:r>
              <a:rPr lang="en-US" altLang="zh-Hans" dirty="0"/>
              <a:t>More</a:t>
            </a:r>
            <a:r>
              <a:rPr lang="zh-Hans" altLang="en-US" dirty="0"/>
              <a:t> </a:t>
            </a:r>
            <a:r>
              <a:rPr lang="en-US" altLang="zh-Hans" dirty="0"/>
              <a:t>evaluation</a:t>
            </a:r>
            <a:r>
              <a:rPr lang="zh-Hans" altLang="en-US" dirty="0"/>
              <a:t> </a:t>
            </a:r>
            <a:r>
              <a:rPr lang="en-US" altLang="zh-Hans" dirty="0"/>
              <a:t>results</a:t>
            </a:r>
            <a:r>
              <a:rPr lang="zh-Hans" altLang="en-US" dirty="0"/>
              <a:t> </a:t>
            </a:r>
            <a:r>
              <a:rPr lang="en-US" altLang="zh-Hans" dirty="0"/>
              <a:t>can</a:t>
            </a:r>
            <a:r>
              <a:rPr lang="zh-Hans" altLang="en-US" dirty="0"/>
              <a:t> </a:t>
            </a:r>
            <a:r>
              <a:rPr lang="en-US" altLang="zh-Hans" dirty="0"/>
              <a:t>be</a:t>
            </a:r>
            <a:r>
              <a:rPr lang="zh-Hans" altLang="en-US" dirty="0"/>
              <a:t> </a:t>
            </a:r>
            <a:r>
              <a:rPr lang="en-US" altLang="zh-Hans" dirty="0"/>
              <a:t>found</a:t>
            </a:r>
            <a:r>
              <a:rPr lang="zh-Hans" altLang="en-US" dirty="0"/>
              <a:t> </a:t>
            </a:r>
            <a:r>
              <a:rPr lang="en-US" altLang="zh-Hans" dirty="0"/>
              <a:t>in</a:t>
            </a:r>
            <a:r>
              <a:rPr lang="zh-Hans" altLang="en-US" dirty="0"/>
              <a:t> </a:t>
            </a:r>
            <a:r>
              <a:rPr lang="en-US" altLang="zh-Hans" dirty="0"/>
              <a:t>our</a:t>
            </a:r>
            <a:r>
              <a:rPr lang="zh-Hans" altLang="en-US" dirty="0"/>
              <a:t> </a:t>
            </a:r>
            <a:r>
              <a:rPr lang="en-US" altLang="zh-Hans" dirty="0"/>
              <a:t>paper</a:t>
            </a:r>
            <a:endParaRPr lang="en-US" dirty="0"/>
          </a:p>
        </p:txBody>
      </p:sp>
      <p:sp>
        <p:nvSpPr>
          <p:cNvPr id="4" name="Date Placeholder 3"/>
          <p:cNvSpPr>
            <a:spLocks noGrp="1"/>
          </p:cNvSpPr>
          <p:nvPr>
            <p:ph type="dt" idx="10"/>
          </p:nvPr>
        </p:nvSpPr>
        <p:spPr/>
        <p:txBody>
          <a:bodyPr/>
          <a:lstStyle/>
          <a:p>
            <a:fld id="{43660C9B-E6FB-424A-A092-E99CD4D289B8}"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22</a:t>
            </a:fld>
            <a:endParaRPr lang="en-US"/>
          </a:p>
        </p:txBody>
      </p:sp>
    </p:spTree>
    <p:extLst>
      <p:ext uri="{BB962C8B-B14F-4D97-AF65-F5344CB8AC3E}">
        <p14:creationId xmlns:p14="http://schemas.microsoft.com/office/powerpoint/2010/main" val="1579313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Tiresias is an efficient and information-agnostic </a:t>
            </a:r>
            <a:r>
              <a:rPr lang="en-US" dirty="0" err="1"/>
              <a:t>xxxx</a:t>
            </a:r>
            <a:endParaRPr lang="en-US" dirty="0"/>
          </a:p>
          <a:p>
            <a:r>
              <a:rPr lang="en-US" dirty="0"/>
              <a:t>It can optimize </a:t>
            </a:r>
            <a:r>
              <a:rPr lang="en-US" dirty="0" err="1"/>
              <a:t>xxxx</a:t>
            </a:r>
            <a:r>
              <a:rPr lang="en-US" dirty="0"/>
              <a:t> and relax the placement </a:t>
            </a:r>
          </a:p>
          <a:p>
            <a:r>
              <a:rPr lang="en-US" dirty="0"/>
              <a:t>The design in Tiresias is simple, and </a:t>
            </a:r>
            <a:r>
              <a:rPr lang="en-US" dirty="0" err="1"/>
              <a:t>prac</a:t>
            </a:r>
            <a:r>
              <a:rPr lang="en-US" dirty="0"/>
              <a:t>, and has showed </a:t>
            </a:r>
            <a:r>
              <a:rPr lang="en-US" dirty="0" err="1"/>
              <a:t>greate</a:t>
            </a:r>
            <a:r>
              <a:rPr lang="en-US" dirty="0"/>
              <a:t> performance </a:t>
            </a:r>
            <a:r>
              <a:rPr lang="en-US" dirty="0" err="1"/>
              <a:t>imrpovements</a:t>
            </a:r>
            <a:r>
              <a:rPr lang="en-US" dirty="0"/>
              <a:t> comparing to existing solutions</a:t>
            </a:r>
          </a:p>
          <a:p>
            <a:endParaRPr lang="en-US" dirty="0"/>
          </a:p>
          <a:p>
            <a:r>
              <a:rPr lang="en-US" dirty="0"/>
              <a:t>30% are failed because of errors in</a:t>
            </a:r>
          </a:p>
        </p:txBody>
      </p:sp>
      <p:sp>
        <p:nvSpPr>
          <p:cNvPr id="4" name="Date Placeholder 3"/>
          <p:cNvSpPr>
            <a:spLocks noGrp="1"/>
          </p:cNvSpPr>
          <p:nvPr>
            <p:ph type="dt" idx="10"/>
          </p:nvPr>
        </p:nvSpPr>
        <p:spPr/>
        <p:txBody>
          <a:bodyPr/>
          <a:lstStyle/>
          <a:p>
            <a:fld id="{43660C9B-E6FB-424A-A092-E99CD4D289B8}"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23</a:t>
            </a:fld>
            <a:endParaRPr lang="en-US"/>
          </a:p>
        </p:txBody>
      </p:sp>
    </p:spTree>
    <p:extLst>
      <p:ext uri="{BB962C8B-B14F-4D97-AF65-F5344CB8AC3E}">
        <p14:creationId xmlns:p14="http://schemas.microsoft.com/office/powerpoint/2010/main" val="154784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Consolidation: the minimum number of servers.</a:t>
            </a:r>
          </a:p>
        </p:txBody>
      </p:sp>
      <p:sp>
        <p:nvSpPr>
          <p:cNvPr id="4" name="Date Placeholder 3"/>
          <p:cNvSpPr>
            <a:spLocks noGrp="1"/>
          </p:cNvSpPr>
          <p:nvPr>
            <p:ph type="dt" idx="10"/>
          </p:nvPr>
        </p:nvSpPr>
        <p:spPr/>
        <p:txBody>
          <a:bodyPr/>
          <a:lstStyle/>
          <a:p>
            <a:fld id="{485989B1-BD0A-0341-87A2-B2D47F6C592F}"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24</a:t>
            </a:fld>
            <a:endParaRPr lang="en-US"/>
          </a:p>
        </p:txBody>
      </p:sp>
    </p:spTree>
    <p:extLst>
      <p:ext uri="{BB962C8B-B14F-4D97-AF65-F5344CB8AC3E}">
        <p14:creationId xmlns:p14="http://schemas.microsoft.com/office/powerpoint/2010/main" val="2314913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Consolidation: the minimum number of servers.</a:t>
            </a:r>
          </a:p>
        </p:txBody>
      </p:sp>
      <p:sp>
        <p:nvSpPr>
          <p:cNvPr id="4" name="Date Placeholder 3"/>
          <p:cNvSpPr>
            <a:spLocks noGrp="1"/>
          </p:cNvSpPr>
          <p:nvPr>
            <p:ph type="dt" idx="10"/>
          </p:nvPr>
        </p:nvSpPr>
        <p:spPr/>
        <p:txBody>
          <a:bodyPr/>
          <a:lstStyle/>
          <a:p>
            <a:fld id="{485989B1-BD0A-0341-87A2-B2D47F6C592F}"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25</a:t>
            </a:fld>
            <a:endParaRPr lang="en-US"/>
          </a:p>
        </p:txBody>
      </p:sp>
    </p:spTree>
    <p:extLst>
      <p:ext uri="{BB962C8B-B14F-4D97-AF65-F5344CB8AC3E}">
        <p14:creationId xmlns:p14="http://schemas.microsoft.com/office/powerpoint/2010/main" val="4246869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HOL blocking</a:t>
            </a:r>
          </a:p>
        </p:txBody>
      </p:sp>
      <p:sp>
        <p:nvSpPr>
          <p:cNvPr id="4" name="Date Placeholder 3"/>
          <p:cNvSpPr>
            <a:spLocks noGrp="1"/>
          </p:cNvSpPr>
          <p:nvPr>
            <p:ph type="dt" idx="10"/>
          </p:nvPr>
        </p:nvSpPr>
        <p:spPr/>
        <p:txBody>
          <a:bodyPr/>
          <a:lstStyle/>
          <a:p>
            <a:fld id="{485989B1-BD0A-0341-87A2-B2D47F6C592F}"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27</a:t>
            </a:fld>
            <a:endParaRPr lang="en-US"/>
          </a:p>
        </p:txBody>
      </p:sp>
    </p:spTree>
    <p:extLst>
      <p:ext uri="{BB962C8B-B14F-4D97-AF65-F5344CB8AC3E}">
        <p14:creationId xmlns:p14="http://schemas.microsoft.com/office/powerpoint/2010/main" val="4068590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HOL blocking</a:t>
            </a:r>
          </a:p>
        </p:txBody>
      </p:sp>
      <p:sp>
        <p:nvSpPr>
          <p:cNvPr id="4" name="Date Placeholder 3"/>
          <p:cNvSpPr>
            <a:spLocks noGrp="1"/>
          </p:cNvSpPr>
          <p:nvPr>
            <p:ph type="dt" idx="10"/>
          </p:nvPr>
        </p:nvSpPr>
        <p:spPr/>
        <p:txBody>
          <a:bodyPr/>
          <a:lstStyle/>
          <a:p>
            <a:fld id="{485989B1-BD0A-0341-87A2-B2D47F6C592F}"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28</a:t>
            </a:fld>
            <a:endParaRPr lang="en-US"/>
          </a:p>
        </p:txBody>
      </p:sp>
    </p:spTree>
    <p:extLst>
      <p:ext uri="{BB962C8B-B14F-4D97-AF65-F5344CB8AC3E}">
        <p14:creationId xmlns:p14="http://schemas.microsoft.com/office/powerpoint/2010/main" val="1610905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GPU memory utilization</a:t>
            </a:r>
          </a:p>
        </p:txBody>
      </p:sp>
      <p:sp>
        <p:nvSpPr>
          <p:cNvPr id="4" name="Date Placeholder 3"/>
          <p:cNvSpPr>
            <a:spLocks noGrp="1"/>
          </p:cNvSpPr>
          <p:nvPr>
            <p:ph type="dt" idx="10"/>
          </p:nvPr>
        </p:nvSpPr>
        <p:spPr/>
        <p:txBody>
          <a:bodyPr/>
          <a:lstStyle/>
          <a:p>
            <a:fld id="{485989B1-BD0A-0341-87A2-B2D47F6C592F}"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29</a:t>
            </a:fld>
            <a:endParaRPr lang="en-US"/>
          </a:p>
        </p:txBody>
      </p:sp>
    </p:spTree>
    <p:extLst>
      <p:ext uri="{BB962C8B-B14F-4D97-AF65-F5344CB8AC3E}">
        <p14:creationId xmlns:p14="http://schemas.microsoft.com/office/powerpoint/2010/main" val="1481889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GPU memory utilization</a:t>
            </a:r>
          </a:p>
        </p:txBody>
      </p:sp>
      <p:sp>
        <p:nvSpPr>
          <p:cNvPr id="4" name="Date Placeholder 3"/>
          <p:cNvSpPr>
            <a:spLocks noGrp="1"/>
          </p:cNvSpPr>
          <p:nvPr>
            <p:ph type="dt" idx="10"/>
          </p:nvPr>
        </p:nvSpPr>
        <p:spPr/>
        <p:txBody>
          <a:bodyPr/>
          <a:lstStyle/>
          <a:p>
            <a:fld id="{485989B1-BD0A-0341-87A2-B2D47F6C592F}"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30</a:t>
            </a:fld>
            <a:endParaRPr lang="en-US"/>
          </a:p>
        </p:txBody>
      </p:sp>
    </p:spTree>
    <p:extLst>
      <p:ext uri="{BB962C8B-B14F-4D97-AF65-F5344CB8AC3E}">
        <p14:creationId xmlns:p14="http://schemas.microsoft.com/office/powerpoint/2010/main" val="312661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Let’s firstly see how a GPU cluster manager looks like</a:t>
            </a:r>
          </a:p>
          <a:p>
            <a:r>
              <a:rPr lang="en-US" sz="1000" dirty="0"/>
              <a:t>Assuming we have a GPU cluster, </a:t>
            </a:r>
            <a:r>
              <a:rPr lang="en-US" altLang="zh-Hans" sz="1000" dirty="0"/>
              <a:t>multiple GPUs are available in a single machine</a:t>
            </a:r>
          </a:p>
          <a:p>
            <a:endParaRPr lang="en-US" sz="1000" dirty="0"/>
          </a:p>
          <a:p>
            <a:r>
              <a:rPr lang="en-US" sz="1000" dirty="0"/>
              <a:t>Users submit their jobs to the cluster manager in an on-line fashion.</a:t>
            </a:r>
          </a:p>
          <a:p>
            <a:r>
              <a:rPr lang="en-US" sz="1000" dirty="0"/>
              <a:t>The resource </a:t>
            </a:r>
            <a:r>
              <a:rPr lang="en-US" altLang="zh-Hans" sz="1000" dirty="0"/>
              <a:t>requirement (GPU) of each job is specified by the users when submitting</a:t>
            </a:r>
            <a:endParaRPr lang="en-US" sz="1000" dirty="0"/>
          </a:p>
          <a:p>
            <a:endParaRPr lang="en-US" sz="1000" dirty="0"/>
          </a:p>
          <a:p>
            <a:r>
              <a:rPr lang="en-US" sz="1000" dirty="0"/>
              <a:t>The job scheduler inside the CM determines the execution order of those submitted jobs.</a:t>
            </a:r>
          </a:p>
          <a:p>
            <a:r>
              <a:rPr lang="en-US" sz="1000" dirty="0"/>
              <a:t>Once a job is scheduled, the placement scheme will allocate the required resources from the cluster and place the job for execution</a:t>
            </a:r>
          </a:p>
          <a:p>
            <a:endParaRPr lang="en-US" sz="1000" dirty="0"/>
          </a:p>
          <a:p>
            <a:r>
              <a:rPr lang="en-US" sz="1000" dirty="0"/>
              <a:t>A CM should be designed with the purpose of  mini overall JCT. Meanwhile, it should be able to achieve High Res/GPU utilization.</a:t>
            </a:r>
          </a:p>
          <a:p>
            <a:endParaRPr lang="en-US" sz="1000" dirty="0"/>
          </a:p>
          <a:p>
            <a:r>
              <a:rPr lang="en-US" sz="1000" dirty="0"/>
              <a:t>However, DL training jobs have some unique </a:t>
            </a:r>
            <a:r>
              <a:rPr lang="en-US" sz="1000" dirty="0" err="1"/>
              <a:t>challnges</a:t>
            </a:r>
            <a:r>
              <a:rPr lang="en-US" sz="1000" dirty="0"/>
              <a:t>, which make it difficult for the CM to reach those targets</a:t>
            </a:r>
          </a:p>
        </p:txBody>
      </p:sp>
      <p:sp>
        <p:nvSpPr>
          <p:cNvPr id="4" name="Date Placeholder 3"/>
          <p:cNvSpPr>
            <a:spLocks noGrp="1"/>
          </p:cNvSpPr>
          <p:nvPr>
            <p:ph type="dt" idx="10"/>
          </p:nvPr>
        </p:nvSpPr>
        <p:spPr/>
        <p:txBody>
          <a:bodyPr/>
          <a:lstStyle/>
          <a:p>
            <a:fld id="{DA1311D4-D135-EE4C-A274-D531BC61985D}"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3</a:t>
            </a:fld>
            <a:endParaRPr lang="en-US"/>
          </a:p>
        </p:txBody>
      </p:sp>
    </p:spTree>
    <p:extLst>
      <p:ext uri="{BB962C8B-B14F-4D97-AF65-F5344CB8AC3E}">
        <p14:creationId xmlns:p14="http://schemas.microsoft.com/office/powerpoint/2010/main" val="1808867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GPU memory utilization</a:t>
            </a:r>
          </a:p>
        </p:txBody>
      </p:sp>
      <p:sp>
        <p:nvSpPr>
          <p:cNvPr id="4" name="Date Placeholder 3"/>
          <p:cNvSpPr>
            <a:spLocks noGrp="1"/>
          </p:cNvSpPr>
          <p:nvPr>
            <p:ph type="dt" idx="10"/>
          </p:nvPr>
        </p:nvSpPr>
        <p:spPr/>
        <p:txBody>
          <a:bodyPr/>
          <a:lstStyle/>
          <a:p>
            <a:fld id="{485989B1-BD0A-0341-87A2-B2D47F6C592F}"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32</a:t>
            </a:fld>
            <a:endParaRPr lang="en-US"/>
          </a:p>
        </p:txBody>
      </p:sp>
    </p:spTree>
    <p:extLst>
      <p:ext uri="{BB962C8B-B14F-4D97-AF65-F5344CB8AC3E}">
        <p14:creationId xmlns:p14="http://schemas.microsoft.com/office/powerpoint/2010/main" val="2087112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GPU memory utilization</a:t>
            </a:r>
          </a:p>
        </p:txBody>
      </p:sp>
      <p:sp>
        <p:nvSpPr>
          <p:cNvPr id="4" name="Date Placeholder 3"/>
          <p:cNvSpPr>
            <a:spLocks noGrp="1"/>
          </p:cNvSpPr>
          <p:nvPr>
            <p:ph type="dt" idx="10"/>
          </p:nvPr>
        </p:nvSpPr>
        <p:spPr/>
        <p:txBody>
          <a:bodyPr/>
          <a:lstStyle/>
          <a:p>
            <a:fld id="{485989B1-BD0A-0341-87A2-B2D47F6C592F}"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33</a:t>
            </a:fld>
            <a:endParaRPr lang="en-US"/>
          </a:p>
        </p:txBody>
      </p:sp>
    </p:spTree>
    <p:extLst>
      <p:ext uri="{BB962C8B-B14F-4D97-AF65-F5344CB8AC3E}">
        <p14:creationId xmlns:p14="http://schemas.microsoft.com/office/powerpoint/2010/main" val="543278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GPU memory utilization</a:t>
            </a:r>
          </a:p>
        </p:txBody>
      </p:sp>
      <p:sp>
        <p:nvSpPr>
          <p:cNvPr id="4" name="Date Placeholder 3"/>
          <p:cNvSpPr>
            <a:spLocks noGrp="1"/>
          </p:cNvSpPr>
          <p:nvPr>
            <p:ph type="dt" idx="10"/>
          </p:nvPr>
        </p:nvSpPr>
        <p:spPr/>
        <p:txBody>
          <a:bodyPr/>
          <a:lstStyle/>
          <a:p>
            <a:fld id="{485989B1-BD0A-0341-87A2-B2D47F6C592F}"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34</a:t>
            </a:fld>
            <a:endParaRPr lang="en-US"/>
          </a:p>
        </p:txBody>
      </p:sp>
    </p:spTree>
    <p:extLst>
      <p:ext uri="{BB962C8B-B14F-4D97-AF65-F5344CB8AC3E}">
        <p14:creationId xmlns:p14="http://schemas.microsoft.com/office/powerpoint/2010/main" val="699818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GPU memory utilization</a:t>
            </a:r>
          </a:p>
        </p:txBody>
      </p:sp>
      <p:sp>
        <p:nvSpPr>
          <p:cNvPr id="4" name="Date Placeholder 3"/>
          <p:cNvSpPr>
            <a:spLocks noGrp="1"/>
          </p:cNvSpPr>
          <p:nvPr>
            <p:ph type="dt" idx="10"/>
          </p:nvPr>
        </p:nvSpPr>
        <p:spPr/>
        <p:txBody>
          <a:bodyPr/>
          <a:lstStyle/>
          <a:p>
            <a:fld id="{485989B1-BD0A-0341-87A2-B2D47F6C592F}"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35</a:t>
            </a:fld>
            <a:endParaRPr lang="en-US"/>
          </a:p>
        </p:txBody>
      </p:sp>
    </p:spTree>
    <p:extLst>
      <p:ext uri="{BB962C8B-B14F-4D97-AF65-F5344CB8AC3E}">
        <p14:creationId xmlns:p14="http://schemas.microsoft.com/office/powerpoint/2010/main" val="40531703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GPU memory utilization</a:t>
            </a:r>
          </a:p>
        </p:txBody>
      </p:sp>
      <p:sp>
        <p:nvSpPr>
          <p:cNvPr id="4" name="Date Placeholder 3"/>
          <p:cNvSpPr>
            <a:spLocks noGrp="1"/>
          </p:cNvSpPr>
          <p:nvPr>
            <p:ph type="dt" idx="10"/>
          </p:nvPr>
        </p:nvSpPr>
        <p:spPr/>
        <p:txBody>
          <a:bodyPr/>
          <a:lstStyle/>
          <a:p>
            <a:fld id="{485989B1-BD0A-0341-87A2-B2D47F6C592F}"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36</a:t>
            </a:fld>
            <a:endParaRPr lang="en-US"/>
          </a:p>
        </p:txBody>
      </p:sp>
    </p:spTree>
    <p:extLst>
      <p:ext uri="{BB962C8B-B14F-4D97-AF65-F5344CB8AC3E}">
        <p14:creationId xmlns:p14="http://schemas.microsoft.com/office/powerpoint/2010/main" val="180539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GPU memory utilization</a:t>
            </a:r>
          </a:p>
        </p:txBody>
      </p:sp>
      <p:sp>
        <p:nvSpPr>
          <p:cNvPr id="4" name="Date Placeholder 3"/>
          <p:cNvSpPr>
            <a:spLocks noGrp="1"/>
          </p:cNvSpPr>
          <p:nvPr>
            <p:ph type="dt" idx="10"/>
          </p:nvPr>
        </p:nvSpPr>
        <p:spPr/>
        <p:txBody>
          <a:bodyPr/>
          <a:lstStyle/>
          <a:p>
            <a:fld id="{485989B1-BD0A-0341-87A2-B2D47F6C592F}"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37</a:t>
            </a:fld>
            <a:endParaRPr lang="en-US"/>
          </a:p>
        </p:txBody>
      </p:sp>
    </p:spTree>
    <p:extLst>
      <p:ext uri="{BB962C8B-B14F-4D97-AF65-F5344CB8AC3E}">
        <p14:creationId xmlns:p14="http://schemas.microsoft.com/office/powerpoint/2010/main" val="3073665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 GPU memory utilization</a:t>
            </a:r>
          </a:p>
        </p:txBody>
      </p:sp>
      <p:sp>
        <p:nvSpPr>
          <p:cNvPr id="4" name="Date Placeholder 3"/>
          <p:cNvSpPr>
            <a:spLocks noGrp="1"/>
          </p:cNvSpPr>
          <p:nvPr>
            <p:ph type="dt" idx="10"/>
          </p:nvPr>
        </p:nvSpPr>
        <p:spPr/>
        <p:txBody>
          <a:bodyPr/>
          <a:lstStyle/>
          <a:p>
            <a:fld id="{485989B1-BD0A-0341-87A2-B2D47F6C592F}"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38</a:t>
            </a:fld>
            <a:endParaRPr lang="en-US"/>
          </a:p>
        </p:txBody>
      </p:sp>
    </p:spTree>
    <p:extLst>
      <p:ext uri="{BB962C8B-B14F-4D97-AF65-F5344CB8AC3E}">
        <p14:creationId xmlns:p14="http://schemas.microsoft.com/office/powerpoint/2010/main" val="3864151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Consolidation: the minimum number of servers.</a:t>
            </a:r>
          </a:p>
        </p:txBody>
      </p:sp>
      <p:sp>
        <p:nvSpPr>
          <p:cNvPr id="4" name="Date Placeholder 3"/>
          <p:cNvSpPr>
            <a:spLocks noGrp="1"/>
          </p:cNvSpPr>
          <p:nvPr>
            <p:ph type="dt" idx="10"/>
          </p:nvPr>
        </p:nvSpPr>
        <p:spPr/>
        <p:txBody>
          <a:bodyPr/>
          <a:lstStyle/>
          <a:p>
            <a:fld id="{485989B1-BD0A-0341-87A2-B2D47F6C592F}"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39</a:t>
            </a:fld>
            <a:endParaRPr lang="en-US"/>
          </a:p>
        </p:txBody>
      </p:sp>
    </p:spTree>
    <p:extLst>
      <p:ext uri="{BB962C8B-B14F-4D97-AF65-F5344CB8AC3E}">
        <p14:creationId xmlns:p14="http://schemas.microsoft.com/office/powerpoint/2010/main" val="31280060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Consolidation: the minimum number of servers.</a:t>
            </a:r>
          </a:p>
        </p:txBody>
      </p:sp>
      <p:sp>
        <p:nvSpPr>
          <p:cNvPr id="4" name="Date Placeholder 3"/>
          <p:cNvSpPr>
            <a:spLocks noGrp="1"/>
          </p:cNvSpPr>
          <p:nvPr>
            <p:ph type="dt" idx="10"/>
          </p:nvPr>
        </p:nvSpPr>
        <p:spPr/>
        <p:txBody>
          <a:bodyPr/>
          <a:lstStyle/>
          <a:p>
            <a:fld id="{485989B1-BD0A-0341-87A2-B2D47F6C592F}"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40</a:t>
            </a:fld>
            <a:endParaRPr lang="en-US"/>
          </a:p>
        </p:txBody>
      </p:sp>
    </p:spTree>
    <p:extLst>
      <p:ext uri="{BB962C8B-B14F-4D97-AF65-F5344CB8AC3E}">
        <p14:creationId xmlns:p14="http://schemas.microsoft.com/office/powerpoint/2010/main" val="18336075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Consolidation: the minimum number of servers.</a:t>
            </a:r>
          </a:p>
        </p:txBody>
      </p:sp>
      <p:sp>
        <p:nvSpPr>
          <p:cNvPr id="4" name="Date Placeholder 3"/>
          <p:cNvSpPr>
            <a:spLocks noGrp="1"/>
          </p:cNvSpPr>
          <p:nvPr>
            <p:ph type="dt" idx="10"/>
          </p:nvPr>
        </p:nvSpPr>
        <p:spPr/>
        <p:txBody>
          <a:bodyPr/>
          <a:lstStyle/>
          <a:p>
            <a:fld id="{485989B1-BD0A-0341-87A2-B2D47F6C592F}"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41</a:t>
            </a:fld>
            <a:endParaRPr lang="en-US"/>
          </a:p>
        </p:txBody>
      </p:sp>
    </p:spTree>
    <p:extLst>
      <p:ext uri="{BB962C8B-B14F-4D97-AF65-F5344CB8AC3E}">
        <p14:creationId xmlns:p14="http://schemas.microsoft.com/office/powerpoint/2010/main" val="3942412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Hans" dirty="0"/>
              <a:t>Firstly, the training time of DL jobs is unpredictable</a:t>
            </a:r>
          </a:p>
          <a:p>
            <a:r>
              <a:rPr lang="en-US" dirty="0"/>
              <a:t>As we all know, the execution time of a DL </a:t>
            </a:r>
            <a:r>
              <a:rPr lang="en-US" dirty="0" err="1"/>
              <a:t>traiing</a:t>
            </a:r>
            <a:r>
              <a:rPr lang="en-US" dirty="0"/>
              <a:t> job is often unknown before its completion.</a:t>
            </a:r>
          </a:p>
          <a:p>
            <a:r>
              <a:rPr lang="en-US" dirty="0"/>
              <a:t>However, the </a:t>
            </a:r>
            <a:r>
              <a:rPr lang="en-US" dirty="0" err="1"/>
              <a:t>infor</a:t>
            </a:r>
            <a:r>
              <a:rPr lang="en-US" dirty="0"/>
              <a:t>. Of jobs’ execution time is very useful when job scheduler is trying to mini JCT. </a:t>
            </a:r>
          </a:p>
          <a:p>
            <a:r>
              <a:rPr lang="en-US" dirty="0"/>
              <a:t>Therefore, people are trying to predict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Fortunately, for those well-defined DL models, they have smooth loss curve which is easy to learn.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this feature, we can estimate the remaining execution time of the training jobs, and this information in job scheduling.</a:t>
            </a:r>
          </a:p>
          <a:p>
            <a:endParaRPr lang="en-US" dirty="0"/>
          </a:p>
          <a:p>
            <a:r>
              <a:rPr lang="en-US" dirty="0"/>
              <a:t>However this method is not always valid in real cases.</a:t>
            </a:r>
          </a:p>
          <a:p>
            <a:r>
              <a:rPr lang="en-US" dirty="0"/>
              <a:t>DL models are explored in a trial-and-error manner. Many jobs are trials. Their models can have errors and bad configurations.</a:t>
            </a:r>
          </a:p>
          <a:p>
            <a:r>
              <a:rPr lang="en-US" dirty="0"/>
              <a:t>Because of these, their loss curve are non-smooth and unable to learn</a:t>
            </a:r>
          </a:p>
          <a:p>
            <a:r>
              <a:rPr lang="en-US" dirty="0"/>
              <a:t>Moreover, Because of the same reason, many jobs can be killed by their users at early stage. Only a small portion of jobs can run to completion.</a:t>
            </a:r>
          </a:p>
          <a:p>
            <a:endParaRPr lang="en-US" dirty="0"/>
          </a:p>
          <a:p>
            <a:r>
              <a:rPr lang="en-US" dirty="0"/>
              <a:t>Therefore, for DL jobs, it’s hard (if not possible) predict its training time in many cases.</a:t>
            </a:r>
          </a:p>
          <a:p>
            <a:endParaRPr lang="en-US" dirty="0"/>
          </a:p>
          <a:p>
            <a:r>
              <a:rPr lang="en-US" sz="1200" b="0" i="0" kern="1200" dirty="0">
                <a:solidFill>
                  <a:schemeClr val="tx1"/>
                </a:solidFill>
                <a:effectLst/>
                <a:latin typeface="+mn-lt"/>
                <a:ea typeface="+mn-ea"/>
                <a:cs typeface="+mn-cs"/>
              </a:rPr>
              <a:t> Deep Semantic Similarity </a:t>
            </a:r>
            <a:r>
              <a:rPr lang="en-US" sz="1200" b="1" i="0" kern="1200" dirty="0">
                <a:solidFill>
                  <a:schemeClr val="tx1"/>
                </a:solidFill>
                <a:effectLst/>
                <a:latin typeface="+mn-lt"/>
                <a:ea typeface="+mn-ea"/>
                <a:cs typeface="+mn-cs"/>
              </a:rPr>
              <a:t>Model</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DSSM</a:t>
            </a:r>
            <a:r>
              <a:rPr lang="en-US" sz="1200" b="0" i="0" kern="1200" dirty="0">
                <a:solidFill>
                  <a:schemeClr val="tx1"/>
                </a:solidFill>
                <a:effectLst/>
                <a:latin typeface="+mn-lt"/>
                <a:ea typeface="+mn-ea"/>
                <a:cs typeface="+mn-cs"/>
              </a:rPr>
              <a:t>)</a:t>
            </a:r>
            <a:endParaRPr lang="en-US" dirty="0"/>
          </a:p>
        </p:txBody>
      </p:sp>
      <p:sp>
        <p:nvSpPr>
          <p:cNvPr id="4" name="Date Placeholder 3"/>
          <p:cNvSpPr>
            <a:spLocks noGrp="1"/>
          </p:cNvSpPr>
          <p:nvPr>
            <p:ph type="dt" idx="10"/>
          </p:nvPr>
        </p:nvSpPr>
        <p:spPr/>
        <p:txBody>
          <a:bodyPr/>
          <a:lstStyle/>
          <a:p>
            <a:fld id="{DB535EE6-EEF1-B34F-BE6E-BEAC42DBAC28}"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4</a:t>
            </a:fld>
            <a:endParaRPr lang="en-US"/>
          </a:p>
        </p:txBody>
      </p:sp>
    </p:spTree>
    <p:extLst>
      <p:ext uri="{BB962C8B-B14F-4D97-AF65-F5344CB8AC3E}">
        <p14:creationId xmlns:p14="http://schemas.microsoft.com/office/powerpoint/2010/main" val="474485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Consolidation: the minimum number of servers.</a:t>
            </a:r>
          </a:p>
        </p:txBody>
      </p:sp>
      <p:sp>
        <p:nvSpPr>
          <p:cNvPr id="4" name="Date Placeholder 3"/>
          <p:cNvSpPr>
            <a:spLocks noGrp="1"/>
          </p:cNvSpPr>
          <p:nvPr>
            <p:ph type="dt" idx="10"/>
          </p:nvPr>
        </p:nvSpPr>
        <p:spPr/>
        <p:txBody>
          <a:bodyPr/>
          <a:lstStyle/>
          <a:p>
            <a:fld id="{485989B1-BD0A-0341-87A2-B2D47F6C592F}"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42</a:t>
            </a:fld>
            <a:endParaRPr lang="en-US"/>
          </a:p>
        </p:txBody>
      </p:sp>
    </p:spTree>
    <p:extLst>
      <p:ext uri="{BB962C8B-B14F-4D97-AF65-F5344CB8AC3E}">
        <p14:creationId xmlns:p14="http://schemas.microsoft.com/office/powerpoint/2010/main" val="27861605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Consolidation: the minimum number of servers.</a:t>
            </a:r>
          </a:p>
        </p:txBody>
      </p:sp>
      <p:sp>
        <p:nvSpPr>
          <p:cNvPr id="4" name="Date Placeholder 3"/>
          <p:cNvSpPr>
            <a:spLocks noGrp="1"/>
          </p:cNvSpPr>
          <p:nvPr>
            <p:ph type="dt" idx="10"/>
          </p:nvPr>
        </p:nvSpPr>
        <p:spPr/>
        <p:txBody>
          <a:bodyPr/>
          <a:lstStyle/>
          <a:p>
            <a:fld id="{485989B1-BD0A-0341-87A2-B2D47F6C592F}"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44</a:t>
            </a:fld>
            <a:endParaRPr lang="en-US"/>
          </a:p>
        </p:txBody>
      </p:sp>
    </p:spTree>
    <p:extLst>
      <p:ext uri="{BB962C8B-B14F-4D97-AF65-F5344CB8AC3E}">
        <p14:creationId xmlns:p14="http://schemas.microsoft.com/office/powerpoint/2010/main" val="2795875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Consolidation: the minimum number of servers.</a:t>
            </a:r>
          </a:p>
        </p:txBody>
      </p:sp>
      <p:sp>
        <p:nvSpPr>
          <p:cNvPr id="4" name="Date Placeholder 3"/>
          <p:cNvSpPr>
            <a:spLocks noGrp="1"/>
          </p:cNvSpPr>
          <p:nvPr>
            <p:ph type="dt" idx="10"/>
          </p:nvPr>
        </p:nvSpPr>
        <p:spPr/>
        <p:txBody>
          <a:bodyPr/>
          <a:lstStyle/>
          <a:p>
            <a:fld id="{485989B1-BD0A-0341-87A2-B2D47F6C592F}"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45</a:t>
            </a:fld>
            <a:endParaRPr lang="en-US"/>
          </a:p>
        </p:txBody>
      </p:sp>
    </p:spTree>
    <p:extLst>
      <p:ext uri="{BB962C8B-B14F-4D97-AF65-F5344CB8AC3E}">
        <p14:creationId xmlns:p14="http://schemas.microsoft.com/office/powerpoint/2010/main" val="41343391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Consolidation: the minimum number of servers.</a:t>
            </a:r>
          </a:p>
        </p:txBody>
      </p:sp>
      <p:sp>
        <p:nvSpPr>
          <p:cNvPr id="4" name="Date Placeholder 3"/>
          <p:cNvSpPr>
            <a:spLocks noGrp="1"/>
          </p:cNvSpPr>
          <p:nvPr>
            <p:ph type="dt" idx="10"/>
          </p:nvPr>
        </p:nvSpPr>
        <p:spPr/>
        <p:txBody>
          <a:bodyPr/>
          <a:lstStyle/>
          <a:p>
            <a:fld id="{485989B1-BD0A-0341-87A2-B2D47F6C592F}"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46</a:t>
            </a:fld>
            <a:endParaRPr lang="en-US"/>
          </a:p>
        </p:txBody>
      </p:sp>
    </p:spTree>
    <p:extLst>
      <p:ext uri="{BB962C8B-B14F-4D97-AF65-F5344CB8AC3E}">
        <p14:creationId xmlns:p14="http://schemas.microsoft.com/office/powerpoint/2010/main" val="4000377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Consolidation: the minimum number of servers.</a:t>
            </a:r>
          </a:p>
        </p:txBody>
      </p:sp>
      <p:sp>
        <p:nvSpPr>
          <p:cNvPr id="4" name="Date Placeholder 3"/>
          <p:cNvSpPr>
            <a:spLocks noGrp="1"/>
          </p:cNvSpPr>
          <p:nvPr>
            <p:ph type="dt" idx="10"/>
          </p:nvPr>
        </p:nvSpPr>
        <p:spPr/>
        <p:txBody>
          <a:bodyPr/>
          <a:lstStyle/>
          <a:p>
            <a:fld id="{485989B1-BD0A-0341-87A2-B2D47F6C592F}"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47</a:t>
            </a:fld>
            <a:endParaRPr lang="en-US"/>
          </a:p>
        </p:txBody>
      </p:sp>
    </p:spTree>
    <p:extLst>
      <p:ext uri="{BB962C8B-B14F-4D97-AF65-F5344CB8AC3E}">
        <p14:creationId xmlns:p14="http://schemas.microsoft.com/office/powerpoint/2010/main" val="2174826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second challenges is the over-aggressive job consolidation;</a:t>
            </a:r>
          </a:p>
          <a:p>
            <a:r>
              <a:rPr lang="en-US" sz="1000" dirty="0"/>
              <a:t>In D T, different job components need to exchange their intermediate results with each other. If they are distributed to different machines, then the data has to be transferred through the network, which may greatly slow down the training speed.</a:t>
            </a:r>
          </a:p>
          <a:p>
            <a:endParaRPr lang="en-US" sz="1000" dirty="0"/>
          </a:p>
          <a:p>
            <a:r>
              <a:rPr lang="en-US" sz="1000" dirty="0"/>
              <a:t>To protect the training performance, people will consolidate components onto the same machines or mini- number of servers. Which is called CP.</a:t>
            </a:r>
          </a:p>
          <a:p>
            <a:r>
              <a:rPr lang="en-US" sz="1000" dirty="0"/>
              <a:t>In this example, this 4-GPU job cannot be placed until there is a machine with 4 free GPUs </a:t>
            </a:r>
            <a:r>
              <a:rPr lang="en-US" sz="1000" dirty="0" err="1"/>
              <a:t>availble</a:t>
            </a:r>
            <a:r>
              <a:rPr lang="en-US" sz="1000" dirty="0"/>
              <a:t>.</a:t>
            </a:r>
          </a:p>
          <a:p>
            <a:r>
              <a:rPr lang="en-US" sz="1000" dirty="0"/>
              <a:t>Although, CD is proposed for good training performance. In fact, it can leave Frag GPUs under-utilized across the cluster, and jobs may suffer from longer queuing delay.</a:t>
            </a:r>
          </a:p>
        </p:txBody>
      </p:sp>
      <p:sp>
        <p:nvSpPr>
          <p:cNvPr id="4" name="Date Placeholder 3"/>
          <p:cNvSpPr>
            <a:spLocks noGrp="1"/>
          </p:cNvSpPr>
          <p:nvPr>
            <p:ph type="dt" idx="10"/>
          </p:nvPr>
        </p:nvSpPr>
        <p:spPr/>
        <p:txBody>
          <a:bodyPr/>
          <a:lstStyle/>
          <a:p>
            <a:fld id="{FB3939FB-4AD2-F641-8A17-B53D44119675}"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5</a:t>
            </a:fld>
            <a:endParaRPr lang="en-US"/>
          </a:p>
        </p:txBody>
      </p:sp>
    </p:spTree>
    <p:extLst>
      <p:ext uri="{BB962C8B-B14F-4D97-AF65-F5344CB8AC3E}">
        <p14:creationId xmlns:p14="http://schemas.microsoft.com/office/powerpoint/2010/main" val="1594820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To recap, in scheduling part, the execution time of DL training jobs is unpredictable; And in job placement, job </a:t>
            </a:r>
            <a:r>
              <a:rPr lang="en-US" sz="1000" dirty="0" err="1"/>
              <a:t>compoents</a:t>
            </a:r>
            <a:r>
              <a:rPr lang="en-US" sz="1000" dirty="0"/>
              <a:t> in </a:t>
            </a:r>
            <a:r>
              <a:rPr lang="en-US" sz="1000" dirty="0" err="1"/>
              <a:t>distried</a:t>
            </a:r>
            <a:r>
              <a:rPr lang="en-US" sz="1000" dirty="0"/>
              <a:t> training jobs are always consolidated;</a:t>
            </a:r>
          </a:p>
          <a:p>
            <a:endParaRPr lang="en-US" sz="1000" dirty="0"/>
          </a:p>
          <a:p>
            <a:r>
              <a:rPr lang="en-US" sz="1000" dirty="0"/>
              <a:t>The problem of Resource management for DL cluster has received lots of attentions. And several </a:t>
            </a:r>
            <a:r>
              <a:rPr lang="en-US" sz="1000" dirty="0" err="1"/>
              <a:t>solutons</a:t>
            </a:r>
            <a:r>
              <a:rPr lang="en-US" sz="1000" dirty="0"/>
              <a:t> have been proposed.</a:t>
            </a:r>
          </a:p>
          <a:p>
            <a:endParaRPr lang="en-US" sz="1000" dirty="0"/>
          </a:p>
          <a:p>
            <a:r>
              <a:rPr lang="en-US" sz="1000" dirty="0"/>
              <a:t>Optimus is a dynamic resource scheduler for DL Cluster. However, it relies on the smooth loss curve for job scheduling, and enforces consolidation when placing jobs.</a:t>
            </a:r>
          </a:p>
          <a:p>
            <a:endParaRPr lang="en-US" sz="1000" dirty="0"/>
          </a:p>
          <a:p>
            <a:r>
              <a:rPr lang="en-US" sz="1000" dirty="0"/>
              <a:t>YARN_CS which is currently used in a production cluster for DL training. Although, it doesn’t rely on the </a:t>
            </a:r>
            <a:r>
              <a:rPr lang="en-US" sz="1000" dirty="0" err="1"/>
              <a:t>infor</a:t>
            </a:r>
            <a:r>
              <a:rPr lang="en-US" sz="1000" dirty="0"/>
              <a:t>. of job exec time. Its FIFO-based scheduler perform poorly in optimizing JCT.</a:t>
            </a:r>
          </a:p>
          <a:p>
            <a:endParaRPr lang="en-US" sz="1000" dirty="0"/>
          </a:p>
          <a:p>
            <a:r>
              <a:rPr lang="en-US" sz="1000" dirty="0" err="1"/>
              <a:t>Gandiva</a:t>
            </a:r>
            <a:r>
              <a:rPr lang="en-US" sz="1000" dirty="0"/>
              <a:t> is a most recent scheduling framework for DL jobs, where jobs are scheduled in time-sharing manner. However, T S is designed for fairness, not optimizing JCT. Instead of always enforcing job consolidation, </a:t>
            </a:r>
            <a:r>
              <a:rPr lang="en-US" sz="1000" dirty="0" err="1"/>
              <a:t>Gandiva</a:t>
            </a:r>
            <a:r>
              <a:rPr lang="en-US" sz="1000" dirty="0"/>
              <a:t> tries multiple different placements and pick the one with best training perform.</a:t>
            </a:r>
          </a:p>
          <a:p>
            <a:endParaRPr lang="en-US" sz="1000" dirty="0"/>
          </a:p>
          <a:p>
            <a:r>
              <a:rPr lang="en-US" sz="1000" dirty="0"/>
              <a:t>None of those systems can handle the two challenges very well. </a:t>
            </a:r>
          </a:p>
          <a:p>
            <a:endParaRPr lang="en-US" dirty="0"/>
          </a:p>
        </p:txBody>
      </p:sp>
      <p:sp>
        <p:nvSpPr>
          <p:cNvPr id="4" name="Date Placeholder 3"/>
          <p:cNvSpPr>
            <a:spLocks noGrp="1"/>
          </p:cNvSpPr>
          <p:nvPr>
            <p:ph type="dt" idx="10"/>
          </p:nvPr>
        </p:nvSpPr>
        <p:spPr/>
        <p:txBody>
          <a:bodyPr/>
          <a:lstStyle/>
          <a:p>
            <a:fld id="{EDB3A62A-B807-3746-AD35-54B9DFFE3B28}"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6</a:t>
            </a:fld>
            <a:endParaRPr lang="en-US"/>
          </a:p>
        </p:txBody>
      </p:sp>
    </p:spTree>
    <p:extLst>
      <p:ext uri="{BB962C8B-B14F-4D97-AF65-F5344CB8AC3E}">
        <p14:creationId xmlns:p14="http://schemas.microsoft.com/office/powerpoint/2010/main" val="1350687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Here, we propose our new solution: Tiresias,</a:t>
            </a:r>
          </a:p>
          <a:p>
            <a:r>
              <a:rPr lang="en-US" sz="1200" dirty="0"/>
              <a:t>Its age-based schedule can schedule jobs without complete knowledge of jobs</a:t>
            </a:r>
          </a:p>
          <a:p>
            <a:r>
              <a:rPr lang="en-US" sz="1200" dirty="0"/>
              <a:t>Also, it can make the placement decision based on the results from its model profiler.</a:t>
            </a:r>
          </a:p>
          <a:p>
            <a:r>
              <a:rPr lang="en-US" sz="1200" dirty="0" err="1"/>
              <a:t>Withour</a:t>
            </a:r>
            <a:r>
              <a:rPr lang="en-US" sz="1200" dirty="0"/>
              <a:t> users’ input</a:t>
            </a:r>
          </a:p>
        </p:txBody>
      </p:sp>
      <p:sp>
        <p:nvSpPr>
          <p:cNvPr id="4" name="Date Placeholder 3"/>
          <p:cNvSpPr>
            <a:spLocks noGrp="1"/>
          </p:cNvSpPr>
          <p:nvPr>
            <p:ph type="dt" idx="10"/>
          </p:nvPr>
        </p:nvSpPr>
        <p:spPr/>
        <p:txBody>
          <a:bodyPr/>
          <a:lstStyle/>
          <a:p>
            <a:fld id="{43660C9B-E6FB-424A-A092-E99CD4D289B8}"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7</a:t>
            </a:fld>
            <a:endParaRPr lang="en-US"/>
          </a:p>
        </p:txBody>
      </p:sp>
    </p:spTree>
    <p:extLst>
      <p:ext uri="{BB962C8B-B14F-4D97-AF65-F5344CB8AC3E}">
        <p14:creationId xmlns:p14="http://schemas.microsoft.com/office/powerpoint/2010/main" val="3043491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from the scheduling, to see how  T can schedule DL jobs without complete job information.</a:t>
            </a:r>
          </a:p>
        </p:txBody>
      </p:sp>
      <p:sp>
        <p:nvSpPr>
          <p:cNvPr id="4" name="Date Placeholder 3"/>
          <p:cNvSpPr>
            <a:spLocks noGrp="1"/>
          </p:cNvSpPr>
          <p:nvPr>
            <p:ph type="dt" idx="10"/>
          </p:nvPr>
        </p:nvSpPr>
        <p:spPr/>
        <p:txBody>
          <a:bodyPr/>
          <a:lstStyle/>
          <a:p>
            <a:fld id="{43660C9B-E6FB-424A-A092-E99CD4D289B8}"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8</a:t>
            </a:fld>
            <a:endParaRPr lang="en-US"/>
          </a:p>
        </p:txBody>
      </p:sp>
    </p:spTree>
    <p:extLst>
      <p:ext uri="{BB962C8B-B14F-4D97-AF65-F5344CB8AC3E}">
        <p14:creationId xmlns:p14="http://schemas.microsoft.com/office/powerpoint/2010/main" val="23720564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design the scheduler, we have to get a good understanding of DL training jobs.</a:t>
            </a:r>
          </a:p>
          <a:p>
            <a:endParaRPr lang="en-US" dirty="0"/>
          </a:p>
          <a:p>
            <a:r>
              <a:rPr lang="en-US" dirty="0"/>
              <a:t>We gathered job information from a 10-week trace in a production cluster, and found huge variations in both jobs’ temporal and spatial aspects.</a:t>
            </a:r>
          </a:p>
          <a:p>
            <a:r>
              <a:rPr lang="en-US" dirty="0"/>
              <a:t>This figure shows the distribution, in jobs’ execution time and GPU </a:t>
            </a:r>
            <a:r>
              <a:rPr lang="en-US" dirty="0" err="1"/>
              <a:t>requirments</a:t>
            </a:r>
            <a:r>
              <a:rPr lang="en-US" dirty="0"/>
              <a:t>, of those DL training jobs.</a:t>
            </a:r>
          </a:p>
          <a:p>
            <a:r>
              <a:rPr lang="en-US" dirty="0"/>
              <a:t>Each cycle maps to a specific combination of job execution time and GPU </a:t>
            </a:r>
            <a:r>
              <a:rPr lang="en-US" dirty="0" err="1"/>
              <a:t>requirments</a:t>
            </a:r>
            <a:r>
              <a:rPr lang="en-US" dirty="0"/>
              <a:t>. The area of the cycle represents the number of jobs in this group.</a:t>
            </a:r>
          </a:p>
          <a:p>
            <a:endParaRPr lang="en-US" dirty="0"/>
          </a:p>
          <a:p>
            <a:r>
              <a:rPr lang="en-US" dirty="0"/>
              <a:t>In temporal aspect,  DL jobs can be executed for just several minutes to weeks. The same variation happens in jobs’ GPU requirement,.</a:t>
            </a:r>
          </a:p>
          <a:p>
            <a:r>
              <a:rPr lang="en-US" dirty="0"/>
              <a:t>Even for jobs with the same GPU </a:t>
            </a:r>
            <a:r>
              <a:rPr lang="en-US" dirty="0" err="1"/>
              <a:t>req</a:t>
            </a:r>
            <a:r>
              <a:rPr lang="en-US" dirty="0"/>
              <a:t>, there is still a huge variation in their execution time.</a:t>
            </a:r>
          </a:p>
          <a:p>
            <a:r>
              <a:rPr lang="en-US" dirty="0"/>
              <a:t>And vice versa. </a:t>
            </a:r>
          </a:p>
          <a:p>
            <a:endParaRPr lang="en-US" dirty="0"/>
          </a:p>
          <a:p>
            <a:r>
              <a:rPr lang="en-US" dirty="0"/>
              <a:t>Because of the those huge </a:t>
            </a:r>
            <a:r>
              <a:rPr lang="en-US" dirty="0" err="1"/>
              <a:t>varations</a:t>
            </a:r>
            <a:r>
              <a:rPr lang="en-US" dirty="0"/>
              <a:t>,  the scheduler should consider both of the temporal and spatial aspects. Of jobs.</a:t>
            </a:r>
          </a:p>
          <a:p>
            <a:endParaRPr lang="en-US" dirty="0"/>
          </a:p>
          <a:p>
            <a:endParaRPr lang="en-US" dirty="0"/>
          </a:p>
        </p:txBody>
      </p:sp>
      <p:sp>
        <p:nvSpPr>
          <p:cNvPr id="4" name="Date Placeholder 3"/>
          <p:cNvSpPr>
            <a:spLocks noGrp="1"/>
          </p:cNvSpPr>
          <p:nvPr>
            <p:ph type="dt" idx="10"/>
          </p:nvPr>
        </p:nvSpPr>
        <p:spPr/>
        <p:txBody>
          <a:bodyPr/>
          <a:lstStyle/>
          <a:p>
            <a:fld id="{395CB012-2D43-C349-8871-874DD4B79CCA}" type="datetime1">
              <a:rPr lang="en-US" smtClean="0"/>
              <a:t>3/31/20</a:t>
            </a:fld>
            <a:endParaRPr lang="en-US"/>
          </a:p>
        </p:txBody>
      </p:sp>
      <p:sp>
        <p:nvSpPr>
          <p:cNvPr id="5" name="Slide Number Placeholder 4"/>
          <p:cNvSpPr>
            <a:spLocks noGrp="1"/>
          </p:cNvSpPr>
          <p:nvPr>
            <p:ph type="sldNum" sz="quarter" idx="11"/>
          </p:nvPr>
        </p:nvSpPr>
        <p:spPr/>
        <p:txBody>
          <a:bodyPr/>
          <a:lstStyle/>
          <a:p>
            <a:fld id="{C2059D9E-2165-3240-B226-7C51A845E418}" type="slidenum">
              <a:rPr lang="en-US" smtClean="0"/>
              <a:t>9</a:t>
            </a:fld>
            <a:endParaRPr lang="en-US"/>
          </a:p>
        </p:txBody>
      </p:sp>
    </p:spTree>
    <p:extLst>
      <p:ext uri="{BB962C8B-B14F-4D97-AF65-F5344CB8AC3E}">
        <p14:creationId xmlns:p14="http://schemas.microsoft.com/office/powerpoint/2010/main" val="1952218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Title 1"/>
          <p:cNvSpPr>
            <a:spLocks noGrp="1"/>
          </p:cNvSpPr>
          <p:nvPr>
            <p:ph type="title"/>
          </p:nvPr>
        </p:nvSpPr>
        <p:spPr>
          <a:xfrm>
            <a:off x="0" y="-1"/>
            <a:ext cx="12192000" cy="1330525"/>
          </a:xfrm>
        </p:spPr>
        <p:txBody>
          <a:bodyPr anchor="ctr">
            <a:normAutofit/>
          </a:bodyPr>
          <a:lstStyle>
            <a:lvl1pPr marL="0" indent="685800">
              <a:defRPr sz="5400" baseline="0">
                <a:solidFill>
                  <a:schemeClr val="bg1"/>
                </a:solidFill>
              </a:defRPr>
            </a:lvl1pPr>
          </a:lstStyle>
          <a:p>
            <a:r>
              <a:rPr lang="en-US" dirty="0"/>
              <a:t>Click to edit Master title style</a:t>
            </a:r>
          </a:p>
        </p:txBody>
      </p:sp>
      <p:sp>
        <p:nvSpPr>
          <p:cNvPr id="3" name="Date Placeholder 2"/>
          <p:cNvSpPr>
            <a:spLocks noGrp="1"/>
          </p:cNvSpPr>
          <p:nvPr>
            <p:ph type="dt" sz="half" idx="10"/>
          </p:nvPr>
        </p:nvSpPr>
        <p:spPr>
          <a:xfrm>
            <a:off x="838200" y="6356352"/>
            <a:ext cx="32766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5"/>
          <p:cNvSpPr>
            <a:spLocks noGrp="1"/>
          </p:cNvSpPr>
          <p:nvPr>
            <p:ph type="sldNum" sz="quarter" idx="4"/>
          </p:nvPr>
        </p:nvSpPr>
        <p:spPr>
          <a:xfrm>
            <a:off x="8505779"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784BE6-8AD8-2A49-BC7C-EB31A7D2B34C}" type="slidenum">
              <a:rPr lang="en-US" smtClean="0"/>
              <a:t>‹#›</a:t>
            </a:fld>
            <a:endParaRPr lang="en-US"/>
          </a:p>
        </p:txBody>
      </p:sp>
    </p:spTree>
    <p:extLst>
      <p:ext uri="{BB962C8B-B14F-4D97-AF65-F5344CB8AC3E}">
        <p14:creationId xmlns:p14="http://schemas.microsoft.com/office/powerpoint/2010/main" val="2928488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4CF2D9-E975-FF4F-B89B-86BD8089FB3A}" type="slidenum">
              <a:rPr lang="en-US" smtClean="0"/>
              <a:t>‹#›</a:t>
            </a:fld>
            <a:endParaRPr lang="en-US"/>
          </a:p>
        </p:txBody>
      </p:sp>
    </p:spTree>
    <p:extLst>
      <p:ext uri="{BB962C8B-B14F-4D97-AF65-F5344CB8AC3E}">
        <p14:creationId xmlns:p14="http://schemas.microsoft.com/office/powerpoint/2010/main" val="1927647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4CF2D9-E975-FF4F-B89B-86BD8089FB3A}" type="slidenum">
              <a:rPr lang="en-US" smtClean="0"/>
              <a:t>‹#›</a:t>
            </a:fld>
            <a:endParaRPr lang="en-US"/>
          </a:p>
        </p:txBody>
      </p:sp>
    </p:spTree>
    <p:extLst>
      <p:ext uri="{BB962C8B-B14F-4D97-AF65-F5344CB8AC3E}">
        <p14:creationId xmlns:p14="http://schemas.microsoft.com/office/powerpoint/2010/main" val="798542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4CF2D9-E975-FF4F-B89B-86BD8089FB3A}" type="slidenum">
              <a:rPr lang="en-US" smtClean="0"/>
              <a:t>‹#›</a:t>
            </a:fld>
            <a:endParaRPr lang="en-US"/>
          </a:p>
        </p:txBody>
      </p:sp>
    </p:spTree>
    <p:extLst>
      <p:ext uri="{BB962C8B-B14F-4D97-AF65-F5344CB8AC3E}">
        <p14:creationId xmlns:p14="http://schemas.microsoft.com/office/powerpoint/2010/main" val="16182406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4CF2D9-E975-FF4F-B89B-86BD8089FB3A}" type="slidenum">
              <a:rPr lang="en-US" smtClean="0"/>
              <a:t>‹#›</a:t>
            </a:fld>
            <a:endParaRPr lang="en-US"/>
          </a:p>
        </p:txBody>
      </p:sp>
    </p:spTree>
    <p:extLst>
      <p:ext uri="{BB962C8B-B14F-4D97-AF65-F5344CB8AC3E}">
        <p14:creationId xmlns:p14="http://schemas.microsoft.com/office/powerpoint/2010/main" val="2371235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Slide Number Placeholder 5"/>
          <p:cNvSpPr>
            <a:spLocks noGrp="1"/>
          </p:cNvSpPr>
          <p:nvPr>
            <p:ph type="sldNum" sz="quarter" idx="12"/>
          </p:nvPr>
        </p:nvSpPr>
        <p:spPr>
          <a:xfrm>
            <a:off x="11695176" y="6492875"/>
            <a:ext cx="496824" cy="365125"/>
          </a:xfrm>
          <a:prstGeom prst="rect">
            <a:avLst/>
          </a:prstGeom>
        </p:spPr>
        <p:txBody>
          <a:bodyPr/>
          <a:lstStyle/>
          <a:p>
            <a:fld id="{80C4585B-CFCB-F440-9495-A55347CBA6EB}" type="slidenum">
              <a:rPr lang="en-US" smtClean="0"/>
              <a:t>‹#›</a:t>
            </a:fld>
            <a:endParaRPr lang="en-US"/>
          </a:p>
        </p:txBody>
      </p:sp>
      <p:sp>
        <p:nvSpPr>
          <p:cNvPr id="5" name="Title 1"/>
          <p:cNvSpPr>
            <a:spLocks noGrp="1"/>
          </p:cNvSpPr>
          <p:nvPr>
            <p:ph type="title"/>
          </p:nvPr>
        </p:nvSpPr>
        <p:spPr>
          <a:xfrm>
            <a:off x="609600" y="-9704"/>
            <a:ext cx="10246784" cy="838200"/>
          </a:xfrm>
        </p:spPr>
        <p:txBody>
          <a:bodyPr/>
          <a:lstStyle>
            <a:lvl1pPr>
              <a:defRPr sz="3200" b="1" i="0">
                <a:effectLst/>
                <a:latin typeface="Arial" charset="0"/>
                <a:ea typeface="Arial" charset="0"/>
                <a:cs typeface="Arial" charset="0"/>
              </a:defRPr>
            </a:lvl1pPr>
          </a:lstStyle>
          <a:p>
            <a:r>
              <a:rPr lang="en-US" dirty="0"/>
              <a:t>Click to edit Master title style</a:t>
            </a:r>
          </a:p>
        </p:txBody>
      </p:sp>
      <p:sp>
        <p:nvSpPr>
          <p:cNvPr id="7" name="Rectangle 11"/>
          <p:cNvSpPr>
            <a:spLocks noGrp="1" noChangeArrowheads="1"/>
          </p:cNvSpPr>
          <p:nvPr>
            <p:ph type="dt" sz="half" idx="10"/>
          </p:nvPr>
        </p:nvSpPr>
        <p:spPr>
          <a:xfrm>
            <a:off x="0" y="6492875"/>
            <a:ext cx="948267" cy="457200"/>
          </a:xfrm>
          <a:prstGeom prst="rect">
            <a:avLst/>
          </a:prstGeom>
          <a:ln/>
        </p:spPr>
        <p:txBody>
          <a:bodyPr/>
          <a:lstStyle>
            <a:lvl1pPr>
              <a:defRPr/>
            </a:lvl1pPr>
          </a:lstStyle>
          <a:p>
            <a:pPr>
              <a:defRPr/>
            </a:pPr>
            <a:endParaRPr lang="en-US" dirty="0"/>
          </a:p>
        </p:txBody>
      </p:sp>
    </p:spTree>
    <p:extLst>
      <p:ext uri="{BB962C8B-B14F-4D97-AF65-F5344CB8AC3E}">
        <p14:creationId xmlns:p14="http://schemas.microsoft.com/office/powerpoint/2010/main" val="7126334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Slide Number Placeholder 5"/>
          <p:cNvSpPr>
            <a:spLocks noGrp="1"/>
          </p:cNvSpPr>
          <p:nvPr>
            <p:ph type="sldNum" sz="quarter" idx="12"/>
          </p:nvPr>
        </p:nvSpPr>
        <p:spPr>
          <a:xfrm>
            <a:off x="11695176" y="6492875"/>
            <a:ext cx="496824" cy="365125"/>
          </a:xfrm>
          <a:prstGeom prst="rect">
            <a:avLst/>
          </a:prstGeom>
        </p:spPr>
        <p:txBody>
          <a:bodyPr/>
          <a:lstStyle/>
          <a:p>
            <a:fld id="{80C4585B-CFCB-F440-9495-A55347CBA6EB}" type="slidenum">
              <a:rPr lang="en-US" smtClean="0"/>
              <a:t>‹#›</a:t>
            </a:fld>
            <a:endParaRPr lang="en-US"/>
          </a:p>
        </p:txBody>
      </p:sp>
      <p:sp>
        <p:nvSpPr>
          <p:cNvPr id="4" name="Title 1"/>
          <p:cNvSpPr>
            <a:spLocks noGrp="1"/>
          </p:cNvSpPr>
          <p:nvPr>
            <p:ph type="title"/>
          </p:nvPr>
        </p:nvSpPr>
        <p:spPr>
          <a:xfrm>
            <a:off x="609600" y="-9704"/>
            <a:ext cx="10246784" cy="838200"/>
          </a:xfrm>
        </p:spPr>
        <p:txBody>
          <a:bodyPr/>
          <a:lstStyle>
            <a:lvl1pPr>
              <a:defRPr sz="3200" b="1" i="0">
                <a:effectLst/>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864101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2"/>
            <a:ext cx="32766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5"/>
          <p:cNvSpPr>
            <a:spLocks noGrp="1"/>
          </p:cNvSpPr>
          <p:nvPr>
            <p:ph type="sldNum" sz="quarter" idx="4"/>
          </p:nvPr>
        </p:nvSpPr>
        <p:spPr>
          <a:xfrm>
            <a:off x="8505779"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784BE6-8AD8-2A49-BC7C-EB31A7D2B34C}" type="slidenum">
              <a:rPr lang="en-US" smtClean="0"/>
              <a:t>‹#›</a:t>
            </a:fld>
            <a:endParaRPr lang="en-US"/>
          </a:p>
        </p:txBody>
      </p:sp>
    </p:spTree>
    <p:extLst>
      <p:ext uri="{BB962C8B-B14F-4D97-AF65-F5344CB8AC3E}">
        <p14:creationId xmlns:p14="http://schemas.microsoft.com/office/powerpoint/2010/main" val="1704597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4CF2D9-E975-FF4F-B89B-86BD8089FB3A}" type="slidenum">
              <a:rPr lang="en-US" smtClean="0"/>
              <a:t>‹#›</a:t>
            </a:fld>
            <a:endParaRPr lang="en-US"/>
          </a:p>
        </p:txBody>
      </p:sp>
    </p:spTree>
    <p:extLst>
      <p:ext uri="{BB962C8B-B14F-4D97-AF65-F5344CB8AC3E}">
        <p14:creationId xmlns:p14="http://schemas.microsoft.com/office/powerpoint/2010/main" val="1046091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480175"/>
            <a:ext cx="2743200" cy="365125"/>
          </a:xfrm>
        </p:spPr>
        <p:txBody>
          <a:bodyPr/>
          <a:lstStyle>
            <a:lvl1pPr>
              <a:defRPr b="0" i="0">
                <a:solidFill>
                  <a:schemeClr val="bg1"/>
                </a:solidFill>
                <a:latin typeface="Gill Sans Light" panose="020B0302020104020203" pitchFamily="34" charset="-79"/>
                <a:cs typeface="Gill Sans Light" panose="020B0302020104020203" pitchFamily="34" charset="-79"/>
              </a:defRPr>
            </a:lvl1pPr>
          </a:lstStyle>
          <a:p>
            <a:fld id="{80C4585B-CFCB-F440-9495-A55347CBA6EB}" type="slidenum">
              <a:rPr lang="en-US" smtClean="0"/>
              <a:pPr/>
              <a:t>‹#›</a:t>
            </a:fld>
            <a:endParaRPr lang="en-US" dirty="0"/>
          </a:p>
        </p:txBody>
      </p:sp>
    </p:spTree>
    <p:extLst>
      <p:ext uri="{BB962C8B-B14F-4D97-AF65-F5344CB8AC3E}">
        <p14:creationId xmlns:p14="http://schemas.microsoft.com/office/powerpoint/2010/main" val="376358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4CF2D9-E975-FF4F-B89B-86BD8089FB3A}" type="slidenum">
              <a:rPr lang="en-US" smtClean="0"/>
              <a:t>‹#›</a:t>
            </a:fld>
            <a:endParaRPr lang="en-US"/>
          </a:p>
        </p:txBody>
      </p:sp>
    </p:spTree>
    <p:extLst>
      <p:ext uri="{BB962C8B-B14F-4D97-AF65-F5344CB8AC3E}">
        <p14:creationId xmlns:p14="http://schemas.microsoft.com/office/powerpoint/2010/main" val="1744893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4CF2D9-E975-FF4F-B89B-86BD8089FB3A}" type="slidenum">
              <a:rPr lang="en-US" smtClean="0"/>
              <a:t>‹#›</a:t>
            </a:fld>
            <a:endParaRPr lang="en-US"/>
          </a:p>
        </p:txBody>
      </p:sp>
    </p:spTree>
    <p:extLst>
      <p:ext uri="{BB962C8B-B14F-4D97-AF65-F5344CB8AC3E}">
        <p14:creationId xmlns:p14="http://schemas.microsoft.com/office/powerpoint/2010/main" val="1659510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pPr>
              <a:defRPr/>
            </a:pPr>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C4585B-CFCB-F440-9495-A55347CBA6EB}" type="slidenum">
              <a:rPr lang="en-US" smtClean="0"/>
              <a:t>‹#›</a:t>
            </a:fld>
            <a:endParaRPr lang="en-US"/>
          </a:p>
        </p:txBody>
      </p:sp>
    </p:spTree>
    <p:extLst>
      <p:ext uri="{BB962C8B-B14F-4D97-AF65-F5344CB8AC3E}">
        <p14:creationId xmlns:p14="http://schemas.microsoft.com/office/powerpoint/2010/main" val="1049783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pPr>
              <a:defRPr/>
            </a:pP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C4585B-CFCB-F440-9495-A55347CBA6EB}" type="slidenum">
              <a:rPr lang="en-US" smtClean="0"/>
              <a:t>‹#›</a:t>
            </a:fld>
            <a:endParaRPr lang="en-US"/>
          </a:p>
        </p:txBody>
      </p:sp>
    </p:spTree>
    <p:extLst>
      <p:ext uri="{BB962C8B-B14F-4D97-AF65-F5344CB8AC3E}">
        <p14:creationId xmlns:p14="http://schemas.microsoft.com/office/powerpoint/2010/main" val="1945493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4CF2D9-E975-FF4F-B89B-86BD8089FB3A}" type="slidenum">
              <a:rPr lang="en-US" smtClean="0"/>
              <a:t>‹#›</a:t>
            </a:fld>
            <a:endParaRPr lang="en-US"/>
          </a:p>
        </p:txBody>
      </p:sp>
    </p:spTree>
    <p:extLst>
      <p:ext uri="{BB962C8B-B14F-4D97-AF65-F5344CB8AC3E}">
        <p14:creationId xmlns:p14="http://schemas.microsoft.com/office/powerpoint/2010/main" val="18609234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05779"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784BE6-8AD8-2A49-BC7C-EB31A7D2B34C}" type="slidenum">
              <a:rPr lang="en-US" smtClean="0"/>
              <a:t>‹#›</a:t>
            </a:fld>
            <a:endParaRPr lang="en-US"/>
          </a:p>
        </p:txBody>
      </p:sp>
    </p:spTree>
    <p:extLst>
      <p:ext uri="{BB962C8B-B14F-4D97-AF65-F5344CB8AC3E}">
        <p14:creationId xmlns:p14="http://schemas.microsoft.com/office/powerpoint/2010/main" val="1174063415"/>
      </p:ext>
    </p:extLst>
  </p:cSld>
  <p:clrMap bg1="lt1" tx1="dk1" bg2="lt2" tx2="dk2" accent1="accent1" accent2="accent2" accent3="accent3" accent4="accent4" accent5="accent5" accent6="accent6" hlink="hlink" folHlink="folHlink"/>
  <p:sldLayoutIdLst>
    <p:sldLayoutId id="2147483701" r:id="rId1"/>
    <p:sldLayoutId id="2147483702" r:id="rId2"/>
  </p:sldLayoutIdLst>
  <p:hf hdr="0" ftr="0" dt="0"/>
  <p:txStyles>
    <p:titleStyle>
      <a:lvl1pPr algn="l" defTabSz="914400" rtl="0" eaLnBrk="1" latinLnBrk="0" hangingPunct="1">
        <a:spcBef>
          <a:spcPct val="0"/>
        </a:spcBef>
        <a:buNone/>
        <a:defRPr sz="5400" i="0" kern="1200">
          <a:solidFill>
            <a:schemeClr val="tx1"/>
          </a:solidFill>
          <a:latin typeface="Gill Sans Light"/>
          <a:ea typeface="+mj-ea"/>
          <a:cs typeface="Gill Sans Light"/>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Gill Sans Light"/>
          <a:ea typeface="+mn-ea"/>
          <a:cs typeface="Gill Sans Light"/>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Gill Sans Light"/>
          <a:ea typeface="+mn-ea"/>
          <a:cs typeface="Gill Sans Light"/>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Gill Sans Light"/>
          <a:ea typeface="+mn-ea"/>
          <a:cs typeface="Gill Sans Light"/>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Gill Sans Light"/>
          <a:ea typeface="+mn-ea"/>
          <a:cs typeface="Gill Sans Light"/>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4CF2D9-E975-FF4F-B89B-86BD8089FB3A}" type="slidenum">
              <a:rPr lang="en-US" smtClean="0"/>
              <a:t>‹#›</a:t>
            </a:fld>
            <a:endParaRPr lang="en-US"/>
          </a:p>
        </p:txBody>
      </p:sp>
    </p:spTree>
    <p:extLst>
      <p:ext uri="{BB962C8B-B14F-4D97-AF65-F5344CB8AC3E}">
        <p14:creationId xmlns:p14="http://schemas.microsoft.com/office/powerpoint/2010/main" val="194175414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678" r:id="rId12"/>
    <p:sldLayoutId id="2147483679" r:id="rId13"/>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Gill Sans Light" panose="020B0302020104020203" pitchFamily="34" charset="-79"/>
          <a:ea typeface="+mn-ea"/>
          <a:cs typeface="Gill Sans Light" panose="020B0302020104020203" pitchFamily="34" charset="-79"/>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ill Sans Light" panose="020B0302020104020203" pitchFamily="34" charset="-79"/>
          <a:ea typeface="+mn-ea"/>
          <a:cs typeface="Gill Sans Light" panose="020B0302020104020203" pitchFamily="34" charset="-79"/>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ill Sans Light" panose="020B0302020104020203" pitchFamily="34" charset="-79"/>
          <a:ea typeface="+mn-ea"/>
          <a:cs typeface="Gill Sans Light" panose="020B0302020104020203" pitchFamily="34" charset="-79"/>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ill Sans Light" panose="020B0302020104020203" pitchFamily="34" charset="-79"/>
          <a:ea typeface="+mn-ea"/>
          <a:cs typeface="Gill Sans Light" panose="020B0302020104020203" pitchFamily="34" charset="-79"/>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ill Sans Light" panose="020B0302020104020203" pitchFamily="34" charset="-79"/>
          <a:ea typeface="+mn-ea"/>
          <a:cs typeface="Gill Sans Light" panose="020B0302020104020203" pitchFamily="34" charset="-79"/>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7.xml"/><Relationship Id="rId4" Type="http://schemas.openxmlformats.org/officeDocument/2006/relationships/image" Target="../media/image6.(nul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1.xml"/><Relationship Id="rId4" Type="http://schemas.openxmlformats.org/officeDocument/2006/relationships/image" Target="../media/image7.(nul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4.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1.xml"/><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19.xml"/><Relationship Id="rId7" Type="http://schemas.openxmlformats.org/officeDocument/2006/relationships/image" Target="../media/image12.png"/><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17.xml"/><Relationship Id="rId6" Type="http://schemas.openxmlformats.org/officeDocument/2006/relationships/image" Target="../media/image16.(null)"/><Relationship Id="rId5" Type="http://schemas.openxmlformats.org/officeDocument/2006/relationships/image" Target="../media/image15.(null)"/><Relationship Id="rId4" Type="http://schemas.openxmlformats.org/officeDocument/2006/relationships/image" Target="../media/image14.(nul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18.xml"/><Relationship Id="rId5" Type="http://schemas.openxmlformats.org/officeDocument/2006/relationships/image" Target="../media/image18.(null)"/><Relationship Id="rId4" Type="http://schemas.openxmlformats.org/officeDocument/2006/relationships/image" Target="../media/image17.(nul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4.tiff"/></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chart" Target="../charts/chart2.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651280"/>
            <a:ext cx="10473479" cy="981431"/>
          </a:xfrm>
          <a:noFill/>
        </p:spPr>
        <p:txBody>
          <a:bodyPr>
            <a:noAutofit/>
          </a:bodyPr>
          <a:lstStyle/>
          <a:p>
            <a:r>
              <a:rPr lang="en-US" altLang="zh-CN" sz="8000" dirty="0">
                <a:effectLst/>
                <a:latin typeface="Abril Fatface" panose="02000503000000020003" pitchFamily="2" charset="77"/>
                <a:ea typeface="Arial" charset="0"/>
                <a:cs typeface="Arial" charset="0"/>
              </a:rPr>
              <a:t>Tiresias  &amp;  </a:t>
            </a:r>
            <a:r>
              <a:rPr lang="en-US" altLang="zh-CN" sz="8000" dirty="0" err="1">
                <a:effectLst/>
                <a:latin typeface="Abril Fatface" panose="02000503000000020003" pitchFamily="2" charset="77"/>
                <a:ea typeface="Arial" charset="0"/>
                <a:cs typeface="Arial" charset="0"/>
              </a:rPr>
              <a:t>Gandiva</a:t>
            </a:r>
            <a:r>
              <a:rPr lang="en-US" altLang="zh-CN" sz="8000" dirty="0">
                <a:effectLst/>
                <a:latin typeface="Abril Fatface" panose="02000503000000020003" pitchFamily="2" charset="77"/>
                <a:ea typeface="Arial" charset="0"/>
                <a:cs typeface="Arial" charset="0"/>
              </a:rPr>
              <a:t> </a:t>
            </a:r>
            <a:endParaRPr lang="en-US" sz="8000" dirty="0">
              <a:effectLst/>
              <a:latin typeface="Abril Fatface" panose="02000503000000020003" pitchFamily="2" charset="77"/>
              <a:ea typeface="Arial" charset="0"/>
              <a:cs typeface="Arial" charset="0"/>
            </a:endParaRPr>
          </a:p>
        </p:txBody>
      </p:sp>
      <p:sp>
        <p:nvSpPr>
          <p:cNvPr id="3" name="Subtitle 2"/>
          <p:cNvSpPr>
            <a:spLocks noGrp="1"/>
          </p:cNvSpPr>
          <p:nvPr>
            <p:ph type="subTitle" idx="1"/>
          </p:nvPr>
        </p:nvSpPr>
        <p:spPr>
          <a:xfrm>
            <a:off x="619971" y="4671876"/>
            <a:ext cx="2326429" cy="613881"/>
          </a:xfrm>
        </p:spPr>
        <p:txBody>
          <a:bodyPr>
            <a:noAutofit/>
          </a:bodyPr>
          <a:lstStyle/>
          <a:p>
            <a:pPr algn="l"/>
            <a:r>
              <a:rPr lang="en-US" dirty="0">
                <a:ea typeface="Arial" charset="0"/>
              </a:rPr>
              <a:t>EECS 598 </a:t>
            </a:r>
          </a:p>
          <a:p>
            <a:pPr algn="l"/>
            <a:r>
              <a:rPr lang="en-US" dirty="0">
                <a:ea typeface="Arial" charset="0"/>
              </a:rPr>
              <a:t>By </a:t>
            </a:r>
            <a:r>
              <a:rPr lang="en-US" dirty="0" err="1">
                <a:ea typeface="Arial" charset="0"/>
              </a:rPr>
              <a:t>Juncheng</a:t>
            </a:r>
            <a:r>
              <a:rPr lang="en-US" dirty="0">
                <a:ea typeface="Arial" charset="0"/>
              </a:rPr>
              <a:t> Gu</a:t>
            </a:r>
            <a:endParaRPr lang="en-US" dirty="0"/>
          </a:p>
        </p:txBody>
      </p:sp>
      <p:sp>
        <p:nvSpPr>
          <p:cNvPr id="5" name="TextBox 4"/>
          <p:cNvSpPr txBox="1"/>
          <p:nvPr/>
        </p:nvSpPr>
        <p:spPr>
          <a:xfrm>
            <a:off x="-1645920" y="3785616"/>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C3951796-39E7-814E-8F14-E04DFB04B842}"/>
              </a:ext>
            </a:extLst>
          </p:cNvPr>
          <p:cNvPicPr>
            <a:picLocks noChangeAspect="1"/>
          </p:cNvPicPr>
          <p:nvPr/>
        </p:nvPicPr>
        <p:blipFill>
          <a:blip r:embed="rId3"/>
          <a:stretch>
            <a:fillRect/>
          </a:stretch>
        </p:blipFill>
        <p:spPr>
          <a:xfrm>
            <a:off x="619971" y="6101352"/>
            <a:ext cx="3326504" cy="668628"/>
          </a:xfrm>
          <a:prstGeom prst="rect">
            <a:avLst/>
          </a:prstGeom>
        </p:spPr>
      </p:pic>
      <p:sp>
        <p:nvSpPr>
          <p:cNvPr id="10" name="Title 1">
            <a:extLst>
              <a:ext uri="{FF2B5EF4-FFF2-40B4-BE49-F238E27FC236}">
                <a16:creationId xmlns:a16="http://schemas.microsoft.com/office/drawing/2014/main" id="{88A795F4-0AF0-3647-B0CB-D2BAD3062AAC}"/>
              </a:ext>
            </a:extLst>
          </p:cNvPr>
          <p:cNvSpPr txBox="1">
            <a:spLocks/>
          </p:cNvSpPr>
          <p:nvPr/>
        </p:nvSpPr>
        <p:spPr>
          <a:xfrm>
            <a:off x="619971" y="3262137"/>
            <a:ext cx="10780470" cy="708145"/>
          </a:xfrm>
          <a:prstGeom prst="rect">
            <a:avLst/>
          </a:prstGeom>
          <a:noFill/>
        </p:spPr>
        <p:txBody>
          <a:bodyPr vert="horz" lIns="91440" tIns="45720" rIns="91440" bIns="45720" rtlCol="0" anchor="ctr">
            <a:noAutofit/>
          </a:bodyPr>
          <a:lstStyle>
            <a:lvl1pPr algn="ctr" defTabSz="914400" rtl="0" eaLnBrk="1" latinLnBrk="0" hangingPunct="1">
              <a:lnSpc>
                <a:spcPct val="90000"/>
              </a:lnSpc>
              <a:spcBef>
                <a:spcPct val="0"/>
              </a:spcBef>
              <a:buNone/>
              <a:defRPr sz="6000" b="0" i="0" kern="1200">
                <a:solidFill>
                  <a:schemeClr val="tx1"/>
                </a:solidFill>
                <a:latin typeface="Gill Sans Light" panose="020B0302020104020203" pitchFamily="34" charset="-79"/>
                <a:ea typeface="+mj-ea"/>
                <a:cs typeface="Gill Sans Light" panose="020B0302020104020203" pitchFamily="34" charset="-79"/>
              </a:defRPr>
            </a:lvl1pPr>
          </a:lstStyle>
          <a:p>
            <a:pPr algn="l"/>
            <a:r>
              <a:rPr lang="en-US" altLang="zh-CN" sz="3400" dirty="0">
                <a:solidFill>
                  <a:schemeClr val="tx1">
                    <a:lumMod val="75000"/>
                    <a:lumOff val="25000"/>
                  </a:schemeClr>
                </a:solidFill>
                <a:ea typeface="Arial" charset="0"/>
              </a:rPr>
              <a:t>GPU Cluster Manager </a:t>
            </a:r>
          </a:p>
          <a:p>
            <a:pPr algn="l"/>
            <a:r>
              <a:rPr lang="en-US" altLang="zh-CN" sz="3400" dirty="0">
                <a:solidFill>
                  <a:schemeClr val="tx1">
                    <a:lumMod val="75000"/>
                    <a:lumOff val="25000"/>
                  </a:schemeClr>
                </a:solidFill>
                <a:ea typeface="Arial" charset="0"/>
              </a:rPr>
              <a:t>for Distributed Deep Learning</a:t>
            </a:r>
            <a:endParaRPr lang="en-US" sz="3400" dirty="0">
              <a:solidFill>
                <a:schemeClr val="tx1">
                  <a:lumMod val="75000"/>
                  <a:lumOff val="25000"/>
                </a:schemeClr>
              </a:solidFill>
              <a:ea typeface="Arial" charset="0"/>
            </a:endParaRPr>
          </a:p>
        </p:txBody>
      </p:sp>
    </p:spTree>
    <p:extLst>
      <p:ext uri="{BB962C8B-B14F-4D97-AF65-F5344CB8AC3E}">
        <p14:creationId xmlns:p14="http://schemas.microsoft.com/office/powerpoint/2010/main" val="1681692777"/>
      </p:ext>
    </p:extLst>
  </p:cSld>
  <p:clrMapOvr>
    <a:masterClrMapping/>
  </p:clrMapOvr>
  <mc:AlternateContent xmlns:mc="http://schemas.openxmlformats.org/markup-compatibility/2006" xmlns:p14="http://schemas.microsoft.com/office/powerpoint/2010/main">
    <mc:Choice Requires="p14">
      <p:transition spd="slow" p14:dur="2000" advTm="80993"/>
    </mc:Choice>
    <mc:Fallback xmlns="">
      <p:transition spd="slow" advTm="8099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BC8CD3DA-8090-F942-B594-2CCCBF0315D8}"/>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2" name="Title 1">
            <a:extLst>
              <a:ext uri="{FF2B5EF4-FFF2-40B4-BE49-F238E27FC236}">
                <a16:creationId xmlns:a16="http://schemas.microsoft.com/office/drawing/2014/main" id="{0CF965C2-A12A-4D4C-A162-A5074021B7E8}"/>
              </a:ext>
            </a:extLst>
          </p:cNvPr>
          <p:cNvSpPr>
            <a:spLocks noGrp="1"/>
          </p:cNvSpPr>
          <p:nvPr>
            <p:ph type="title"/>
          </p:nvPr>
        </p:nvSpPr>
        <p:spPr/>
        <p:txBody>
          <a:bodyPr/>
          <a:lstStyle/>
          <a:p>
            <a:r>
              <a:rPr lang="en-US" dirty="0"/>
              <a:t>Temporal and Spatial Co-scheduling</a:t>
            </a:r>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t>9</a:t>
            </a:fld>
            <a:endParaRPr lang="en-US"/>
          </a:p>
        </p:txBody>
      </p:sp>
      <p:sp>
        <p:nvSpPr>
          <p:cNvPr id="42" name="Title 1">
            <a:extLst>
              <a:ext uri="{FF2B5EF4-FFF2-40B4-BE49-F238E27FC236}">
                <a16:creationId xmlns:a16="http://schemas.microsoft.com/office/drawing/2014/main" id="{A441C136-F729-404A-BD13-ACD592B94AAC}"/>
              </a:ext>
            </a:extLst>
          </p:cNvPr>
          <p:cNvSpPr txBox="1">
            <a:spLocks/>
          </p:cNvSpPr>
          <p:nvPr/>
        </p:nvSpPr>
        <p:spPr>
          <a:xfrm>
            <a:off x="0" y="0"/>
            <a:ext cx="12192000" cy="1330525"/>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r>
              <a:rPr lang="en-US" dirty="0">
                <a:solidFill>
                  <a:schemeClr val="bg1"/>
                </a:solidFill>
              </a:rPr>
              <a:t>  Characteristics of DL Training Jobs</a:t>
            </a:r>
          </a:p>
        </p:txBody>
      </p:sp>
      <p:sp>
        <p:nvSpPr>
          <p:cNvPr id="46" name="TextBox 45">
            <a:extLst>
              <a:ext uri="{FF2B5EF4-FFF2-40B4-BE49-F238E27FC236}">
                <a16:creationId xmlns:a16="http://schemas.microsoft.com/office/drawing/2014/main" id="{43285B50-EC30-854E-9257-A30E99415CBE}"/>
              </a:ext>
            </a:extLst>
          </p:cNvPr>
          <p:cNvSpPr txBox="1"/>
          <p:nvPr/>
        </p:nvSpPr>
        <p:spPr>
          <a:xfrm>
            <a:off x="8244402" y="1323437"/>
            <a:ext cx="3949292" cy="5144038"/>
          </a:xfrm>
          <a:prstGeom prst="rect">
            <a:avLst/>
          </a:prstGeom>
          <a:solidFill>
            <a:srgbClr val="262626"/>
          </a:solidFill>
        </p:spPr>
        <p:txBody>
          <a:bodyPr wrap="square" rtlCol="0">
            <a:noAutofit/>
          </a:bodyPr>
          <a:lstStyle/>
          <a:p>
            <a:pPr algn="ctr"/>
            <a:endParaRPr lang="en-US" sz="2400" dirty="0">
              <a:solidFill>
                <a:prstClr val="white"/>
              </a:solidFill>
              <a:latin typeface="Gill Sans Light"/>
              <a:cs typeface="Gill Sans Light"/>
            </a:endParaRPr>
          </a:p>
        </p:txBody>
      </p:sp>
      <p:sp>
        <p:nvSpPr>
          <p:cNvPr id="115" name="Content Placeholder 2">
            <a:extLst>
              <a:ext uri="{FF2B5EF4-FFF2-40B4-BE49-F238E27FC236}">
                <a16:creationId xmlns:a16="http://schemas.microsoft.com/office/drawing/2014/main" id="{A269DE1A-C445-4747-B972-A5FC5598AEF1}"/>
              </a:ext>
            </a:extLst>
          </p:cNvPr>
          <p:cNvSpPr>
            <a:spLocks noGrp="1"/>
          </p:cNvSpPr>
          <p:nvPr>
            <p:ph idx="1"/>
          </p:nvPr>
        </p:nvSpPr>
        <p:spPr>
          <a:xfrm>
            <a:off x="617391" y="1553731"/>
            <a:ext cx="7424832" cy="921726"/>
          </a:xfrm>
        </p:spPr>
        <p:txBody>
          <a:bodyPr>
            <a:normAutofit/>
          </a:bodyPr>
          <a:lstStyle/>
          <a:p>
            <a:pPr>
              <a:buFont typeface="Wingdings" pitchFamily="2" charset="2"/>
              <a:buChar char="§"/>
            </a:pPr>
            <a:r>
              <a:rPr lang="en-US" dirty="0"/>
              <a:t>Variations in both temporal and spatial aspects</a:t>
            </a:r>
          </a:p>
        </p:txBody>
      </p:sp>
      <p:sp>
        <p:nvSpPr>
          <p:cNvPr id="116" name="TextBox 115">
            <a:extLst>
              <a:ext uri="{FF2B5EF4-FFF2-40B4-BE49-F238E27FC236}">
                <a16:creationId xmlns:a16="http://schemas.microsoft.com/office/drawing/2014/main" id="{9C16DDA8-56D2-6A4C-85E8-72E39B0BBF46}"/>
              </a:ext>
            </a:extLst>
          </p:cNvPr>
          <p:cNvSpPr txBox="1"/>
          <p:nvPr/>
        </p:nvSpPr>
        <p:spPr>
          <a:xfrm>
            <a:off x="8255752" y="2774105"/>
            <a:ext cx="3968957" cy="1415772"/>
          </a:xfrm>
          <a:prstGeom prst="rect">
            <a:avLst/>
          </a:prstGeom>
          <a:noFill/>
        </p:spPr>
        <p:txBody>
          <a:bodyPr wrap="square" rtlCol="0">
            <a:spAutoFit/>
          </a:bodyPr>
          <a:lstStyle/>
          <a:p>
            <a:r>
              <a:rPr lang="en-US" altLang="zh-CN" sz="2600" i="1" dirty="0">
                <a:solidFill>
                  <a:schemeClr val="bg1"/>
                </a:solidFill>
                <a:latin typeface="Gill Sans Light" panose="020B0302020104020203" pitchFamily="34" charset="-79"/>
                <a:cs typeface="Gill Sans Light" panose="020B0302020104020203" pitchFamily="34" charset="-79"/>
              </a:rPr>
              <a:t>Scheduler should consider both</a:t>
            </a:r>
            <a:r>
              <a:rPr lang="en-US" altLang="zh-CN" sz="2800" i="1" dirty="0">
                <a:solidFill>
                  <a:schemeClr val="bg1"/>
                </a:solidFill>
                <a:latin typeface="Gill Sans Light" panose="020B0302020104020203" pitchFamily="34" charset="-79"/>
                <a:cs typeface="Gill Sans Light" panose="020B0302020104020203" pitchFamily="34" charset="-79"/>
              </a:rPr>
              <a:t> </a:t>
            </a:r>
          </a:p>
          <a:p>
            <a:r>
              <a:rPr lang="en-US" altLang="zh-CN" sz="3000" i="1" dirty="0">
                <a:solidFill>
                  <a:schemeClr val="accent2"/>
                </a:solidFill>
                <a:latin typeface="Gill Sans" panose="020B0502020104020203" pitchFamily="34" charset="-79"/>
                <a:cs typeface="Gill Sans" panose="020B0502020104020203" pitchFamily="34" charset="-79"/>
              </a:rPr>
              <a:t>temporal</a:t>
            </a:r>
            <a:r>
              <a:rPr lang="en-US" altLang="zh-CN" sz="3000" i="1" dirty="0">
                <a:solidFill>
                  <a:schemeClr val="bg1"/>
                </a:solidFill>
                <a:latin typeface="Gill Sans" panose="020B0502020104020203" pitchFamily="34" charset="-79"/>
                <a:cs typeface="Gill Sans" panose="020B0502020104020203" pitchFamily="34" charset="-79"/>
              </a:rPr>
              <a:t> </a:t>
            </a:r>
            <a:r>
              <a:rPr lang="en-US" altLang="zh-CN" sz="3000" i="1" dirty="0">
                <a:solidFill>
                  <a:schemeClr val="accent2"/>
                </a:solidFill>
                <a:latin typeface="Gill Sans" panose="020B0502020104020203" pitchFamily="34" charset="-79"/>
                <a:cs typeface="Gill Sans" panose="020B0502020104020203" pitchFamily="34" charset="-79"/>
              </a:rPr>
              <a:t>and</a:t>
            </a:r>
            <a:r>
              <a:rPr lang="en-US" altLang="zh-CN" sz="3000" i="1" dirty="0">
                <a:solidFill>
                  <a:schemeClr val="bg1"/>
                </a:solidFill>
                <a:latin typeface="Gill Sans" panose="020B0502020104020203" pitchFamily="34" charset="-79"/>
                <a:cs typeface="Gill Sans" panose="020B0502020104020203" pitchFamily="34" charset="-79"/>
              </a:rPr>
              <a:t> </a:t>
            </a:r>
            <a:r>
              <a:rPr lang="en-US" altLang="zh-CN" sz="3000" i="1" dirty="0">
                <a:solidFill>
                  <a:schemeClr val="accent2"/>
                </a:solidFill>
                <a:latin typeface="Gill Sans" panose="020B0502020104020203" pitchFamily="34" charset="-79"/>
                <a:cs typeface="Gill Sans" panose="020B0502020104020203" pitchFamily="34" charset="-79"/>
              </a:rPr>
              <a:t>spatial</a:t>
            </a:r>
            <a:r>
              <a:rPr lang="en-US" altLang="zh-CN" sz="3000" i="1" dirty="0">
                <a:solidFill>
                  <a:schemeClr val="bg1"/>
                </a:solidFill>
                <a:latin typeface="Gill Sans" panose="020B0502020104020203" pitchFamily="34" charset="-79"/>
                <a:cs typeface="Gill Sans" panose="020B0502020104020203" pitchFamily="34" charset="-79"/>
              </a:rPr>
              <a:t> </a:t>
            </a:r>
            <a:r>
              <a:rPr lang="en-US" altLang="zh-CN" sz="2800" i="1" dirty="0">
                <a:solidFill>
                  <a:schemeClr val="bg1"/>
                </a:solidFill>
                <a:latin typeface="Gill Sans Light" panose="020B0302020104020203" pitchFamily="34" charset="-79"/>
                <a:cs typeface="Gill Sans Light" panose="020B0302020104020203" pitchFamily="34" charset="-79"/>
              </a:rPr>
              <a:t>aspects of DL training jobs</a:t>
            </a:r>
          </a:p>
        </p:txBody>
      </p:sp>
      <p:grpSp>
        <p:nvGrpSpPr>
          <p:cNvPr id="12" name="Group 11">
            <a:extLst>
              <a:ext uri="{FF2B5EF4-FFF2-40B4-BE49-F238E27FC236}">
                <a16:creationId xmlns:a16="http://schemas.microsoft.com/office/drawing/2014/main" id="{CF92E15A-11BE-EC40-8D1D-2398F74557AE}"/>
              </a:ext>
            </a:extLst>
          </p:cNvPr>
          <p:cNvGrpSpPr/>
          <p:nvPr/>
        </p:nvGrpSpPr>
        <p:grpSpPr>
          <a:xfrm>
            <a:off x="6463741" y="2343117"/>
            <a:ext cx="1361690" cy="973418"/>
            <a:chOff x="6927790" y="2365756"/>
            <a:chExt cx="1361690" cy="973418"/>
          </a:xfrm>
        </p:grpSpPr>
        <p:sp>
          <p:nvSpPr>
            <p:cNvPr id="3" name="Oval 2">
              <a:extLst>
                <a:ext uri="{FF2B5EF4-FFF2-40B4-BE49-F238E27FC236}">
                  <a16:creationId xmlns:a16="http://schemas.microsoft.com/office/drawing/2014/main" id="{722E2D57-2C89-AA42-82A1-0B953C59794E}"/>
                </a:ext>
              </a:extLst>
            </p:cNvPr>
            <p:cNvSpPr/>
            <p:nvPr/>
          </p:nvSpPr>
          <p:spPr>
            <a:xfrm>
              <a:off x="7413047" y="2612850"/>
              <a:ext cx="365760" cy="365760"/>
            </a:xfrm>
            <a:prstGeom prst="ellipse">
              <a:avLst/>
            </a:prstGeom>
            <a:solidFill>
              <a:srgbClr val="FF8C00">
                <a:alpha val="76863"/>
              </a:srgbClr>
            </a:solidFill>
            <a:ln>
              <a:solidFill>
                <a:srgbClr val="FF8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564B0B49-39DD-8C49-B13C-1705338552AA}"/>
                </a:ext>
              </a:extLst>
            </p:cNvPr>
            <p:cNvCxnSpPr/>
            <p:nvPr/>
          </p:nvCxnSpPr>
          <p:spPr>
            <a:xfrm>
              <a:off x="7595927" y="2795730"/>
              <a:ext cx="0" cy="36576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EA192C5-64D7-0E4A-A266-D7946BD44265}"/>
                </a:ext>
              </a:extLst>
            </p:cNvPr>
            <p:cNvCxnSpPr/>
            <p:nvPr/>
          </p:nvCxnSpPr>
          <p:spPr>
            <a:xfrm>
              <a:off x="7233342" y="2795730"/>
              <a:ext cx="365760"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E393519-F609-6B42-97F9-B94A83AA75AA}"/>
                </a:ext>
              </a:extLst>
            </p:cNvPr>
            <p:cNvSpPr txBox="1"/>
            <p:nvPr/>
          </p:nvSpPr>
          <p:spPr>
            <a:xfrm>
              <a:off x="6927790" y="3092953"/>
              <a:ext cx="1361690" cy="246221"/>
            </a:xfrm>
            <a:prstGeom prst="rect">
              <a:avLst/>
            </a:prstGeom>
            <a:noFill/>
          </p:spPr>
          <p:txBody>
            <a:bodyPr wrap="square" rtlCol="0">
              <a:spAutoFit/>
            </a:bodyPr>
            <a:lstStyle/>
            <a:p>
              <a:pPr algn="ctr"/>
              <a:r>
                <a:rPr lang="en-US" sz="1000" dirty="0">
                  <a:latin typeface="Gill Sans" panose="020B0502020104020203" pitchFamily="34" charset="-79"/>
                  <a:cs typeface="Gill Sans" panose="020B0502020104020203" pitchFamily="34" charset="-79"/>
                </a:rPr>
                <a:t>Job execution time</a:t>
              </a:r>
            </a:p>
          </p:txBody>
        </p:sp>
        <p:sp>
          <p:nvSpPr>
            <p:cNvPr id="54" name="TextBox 53">
              <a:extLst>
                <a:ext uri="{FF2B5EF4-FFF2-40B4-BE49-F238E27FC236}">
                  <a16:creationId xmlns:a16="http://schemas.microsoft.com/office/drawing/2014/main" id="{A6843747-B10A-5B4A-99B7-62B2F0DCF491}"/>
                </a:ext>
              </a:extLst>
            </p:cNvPr>
            <p:cNvSpPr txBox="1"/>
            <p:nvPr/>
          </p:nvSpPr>
          <p:spPr>
            <a:xfrm rot="16200000">
              <a:off x="6695529" y="2672619"/>
              <a:ext cx="859947" cy="246221"/>
            </a:xfrm>
            <a:prstGeom prst="rect">
              <a:avLst/>
            </a:prstGeom>
            <a:noFill/>
          </p:spPr>
          <p:txBody>
            <a:bodyPr wrap="square" rtlCol="0">
              <a:spAutoFit/>
            </a:bodyPr>
            <a:lstStyle/>
            <a:p>
              <a:pPr algn="ctr"/>
              <a:r>
                <a:rPr lang="en-US" sz="1000" dirty="0">
                  <a:latin typeface="Gill Sans" panose="020B0502020104020203" pitchFamily="34" charset="-79"/>
                  <a:cs typeface="Gill Sans" panose="020B0502020104020203" pitchFamily="34" charset="-79"/>
                </a:rPr>
                <a:t># of GPUs</a:t>
              </a:r>
            </a:p>
          </p:txBody>
        </p:sp>
      </p:grpSp>
      <p:pic>
        <p:nvPicPr>
          <p:cNvPr id="127" name="Picture 126">
            <a:extLst>
              <a:ext uri="{FF2B5EF4-FFF2-40B4-BE49-F238E27FC236}">
                <a16:creationId xmlns:a16="http://schemas.microsoft.com/office/drawing/2014/main" id="{B66E6CFD-07A8-044F-B399-F4C8184E0D4B}"/>
              </a:ext>
            </a:extLst>
          </p:cNvPr>
          <p:cNvPicPr>
            <a:picLocks noChangeAspect="1"/>
          </p:cNvPicPr>
          <p:nvPr/>
        </p:nvPicPr>
        <p:blipFill rotWithShape="1">
          <a:blip r:embed="rId4"/>
          <a:srcRect l="13791" t="14361" r="12348" b="12229"/>
          <a:stretch/>
        </p:blipFill>
        <p:spPr>
          <a:xfrm>
            <a:off x="1992848" y="2430360"/>
            <a:ext cx="4324351" cy="3225800"/>
          </a:xfrm>
          <a:prstGeom prst="rect">
            <a:avLst/>
          </a:prstGeom>
        </p:spPr>
      </p:pic>
      <p:grpSp>
        <p:nvGrpSpPr>
          <p:cNvPr id="128" name="Group 127">
            <a:extLst>
              <a:ext uri="{FF2B5EF4-FFF2-40B4-BE49-F238E27FC236}">
                <a16:creationId xmlns:a16="http://schemas.microsoft.com/office/drawing/2014/main" id="{69142C89-7770-4043-B61A-07DA6C23470F}"/>
              </a:ext>
            </a:extLst>
          </p:cNvPr>
          <p:cNvGrpSpPr/>
          <p:nvPr/>
        </p:nvGrpSpPr>
        <p:grpSpPr>
          <a:xfrm>
            <a:off x="1811221" y="5750336"/>
            <a:ext cx="4854292" cy="317532"/>
            <a:chOff x="1895893" y="5921375"/>
            <a:chExt cx="4854292" cy="317532"/>
          </a:xfrm>
        </p:grpSpPr>
        <p:sp>
          <p:nvSpPr>
            <p:cNvPr id="129" name="TextBox 128">
              <a:extLst>
                <a:ext uri="{FF2B5EF4-FFF2-40B4-BE49-F238E27FC236}">
                  <a16:creationId xmlns:a16="http://schemas.microsoft.com/office/drawing/2014/main" id="{9EA88700-E335-8E47-BDD9-B9C616AF7F89}"/>
                </a:ext>
              </a:extLst>
            </p:cNvPr>
            <p:cNvSpPr txBox="1"/>
            <p:nvPr/>
          </p:nvSpPr>
          <p:spPr>
            <a:xfrm>
              <a:off x="3483392" y="5931130"/>
              <a:ext cx="423514" cy="307777"/>
            </a:xfrm>
            <a:prstGeom prst="rect">
              <a:avLst/>
            </a:prstGeom>
            <a:noFill/>
          </p:spPr>
          <p:txBody>
            <a:bodyPr wrap="none" rtlCol="0">
              <a:spAutoFit/>
            </a:bodyPr>
            <a:lstStyle/>
            <a:p>
              <a:r>
                <a:rPr lang="en-US" sz="1400" dirty="0">
                  <a:latin typeface="Gill Sans" panose="020B0502020104020203" pitchFamily="34" charset="-79"/>
                  <a:cs typeface="Gill Sans" panose="020B0502020104020203" pitchFamily="34" charset="-79"/>
                </a:rPr>
                <a:t>10</a:t>
              </a:r>
              <a:r>
                <a:rPr lang="en-US" sz="1400" baseline="30000" dirty="0">
                  <a:latin typeface="Gill Sans" panose="020B0502020104020203" pitchFamily="34" charset="-79"/>
                  <a:cs typeface="Gill Sans" panose="020B0502020104020203" pitchFamily="34" charset="-79"/>
                </a:rPr>
                <a:t>2</a:t>
              </a:r>
            </a:p>
          </p:txBody>
        </p:sp>
        <p:sp>
          <p:nvSpPr>
            <p:cNvPr id="130" name="TextBox 129">
              <a:extLst>
                <a:ext uri="{FF2B5EF4-FFF2-40B4-BE49-F238E27FC236}">
                  <a16:creationId xmlns:a16="http://schemas.microsoft.com/office/drawing/2014/main" id="{CBDFF660-F624-6046-83FE-9E6348DC5A27}"/>
                </a:ext>
              </a:extLst>
            </p:cNvPr>
            <p:cNvSpPr txBox="1"/>
            <p:nvPr/>
          </p:nvSpPr>
          <p:spPr>
            <a:xfrm>
              <a:off x="2601706" y="5931130"/>
              <a:ext cx="364202" cy="307777"/>
            </a:xfrm>
            <a:prstGeom prst="rect">
              <a:avLst/>
            </a:prstGeom>
            <a:noFill/>
          </p:spPr>
          <p:txBody>
            <a:bodyPr wrap="none" rtlCol="0">
              <a:spAutoFit/>
            </a:bodyPr>
            <a:lstStyle/>
            <a:p>
              <a:r>
                <a:rPr lang="en-US" sz="1400" dirty="0">
                  <a:latin typeface="Gill Sans" panose="020B0502020104020203" pitchFamily="34" charset="-79"/>
                  <a:cs typeface="Gill Sans" panose="020B0502020104020203" pitchFamily="34" charset="-79"/>
                </a:rPr>
                <a:t>10</a:t>
              </a:r>
              <a:endParaRPr lang="en-US" sz="1400" baseline="30000" dirty="0">
                <a:latin typeface="Gill Sans" panose="020B0502020104020203" pitchFamily="34" charset="-79"/>
                <a:cs typeface="Gill Sans" panose="020B0502020104020203" pitchFamily="34" charset="-79"/>
              </a:endParaRPr>
            </a:p>
          </p:txBody>
        </p:sp>
        <p:sp>
          <p:nvSpPr>
            <p:cNvPr id="131" name="TextBox 130">
              <a:extLst>
                <a:ext uri="{FF2B5EF4-FFF2-40B4-BE49-F238E27FC236}">
                  <a16:creationId xmlns:a16="http://schemas.microsoft.com/office/drawing/2014/main" id="{CDE1C8A7-B579-CC4D-8DAE-B77477B606D1}"/>
                </a:ext>
              </a:extLst>
            </p:cNvPr>
            <p:cNvSpPr txBox="1"/>
            <p:nvPr/>
          </p:nvSpPr>
          <p:spPr>
            <a:xfrm>
              <a:off x="5296608" y="5931130"/>
              <a:ext cx="423514" cy="307777"/>
            </a:xfrm>
            <a:prstGeom prst="rect">
              <a:avLst/>
            </a:prstGeom>
            <a:noFill/>
          </p:spPr>
          <p:txBody>
            <a:bodyPr wrap="none" rtlCol="0">
              <a:spAutoFit/>
            </a:bodyPr>
            <a:lstStyle/>
            <a:p>
              <a:r>
                <a:rPr lang="en-US" sz="1400" dirty="0">
                  <a:latin typeface="Gill Sans" panose="020B0502020104020203" pitchFamily="34" charset="-79"/>
                  <a:cs typeface="Gill Sans" panose="020B0502020104020203" pitchFamily="34" charset="-79"/>
                </a:rPr>
                <a:t>10</a:t>
              </a:r>
              <a:r>
                <a:rPr lang="en-US" sz="1400" baseline="30000" dirty="0">
                  <a:latin typeface="Gill Sans" panose="020B0502020104020203" pitchFamily="34" charset="-79"/>
                  <a:cs typeface="Gill Sans" panose="020B0502020104020203" pitchFamily="34" charset="-79"/>
                </a:rPr>
                <a:t>4</a:t>
              </a:r>
            </a:p>
          </p:txBody>
        </p:sp>
        <p:sp>
          <p:nvSpPr>
            <p:cNvPr id="132" name="TextBox 131">
              <a:extLst>
                <a:ext uri="{FF2B5EF4-FFF2-40B4-BE49-F238E27FC236}">
                  <a16:creationId xmlns:a16="http://schemas.microsoft.com/office/drawing/2014/main" id="{8811196D-B42E-F84F-8AF9-C86B82D4CE5A}"/>
                </a:ext>
              </a:extLst>
            </p:cNvPr>
            <p:cNvSpPr txBox="1"/>
            <p:nvPr/>
          </p:nvSpPr>
          <p:spPr>
            <a:xfrm>
              <a:off x="6198486" y="5931130"/>
              <a:ext cx="423514" cy="307777"/>
            </a:xfrm>
            <a:prstGeom prst="rect">
              <a:avLst/>
            </a:prstGeom>
            <a:noFill/>
          </p:spPr>
          <p:txBody>
            <a:bodyPr wrap="none" rtlCol="0">
              <a:spAutoFit/>
            </a:bodyPr>
            <a:lstStyle/>
            <a:p>
              <a:r>
                <a:rPr lang="en-US" sz="1400" dirty="0">
                  <a:latin typeface="Gill Sans" panose="020B0502020104020203" pitchFamily="34" charset="-79"/>
                  <a:cs typeface="Gill Sans" panose="020B0502020104020203" pitchFamily="34" charset="-79"/>
                </a:rPr>
                <a:t>10</a:t>
              </a:r>
              <a:r>
                <a:rPr lang="en-US" sz="1400" baseline="30000" dirty="0">
                  <a:latin typeface="Gill Sans" panose="020B0502020104020203" pitchFamily="34" charset="-79"/>
                  <a:cs typeface="Gill Sans" panose="020B0502020104020203" pitchFamily="34" charset="-79"/>
                </a:rPr>
                <a:t>5</a:t>
              </a:r>
            </a:p>
          </p:txBody>
        </p:sp>
        <p:sp>
          <p:nvSpPr>
            <p:cNvPr id="133" name="TextBox 132">
              <a:extLst>
                <a:ext uri="{FF2B5EF4-FFF2-40B4-BE49-F238E27FC236}">
                  <a16:creationId xmlns:a16="http://schemas.microsoft.com/office/drawing/2014/main" id="{23AE85FB-7C01-4F40-8543-C988D8401E08}"/>
                </a:ext>
              </a:extLst>
            </p:cNvPr>
            <p:cNvSpPr txBox="1"/>
            <p:nvPr/>
          </p:nvSpPr>
          <p:spPr>
            <a:xfrm>
              <a:off x="4390000" y="5931130"/>
              <a:ext cx="423514" cy="307777"/>
            </a:xfrm>
            <a:prstGeom prst="rect">
              <a:avLst/>
            </a:prstGeom>
            <a:noFill/>
          </p:spPr>
          <p:txBody>
            <a:bodyPr wrap="none" rtlCol="0">
              <a:spAutoFit/>
            </a:bodyPr>
            <a:lstStyle/>
            <a:p>
              <a:r>
                <a:rPr lang="en-US" sz="1400" dirty="0">
                  <a:latin typeface="Gill Sans" panose="020B0502020104020203" pitchFamily="34" charset="-79"/>
                  <a:cs typeface="Gill Sans" panose="020B0502020104020203" pitchFamily="34" charset="-79"/>
                </a:rPr>
                <a:t>10</a:t>
              </a:r>
              <a:r>
                <a:rPr lang="en-US" sz="1400" baseline="30000" dirty="0">
                  <a:latin typeface="Gill Sans" panose="020B0502020104020203" pitchFamily="34" charset="-79"/>
                  <a:cs typeface="Gill Sans" panose="020B0502020104020203" pitchFamily="34" charset="-79"/>
                </a:rPr>
                <a:t>3</a:t>
              </a:r>
            </a:p>
          </p:txBody>
        </p:sp>
        <p:grpSp>
          <p:nvGrpSpPr>
            <p:cNvPr id="134" name="Group 133">
              <a:extLst>
                <a:ext uri="{FF2B5EF4-FFF2-40B4-BE49-F238E27FC236}">
                  <a16:creationId xmlns:a16="http://schemas.microsoft.com/office/drawing/2014/main" id="{58875F45-232B-D64F-8D53-7601B23A0EA5}"/>
                </a:ext>
              </a:extLst>
            </p:cNvPr>
            <p:cNvGrpSpPr/>
            <p:nvPr/>
          </p:nvGrpSpPr>
          <p:grpSpPr>
            <a:xfrm>
              <a:off x="1895893" y="5921375"/>
              <a:ext cx="4854292" cy="73152"/>
              <a:chOff x="1895893" y="5921375"/>
              <a:chExt cx="4854292" cy="73152"/>
            </a:xfrm>
          </p:grpSpPr>
          <p:cxnSp>
            <p:nvCxnSpPr>
              <p:cNvPr id="135" name="Straight Arrow Connector 134">
                <a:extLst>
                  <a:ext uri="{FF2B5EF4-FFF2-40B4-BE49-F238E27FC236}">
                    <a16:creationId xmlns:a16="http://schemas.microsoft.com/office/drawing/2014/main" id="{22B6DBF0-D80A-DF46-8A4D-56BD73494A9E}"/>
                  </a:ext>
                </a:extLst>
              </p:cNvPr>
              <p:cNvCxnSpPr>
                <a:cxnSpLocks/>
              </p:cNvCxnSpPr>
              <p:nvPr/>
            </p:nvCxnSpPr>
            <p:spPr>
              <a:xfrm>
                <a:off x="1895893" y="5928188"/>
                <a:ext cx="4854292" cy="0"/>
              </a:xfrm>
              <a:prstGeom prst="straightConnector1">
                <a:avLst/>
              </a:prstGeom>
              <a:ln w="25400">
                <a:solidFill>
                  <a:schemeClr val="tx1">
                    <a:lumMod val="85000"/>
                    <a:lumOff val="1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DBF6663-A220-4544-A785-26E0C0AE0D68}"/>
                  </a:ext>
                </a:extLst>
              </p:cNvPr>
              <p:cNvCxnSpPr>
                <a:cxnSpLocks/>
              </p:cNvCxnSpPr>
              <p:nvPr/>
            </p:nvCxnSpPr>
            <p:spPr>
              <a:xfrm>
                <a:off x="2783807" y="5921375"/>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DBE87F7-CB16-1647-B62C-4AF61158C031}"/>
                  </a:ext>
                </a:extLst>
              </p:cNvPr>
              <p:cNvCxnSpPr>
                <a:cxnSpLocks/>
              </p:cNvCxnSpPr>
              <p:nvPr/>
            </p:nvCxnSpPr>
            <p:spPr>
              <a:xfrm>
                <a:off x="3690416" y="5921375"/>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1EEC752-7234-254F-9F40-9174B047767B}"/>
                  </a:ext>
                </a:extLst>
              </p:cNvPr>
              <p:cNvCxnSpPr>
                <a:cxnSpLocks/>
              </p:cNvCxnSpPr>
              <p:nvPr/>
            </p:nvCxnSpPr>
            <p:spPr>
              <a:xfrm>
                <a:off x="4597025" y="5921375"/>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7AF166B-0AD1-5C40-8817-3750CC2C7B7E}"/>
                  </a:ext>
                </a:extLst>
              </p:cNvPr>
              <p:cNvCxnSpPr>
                <a:cxnSpLocks/>
              </p:cNvCxnSpPr>
              <p:nvPr/>
            </p:nvCxnSpPr>
            <p:spPr>
              <a:xfrm>
                <a:off x="5503634" y="5921375"/>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2AAE102-102C-4C41-9A0A-C3D7B0591A61}"/>
                  </a:ext>
                </a:extLst>
              </p:cNvPr>
              <p:cNvCxnSpPr>
                <a:cxnSpLocks/>
              </p:cNvCxnSpPr>
              <p:nvPr/>
            </p:nvCxnSpPr>
            <p:spPr>
              <a:xfrm>
                <a:off x="6410243" y="5921375"/>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41" name="TextBox 140">
            <a:extLst>
              <a:ext uri="{FF2B5EF4-FFF2-40B4-BE49-F238E27FC236}">
                <a16:creationId xmlns:a16="http://schemas.microsoft.com/office/drawing/2014/main" id="{05CA36CC-4F26-5C48-A7A9-5A13BAE5587A}"/>
              </a:ext>
            </a:extLst>
          </p:cNvPr>
          <p:cNvSpPr txBox="1"/>
          <p:nvPr/>
        </p:nvSpPr>
        <p:spPr>
          <a:xfrm>
            <a:off x="3132198" y="6055121"/>
            <a:ext cx="2752741" cy="400110"/>
          </a:xfrm>
          <a:prstGeom prst="rect">
            <a:avLst/>
          </a:prstGeom>
          <a:noFill/>
        </p:spPr>
        <p:txBody>
          <a:bodyPr wrap="none" rtlCol="0">
            <a:spAutoFit/>
          </a:bodyPr>
          <a:lstStyle/>
          <a:p>
            <a:r>
              <a:rPr lang="en-US" sz="2000" dirty="0">
                <a:latin typeface="Gill Sans" panose="020B0502020104020203" pitchFamily="34" charset="-79"/>
                <a:cs typeface="Gill Sans" panose="020B0502020104020203" pitchFamily="34" charset="-79"/>
              </a:rPr>
              <a:t>Job execution time (min)</a:t>
            </a:r>
          </a:p>
        </p:txBody>
      </p:sp>
      <p:grpSp>
        <p:nvGrpSpPr>
          <p:cNvPr id="142" name="Group 141">
            <a:extLst>
              <a:ext uri="{FF2B5EF4-FFF2-40B4-BE49-F238E27FC236}">
                <a16:creationId xmlns:a16="http://schemas.microsoft.com/office/drawing/2014/main" id="{B5CDAD91-3AD4-B24E-BDAC-D662680D1499}"/>
              </a:ext>
            </a:extLst>
          </p:cNvPr>
          <p:cNvGrpSpPr/>
          <p:nvPr/>
        </p:nvGrpSpPr>
        <p:grpSpPr>
          <a:xfrm>
            <a:off x="1415860" y="2230200"/>
            <a:ext cx="415498" cy="3520136"/>
            <a:chOff x="1619529" y="2401239"/>
            <a:chExt cx="415498" cy="3520136"/>
          </a:xfrm>
        </p:grpSpPr>
        <p:sp>
          <p:nvSpPr>
            <p:cNvPr id="143" name="TextBox 142">
              <a:extLst>
                <a:ext uri="{FF2B5EF4-FFF2-40B4-BE49-F238E27FC236}">
                  <a16:creationId xmlns:a16="http://schemas.microsoft.com/office/drawing/2014/main" id="{4997017F-6404-1B4A-A2D4-EE18122D36B7}"/>
                </a:ext>
              </a:extLst>
            </p:cNvPr>
            <p:cNvSpPr txBox="1"/>
            <p:nvPr/>
          </p:nvSpPr>
          <p:spPr>
            <a:xfrm>
              <a:off x="1773417" y="5351070"/>
              <a:ext cx="261610"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1</a:t>
              </a:r>
              <a:endParaRPr lang="en-US" sz="1200" baseline="30000" dirty="0">
                <a:latin typeface="Gill Sans" panose="020B0502020104020203" pitchFamily="34" charset="-79"/>
                <a:cs typeface="Gill Sans" panose="020B0502020104020203" pitchFamily="34" charset="-79"/>
              </a:endParaRPr>
            </a:p>
          </p:txBody>
        </p:sp>
        <p:sp>
          <p:nvSpPr>
            <p:cNvPr id="144" name="TextBox 143">
              <a:extLst>
                <a:ext uri="{FF2B5EF4-FFF2-40B4-BE49-F238E27FC236}">
                  <a16:creationId xmlns:a16="http://schemas.microsoft.com/office/drawing/2014/main" id="{EE13A36E-E7FD-BA43-AAAD-2255879AC136}"/>
                </a:ext>
              </a:extLst>
            </p:cNvPr>
            <p:cNvSpPr txBox="1"/>
            <p:nvPr/>
          </p:nvSpPr>
          <p:spPr>
            <a:xfrm>
              <a:off x="1773417" y="4929732"/>
              <a:ext cx="261610"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2</a:t>
              </a:r>
              <a:endParaRPr lang="en-US" sz="1200" baseline="30000" dirty="0">
                <a:latin typeface="Gill Sans" panose="020B0502020104020203" pitchFamily="34" charset="-79"/>
                <a:cs typeface="Gill Sans" panose="020B0502020104020203" pitchFamily="34" charset="-79"/>
              </a:endParaRPr>
            </a:p>
          </p:txBody>
        </p:sp>
        <p:sp>
          <p:nvSpPr>
            <p:cNvPr id="145" name="TextBox 144">
              <a:extLst>
                <a:ext uri="{FF2B5EF4-FFF2-40B4-BE49-F238E27FC236}">
                  <a16:creationId xmlns:a16="http://schemas.microsoft.com/office/drawing/2014/main" id="{9BDFBB0D-C8D2-7E48-A245-907D68CF6508}"/>
                </a:ext>
              </a:extLst>
            </p:cNvPr>
            <p:cNvSpPr txBox="1"/>
            <p:nvPr/>
          </p:nvSpPr>
          <p:spPr>
            <a:xfrm>
              <a:off x="1773417" y="4518619"/>
              <a:ext cx="261610"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4</a:t>
              </a:r>
              <a:endParaRPr lang="en-US" sz="1200" baseline="30000" dirty="0">
                <a:latin typeface="Gill Sans" panose="020B0502020104020203" pitchFamily="34" charset="-79"/>
                <a:cs typeface="Gill Sans" panose="020B0502020104020203" pitchFamily="34" charset="-79"/>
              </a:endParaRPr>
            </a:p>
          </p:txBody>
        </p:sp>
        <p:sp>
          <p:nvSpPr>
            <p:cNvPr id="146" name="TextBox 145">
              <a:extLst>
                <a:ext uri="{FF2B5EF4-FFF2-40B4-BE49-F238E27FC236}">
                  <a16:creationId xmlns:a16="http://schemas.microsoft.com/office/drawing/2014/main" id="{4033E48A-9B47-5B43-92CB-0835DCA13ED3}"/>
                </a:ext>
              </a:extLst>
            </p:cNvPr>
            <p:cNvSpPr txBox="1"/>
            <p:nvPr/>
          </p:nvSpPr>
          <p:spPr>
            <a:xfrm>
              <a:off x="1773417" y="4115267"/>
              <a:ext cx="261610"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8</a:t>
              </a:r>
              <a:endParaRPr lang="en-US" sz="1200" baseline="30000" dirty="0">
                <a:latin typeface="Gill Sans" panose="020B0502020104020203" pitchFamily="34" charset="-79"/>
                <a:cs typeface="Gill Sans" panose="020B0502020104020203" pitchFamily="34" charset="-79"/>
              </a:endParaRPr>
            </a:p>
          </p:txBody>
        </p:sp>
        <p:sp>
          <p:nvSpPr>
            <p:cNvPr id="147" name="TextBox 146">
              <a:extLst>
                <a:ext uri="{FF2B5EF4-FFF2-40B4-BE49-F238E27FC236}">
                  <a16:creationId xmlns:a16="http://schemas.microsoft.com/office/drawing/2014/main" id="{42BF163F-07A6-E749-A7D6-26F463910B13}"/>
                </a:ext>
              </a:extLst>
            </p:cNvPr>
            <p:cNvSpPr txBox="1"/>
            <p:nvPr/>
          </p:nvSpPr>
          <p:spPr>
            <a:xfrm>
              <a:off x="1696473" y="3707799"/>
              <a:ext cx="338554"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16</a:t>
              </a:r>
              <a:endParaRPr lang="en-US" sz="1200" baseline="30000" dirty="0">
                <a:latin typeface="Gill Sans" panose="020B0502020104020203" pitchFamily="34" charset="-79"/>
                <a:cs typeface="Gill Sans" panose="020B0502020104020203" pitchFamily="34" charset="-79"/>
              </a:endParaRPr>
            </a:p>
          </p:txBody>
        </p:sp>
        <p:sp>
          <p:nvSpPr>
            <p:cNvPr id="148" name="TextBox 147">
              <a:extLst>
                <a:ext uri="{FF2B5EF4-FFF2-40B4-BE49-F238E27FC236}">
                  <a16:creationId xmlns:a16="http://schemas.microsoft.com/office/drawing/2014/main" id="{0535D50E-C14F-E146-BB92-2DE50EF811B7}"/>
                </a:ext>
              </a:extLst>
            </p:cNvPr>
            <p:cNvSpPr txBox="1"/>
            <p:nvPr/>
          </p:nvSpPr>
          <p:spPr>
            <a:xfrm>
              <a:off x="1696473" y="3313680"/>
              <a:ext cx="338554"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32</a:t>
              </a:r>
              <a:endParaRPr lang="en-US" sz="1200" baseline="30000" dirty="0">
                <a:latin typeface="Gill Sans" panose="020B0502020104020203" pitchFamily="34" charset="-79"/>
                <a:cs typeface="Gill Sans" panose="020B0502020104020203" pitchFamily="34" charset="-79"/>
              </a:endParaRPr>
            </a:p>
          </p:txBody>
        </p:sp>
        <p:sp>
          <p:nvSpPr>
            <p:cNvPr id="149" name="TextBox 148">
              <a:extLst>
                <a:ext uri="{FF2B5EF4-FFF2-40B4-BE49-F238E27FC236}">
                  <a16:creationId xmlns:a16="http://schemas.microsoft.com/office/drawing/2014/main" id="{7EA52CF0-0CE4-064B-B2F2-A97E16D52B70}"/>
                </a:ext>
              </a:extLst>
            </p:cNvPr>
            <p:cNvSpPr txBox="1"/>
            <p:nvPr/>
          </p:nvSpPr>
          <p:spPr>
            <a:xfrm>
              <a:off x="1696473" y="2901939"/>
              <a:ext cx="338554"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64</a:t>
              </a:r>
              <a:endParaRPr lang="en-US" sz="1200" baseline="30000" dirty="0">
                <a:latin typeface="Gill Sans" panose="020B0502020104020203" pitchFamily="34" charset="-79"/>
                <a:cs typeface="Gill Sans" panose="020B0502020104020203" pitchFamily="34" charset="-79"/>
              </a:endParaRPr>
            </a:p>
          </p:txBody>
        </p:sp>
        <p:sp>
          <p:nvSpPr>
            <p:cNvPr id="150" name="TextBox 149">
              <a:extLst>
                <a:ext uri="{FF2B5EF4-FFF2-40B4-BE49-F238E27FC236}">
                  <a16:creationId xmlns:a16="http://schemas.microsoft.com/office/drawing/2014/main" id="{FF5FBCC7-7AFD-D645-80BB-DBC7CB75BDA5}"/>
                </a:ext>
              </a:extLst>
            </p:cNvPr>
            <p:cNvSpPr txBox="1"/>
            <p:nvPr/>
          </p:nvSpPr>
          <p:spPr>
            <a:xfrm>
              <a:off x="1619529" y="2489436"/>
              <a:ext cx="415498"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128</a:t>
              </a:r>
              <a:endParaRPr lang="en-US" sz="1200" baseline="30000" dirty="0">
                <a:latin typeface="Gill Sans" panose="020B0502020104020203" pitchFamily="34" charset="-79"/>
                <a:cs typeface="Gill Sans" panose="020B0502020104020203" pitchFamily="34" charset="-79"/>
              </a:endParaRPr>
            </a:p>
          </p:txBody>
        </p:sp>
        <p:grpSp>
          <p:nvGrpSpPr>
            <p:cNvPr id="151" name="Group 150">
              <a:extLst>
                <a:ext uri="{FF2B5EF4-FFF2-40B4-BE49-F238E27FC236}">
                  <a16:creationId xmlns:a16="http://schemas.microsoft.com/office/drawing/2014/main" id="{2CCC74B7-69DD-B045-B2DF-85A906FF6E9D}"/>
                </a:ext>
              </a:extLst>
            </p:cNvPr>
            <p:cNvGrpSpPr/>
            <p:nvPr/>
          </p:nvGrpSpPr>
          <p:grpSpPr>
            <a:xfrm>
              <a:off x="1966284" y="2401239"/>
              <a:ext cx="54864" cy="3520136"/>
              <a:chOff x="1966284" y="2401239"/>
              <a:chExt cx="54864" cy="3520136"/>
            </a:xfrm>
          </p:grpSpPr>
          <p:cxnSp>
            <p:nvCxnSpPr>
              <p:cNvPr id="152" name="Straight Arrow Connector 151">
                <a:extLst>
                  <a:ext uri="{FF2B5EF4-FFF2-40B4-BE49-F238E27FC236}">
                    <a16:creationId xmlns:a16="http://schemas.microsoft.com/office/drawing/2014/main" id="{51F41D97-AB35-3B4F-B340-8F8283A599E0}"/>
                  </a:ext>
                </a:extLst>
              </p:cNvPr>
              <p:cNvCxnSpPr>
                <a:cxnSpLocks/>
              </p:cNvCxnSpPr>
              <p:nvPr/>
            </p:nvCxnSpPr>
            <p:spPr>
              <a:xfrm flipH="1">
                <a:off x="2014890" y="2401239"/>
                <a:ext cx="664" cy="3520136"/>
              </a:xfrm>
              <a:prstGeom prst="straightConnector1">
                <a:avLst/>
              </a:prstGeom>
              <a:ln w="25400">
                <a:solidFill>
                  <a:schemeClr val="tx1">
                    <a:lumMod val="85000"/>
                    <a:lumOff val="1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3556A4A-6149-2B4A-BE79-6023C1F1FF35}"/>
                  </a:ext>
                </a:extLst>
              </p:cNvPr>
              <p:cNvCxnSpPr>
                <a:cxnSpLocks/>
              </p:cNvCxnSpPr>
              <p:nvPr/>
            </p:nvCxnSpPr>
            <p:spPr>
              <a:xfrm flipH="1">
                <a:off x="1966284" y="5489570"/>
                <a:ext cx="54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23BCC8C-5EC3-F147-BF98-EC83AEAF575D}"/>
                  </a:ext>
                </a:extLst>
              </p:cNvPr>
              <p:cNvCxnSpPr>
                <a:cxnSpLocks/>
              </p:cNvCxnSpPr>
              <p:nvPr/>
            </p:nvCxnSpPr>
            <p:spPr>
              <a:xfrm flipH="1">
                <a:off x="1966284" y="5071959"/>
                <a:ext cx="54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E50458B8-354D-0449-B3BD-251DE5751EB7}"/>
                  </a:ext>
                </a:extLst>
              </p:cNvPr>
              <p:cNvCxnSpPr>
                <a:cxnSpLocks/>
              </p:cNvCxnSpPr>
              <p:nvPr/>
            </p:nvCxnSpPr>
            <p:spPr>
              <a:xfrm flipH="1">
                <a:off x="1966284" y="4661504"/>
                <a:ext cx="54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BD5D3B4-7C9D-424F-BF72-24E23C2189BA}"/>
                  </a:ext>
                </a:extLst>
              </p:cNvPr>
              <p:cNvCxnSpPr>
                <a:cxnSpLocks/>
              </p:cNvCxnSpPr>
              <p:nvPr/>
            </p:nvCxnSpPr>
            <p:spPr>
              <a:xfrm flipH="1">
                <a:off x="1966284" y="4253767"/>
                <a:ext cx="54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5877535-1B6C-9A42-8D57-02200C573619}"/>
                  </a:ext>
                </a:extLst>
              </p:cNvPr>
              <p:cNvCxnSpPr>
                <a:cxnSpLocks/>
              </p:cNvCxnSpPr>
              <p:nvPr/>
            </p:nvCxnSpPr>
            <p:spPr>
              <a:xfrm flipH="1">
                <a:off x="1966284" y="3844192"/>
                <a:ext cx="54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905410CC-CF2B-E048-95D6-2BA016E2BD93}"/>
                  </a:ext>
                </a:extLst>
              </p:cNvPr>
              <p:cNvCxnSpPr>
                <a:cxnSpLocks/>
              </p:cNvCxnSpPr>
              <p:nvPr/>
            </p:nvCxnSpPr>
            <p:spPr>
              <a:xfrm flipH="1">
                <a:off x="1966284" y="3446241"/>
                <a:ext cx="54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2413DEE-0081-7C41-870E-969CE4CF20B7}"/>
                  </a:ext>
                </a:extLst>
              </p:cNvPr>
              <p:cNvCxnSpPr>
                <a:cxnSpLocks/>
              </p:cNvCxnSpPr>
              <p:nvPr/>
            </p:nvCxnSpPr>
            <p:spPr>
              <a:xfrm flipH="1">
                <a:off x="1966284" y="2628167"/>
                <a:ext cx="54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5099901C-917E-ED4B-A9D9-3E37E4709C22}"/>
                  </a:ext>
                </a:extLst>
              </p:cNvPr>
              <p:cNvCxnSpPr>
                <a:cxnSpLocks/>
              </p:cNvCxnSpPr>
              <p:nvPr/>
            </p:nvCxnSpPr>
            <p:spPr>
              <a:xfrm flipH="1">
                <a:off x="1966284" y="3043433"/>
                <a:ext cx="54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1" name="TextBox 160">
            <a:extLst>
              <a:ext uri="{FF2B5EF4-FFF2-40B4-BE49-F238E27FC236}">
                <a16:creationId xmlns:a16="http://schemas.microsoft.com/office/drawing/2014/main" id="{0853677E-3989-E54B-AEF7-94A781A9A5AC}"/>
              </a:ext>
            </a:extLst>
          </p:cNvPr>
          <p:cNvSpPr txBox="1"/>
          <p:nvPr/>
        </p:nvSpPr>
        <p:spPr>
          <a:xfrm rot="16200000">
            <a:off x="355138" y="3743838"/>
            <a:ext cx="2010487" cy="400110"/>
          </a:xfrm>
          <a:prstGeom prst="rect">
            <a:avLst/>
          </a:prstGeom>
          <a:noFill/>
        </p:spPr>
        <p:txBody>
          <a:bodyPr wrap="none" rtlCol="0">
            <a:spAutoFit/>
          </a:bodyPr>
          <a:lstStyle/>
          <a:p>
            <a:r>
              <a:rPr lang="en-US" sz="2000" dirty="0">
                <a:latin typeface="Gill Sans" panose="020B0502020104020203" pitchFamily="34" charset="-79"/>
                <a:cs typeface="Gill Sans" panose="020B0502020104020203" pitchFamily="34" charset="-79"/>
              </a:rPr>
              <a:t>Number of GPUs</a:t>
            </a:r>
          </a:p>
        </p:txBody>
      </p:sp>
      <p:sp>
        <p:nvSpPr>
          <p:cNvPr id="50" name="Rectangle 49">
            <a:extLst>
              <a:ext uri="{FF2B5EF4-FFF2-40B4-BE49-F238E27FC236}">
                <a16:creationId xmlns:a16="http://schemas.microsoft.com/office/drawing/2014/main" id="{091C67C5-9C80-0C4D-80E0-89052A660EEA}"/>
              </a:ext>
            </a:extLst>
          </p:cNvPr>
          <p:cNvSpPr/>
          <p:nvPr/>
        </p:nvSpPr>
        <p:spPr>
          <a:xfrm>
            <a:off x="2021438" y="2255564"/>
            <a:ext cx="4370363" cy="1666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3DD67D14-0D7A-944B-A05D-FB7B71B2211D}"/>
              </a:ext>
            </a:extLst>
          </p:cNvPr>
          <p:cNvSpPr/>
          <p:nvPr/>
        </p:nvSpPr>
        <p:spPr>
          <a:xfrm>
            <a:off x="1930232" y="4283102"/>
            <a:ext cx="4370363" cy="1432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64593709"/>
      </p:ext>
    </p:extLst>
  </p:cSld>
  <p:clrMapOvr>
    <a:masterClrMapping/>
  </p:clrMapOvr>
  <mc:AlternateContent xmlns:mc="http://schemas.openxmlformats.org/markup-compatibility/2006" xmlns:p14="http://schemas.microsoft.com/office/powerpoint/2010/main">
    <mc:Choice Requires="p14">
      <p:transition spd="slow" p14:dur="2000" advTm="77923"/>
    </mc:Choice>
    <mc:Fallback xmlns="">
      <p:transition spd="slow" advTm="779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8" presetClass="entr" presetSubtype="3"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animEffect transition="in" filter="strips(upRight)">
                                      <p:cBhvr>
                                        <p:cTn id="21" dur="300"/>
                                        <p:tgtEl>
                                          <p:spTgt spid="127"/>
                                        </p:tgtEl>
                                      </p:cBhvr>
                                    </p:animEffect>
                                  </p:childTnLst>
                                </p:cTn>
                              </p:par>
                            </p:childTnLst>
                          </p:cTn>
                        </p:par>
                        <p:par>
                          <p:cTn id="22" fill="hold">
                            <p:stCondLst>
                              <p:cond delay="300"/>
                            </p:stCondLst>
                            <p:childTnLst>
                              <p:par>
                                <p:cTn id="23" presetID="1"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7" presetClass="entr" presetSubtype="2"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 calcmode="lin" valueType="num">
                                      <p:cBhvr>
                                        <p:cTn id="41" dur="500" fill="hold"/>
                                        <p:tgtEl>
                                          <p:spTgt spid="46"/>
                                        </p:tgtEl>
                                        <p:attrNameLst>
                                          <p:attrName>ppt_x</p:attrName>
                                        </p:attrNameLst>
                                      </p:cBhvr>
                                      <p:tavLst>
                                        <p:tav tm="0">
                                          <p:val>
                                            <p:strVal val="#ppt_x+#ppt_w/2"/>
                                          </p:val>
                                        </p:tav>
                                        <p:tav tm="100000">
                                          <p:val>
                                            <p:strVal val="#ppt_x"/>
                                          </p:val>
                                        </p:tav>
                                      </p:tavLst>
                                    </p:anim>
                                    <p:anim calcmode="lin" valueType="num">
                                      <p:cBhvr>
                                        <p:cTn id="42" dur="500" fill="hold"/>
                                        <p:tgtEl>
                                          <p:spTgt spid="46"/>
                                        </p:tgtEl>
                                        <p:attrNameLst>
                                          <p:attrName>ppt_y</p:attrName>
                                        </p:attrNameLst>
                                      </p:cBhvr>
                                      <p:tavLst>
                                        <p:tav tm="0">
                                          <p:val>
                                            <p:strVal val="#ppt_y"/>
                                          </p:val>
                                        </p:tav>
                                        <p:tav tm="100000">
                                          <p:val>
                                            <p:strVal val="#ppt_y"/>
                                          </p:val>
                                        </p:tav>
                                      </p:tavLst>
                                    </p:anim>
                                    <p:anim calcmode="lin" valueType="num">
                                      <p:cBhvr>
                                        <p:cTn id="43" dur="500" fill="hold"/>
                                        <p:tgtEl>
                                          <p:spTgt spid="46"/>
                                        </p:tgtEl>
                                        <p:attrNameLst>
                                          <p:attrName>ppt_w</p:attrName>
                                        </p:attrNameLst>
                                      </p:cBhvr>
                                      <p:tavLst>
                                        <p:tav tm="0">
                                          <p:val>
                                            <p:fltVal val="0"/>
                                          </p:val>
                                        </p:tav>
                                        <p:tav tm="100000">
                                          <p:val>
                                            <p:strVal val="#ppt_w"/>
                                          </p:val>
                                        </p:tav>
                                      </p:tavLst>
                                    </p:anim>
                                    <p:anim calcmode="lin" valueType="num">
                                      <p:cBhvr>
                                        <p:cTn id="44" dur="5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6">
                                            <p:txEl>
                                              <p:pRg st="0" end="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115" grpId="0" build="p"/>
      <p:bldP spid="141" grpId="0"/>
      <p:bldP spid="161" grpId="0"/>
      <p:bldP spid="50" grpId="0" animBg="1"/>
      <p:bldP spid="50" grpId="1" animBg="1"/>
      <p:bldP spid="51" grpId="0" animBg="1"/>
      <p:bldP spid="5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Group 98">
            <a:extLst>
              <a:ext uri="{FF2B5EF4-FFF2-40B4-BE49-F238E27FC236}">
                <a16:creationId xmlns:a16="http://schemas.microsoft.com/office/drawing/2014/main" id="{F5AB6043-D614-9046-8AAD-FA87530A059D}"/>
              </a:ext>
            </a:extLst>
          </p:cNvPr>
          <p:cNvGrpSpPr/>
          <p:nvPr/>
        </p:nvGrpSpPr>
        <p:grpSpPr>
          <a:xfrm>
            <a:off x="7511866" y="4429883"/>
            <a:ext cx="672819" cy="464587"/>
            <a:chOff x="7519234" y="3577260"/>
            <a:chExt cx="672819" cy="464587"/>
          </a:xfrm>
        </p:grpSpPr>
        <p:sp>
          <p:nvSpPr>
            <p:cNvPr id="101" name="TextBox 100">
              <a:extLst>
                <a:ext uri="{FF2B5EF4-FFF2-40B4-BE49-F238E27FC236}">
                  <a16:creationId xmlns:a16="http://schemas.microsoft.com/office/drawing/2014/main" id="{3661E8AF-2C19-8247-AACC-C29915C701A7}"/>
                </a:ext>
              </a:extLst>
            </p:cNvPr>
            <p:cNvSpPr txBox="1"/>
            <p:nvPr/>
          </p:nvSpPr>
          <p:spPr>
            <a:xfrm>
              <a:off x="7699610" y="3577260"/>
              <a:ext cx="492443" cy="461665"/>
            </a:xfrm>
            <a:prstGeom prst="rect">
              <a:avLst/>
            </a:prstGeom>
            <a:noFill/>
          </p:spPr>
          <p:txBody>
            <a:bodyPr wrap="none" rtlCol="0">
              <a:spAutoFit/>
            </a:bodyPr>
            <a:lstStyle/>
            <a:p>
              <a:r>
                <a:rPr lang="en-US" altLang="zh-Hans" sz="2400" dirty="0">
                  <a:latin typeface="Gill Sans" panose="020B0502020104020203" pitchFamily="34" charset="-79"/>
                  <a:cs typeface="Gill Sans" panose="020B0502020104020203" pitchFamily="34" charset="-79"/>
                </a:rPr>
                <a:t>…</a:t>
              </a:r>
              <a:endParaRPr lang="en-US" sz="2400" dirty="0">
                <a:latin typeface="Gill Sans" panose="020B0502020104020203" pitchFamily="34" charset="-79"/>
                <a:cs typeface="Gill Sans" panose="020B0502020104020203" pitchFamily="34" charset="-79"/>
              </a:endParaRPr>
            </a:p>
          </p:txBody>
        </p:sp>
        <p:sp>
          <p:nvSpPr>
            <p:cNvPr id="100" name="TextBox 99">
              <a:extLst>
                <a:ext uri="{FF2B5EF4-FFF2-40B4-BE49-F238E27FC236}">
                  <a16:creationId xmlns:a16="http://schemas.microsoft.com/office/drawing/2014/main" id="{4AE7173C-07A7-1149-AB02-8BE87D9FFBC6}"/>
                </a:ext>
              </a:extLst>
            </p:cNvPr>
            <p:cNvSpPr txBox="1"/>
            <p:nvPr/>
          </p:nvSpPr>
          <p:spPr>
            <a:xfrm>
              <a:off x="7519234" y="3580182"/>
              <a:ext cx="338886" cy="461665"/>
            </a:xfrm>
            <a:prstGeom prst="rect">
              <a:avLst/>
            </a:prstGeom>
            <a:noFill/>
          </p:spPr>
          <p:txBody>
            <a:bodyPr wrap="square" rtlCol="0">
              <a:spAutoFit/>
            </a:bodyPr>
            <a:lstStyle/>
            <a:p>
              <a:r>
                <a:rPr lang="en-US" sz="2400" dirty="0">
                  <a:solidFill>
                    <a:schemeClr val="tx1">
                      <a:lumMod val="85000"/>
                      <a:lumOff val="15000"/>
                    </a:schemeClr>
                  </a:solidFill>
                </a:rPr>
                <a:t>?</a:t>
              </a:r>
            </a:p>
          </p:txBody>
        </p:sp>
      </p:grpSp>
      <p:sp>
        <p:nvSpPr>
          <p:cNvPr id="57" name="Title 1">
            <a:extLst>
              <a:ext uri="{FF2B5EF4-FFF2-40B4-BE49-F238E27FC236}">
                <a16:creationId xmlns:a16="http://schemas.microsoft.com/office/drawing/2014/main" id="{BB2A5D6F-9241-704B-A268-4F8F82821371}"/>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3" name="Content Placeholder 2">
            <a:extLst>
              <a:ext uri="{FF2B5EF4-FFF2-40B4-BE49-F238E27FC236}">
                <a16:creationId xmlns:a16="http://schemas.microsoft.com/office/drawing/2014/main" id="{1EECE196-C1DF-1040-8E72-4D0F2AE7D0AE}"/>
              </a:ext>
            </a:extLst>
          </p:cNvPr>
          <p:cNvSpPr>
            <a:spLocks noGrp="1"/>
          </p:cNvSpPr>
          <p:nvPr>
            <p:ph idx="1"/>
          </p:nvPr>
        </p:nvSpPr>
        <p:spPr>
          <a:xfrm>
            <a:off x="801443" y="1554480"/>
            <a:ext cx="10515600" cy="1966040"/>
          </a:xfrm>
        </p:spPr>
        <p:txBody>
          <a:bodyPr>
            <a:normAutofit/>
          </a:bodyPr>
          <a:lstStyle/>
          <a:p>
            <a:pPr marL="514350" indent="-514350">
              <a:lnSpc>
                <a:spcPct val="100000"/>
              </a:lnSpc>
              <a:buFont typeface="+mj-lt"/>
              <a:buAutoNum type="arabicPeriod"/>
            </a:pPr>
            <a:r>
              <a:rPr lang="en-US" dirty="0"/>
              <a:t>Spatial</a:t>
            </a:r>
            <a:r>
              <a:rPr lang="en-US"/>
              <a:t>: number </a:t>
            </a:r>
            <a:r>
              <a:rPr lang="en-US" dirty="0"/>
              <a:t>of GPUs</a:t>
            </a:r>
          </a:p>
          <a:p>
            <a:pPr marL="514350" indent="-514350">
              <a:lnSpc>
                <a:spcPct val="100000"/>
              </a:lnSpc>
              <a:buFont typeface="+mj-lt"/>
              <a:buAutoNum type="arabicPeriod"/>
            </a:pPr>
            <a:r>
              <a:rPr lang="en-US" dirty="0"/>
              <a:t>Temporal: </a:t>
            </a:r>
            <a:r>
              <a:rPr lang="en-US" i="1" dirty="0">
                <a:solidFill>
                  <a:schemeClr val="accent2"/>
                </a:solidFill>
                <a:latin typeface="Gill Sans" panose="020B0502020104020203" pitchFamily="34" charset="-79"/>
                <a:cs typeface="Gill Sans" panose="020B0502020104020203" pitchFamily="34" charset="-79"/>
              </a:rPr>
              <a:t>executed</a:t>
            </a:r>
            <a:r>
              <a:rPr lang="en-US" dirty="0"/>
              <a:t> time</a:t>
            </a:r>
            <a:br>
              <a:rPr lang="en-US" dirty="0"/>
            </a:br>
            <a:endParaRPr lang="en-US" dirty="0"/>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t>10</a:t>
            </a:fld>
            <a:endParaRPr lang="en-US"/>
          </a:p>
        </p:txBody>
      </p:sp>
      <p:sp>
        <p:nvSpPr>
          <p:cNvPr id="56" name="Title 1">
            <a:extLst>
              <a:ext uri="{FF2B5EF4-FFF2-40B4-BE49-F238E27FC236}">
                <a16:creationId xmlns:a16="http://schemas.microsoft.com/office/drawing/2014/main" id="{2F1FDE47-4AA5-EE4D-BA41-C8A93625DE44}"/>
              </a:ext>
            </a:extLst>
          </p:cNvPr>
          <p:cNvSpPr txBox="1">
            <a:spLocks/>
          </p:cNvSpPr>
          <p:nvPr/>
        </p:nvSpPr>
        <p:spPr>
          <a:xfrm>
            <a:off x="0" y="0"/>
            <a:ext cx="12192000" cy="1330525"/>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r>
              <a:rPr lang="en-US" dirty="0">
                <a:solidFill>
                  <a:schemeClr val="bg1"/>
                </a:solidFill>
              </a:rPr>
              <a:t>  Available Job Information</a:t>
            </a:r>
          </a:p>
        </p:txBody>
      </p:sp>
      <p:cxnSp>
        <p:nvCxnSpPr>
          <p:cNvPr id="52" name="Straight Connector 51">
            <a:extLst>
              <a:ext uri="{FF2B5EF4-FFF2-40B4-BE49-F238E27FC236}">
                <a16:creationId xmlns:a16="http://schemas.microsoft.com/office/drawing/2014/main" id="{2860C2B8-9E16-6841-AEE4-15E02800143C}"/>
              </a:ext>
            </a:extLst>
          </p:cNvPr>
          <p:cNvCxnSpPr>
            <a:cxnSpLocks/>
          </p:cNvCxnSpPr>
          <p:nvPr/>
        </p:nvCxnSpPr>
        <p:spPr>
          <a:xfrm>
            <a:off x="5071683" y="4893701"/>
            <a:ext cx="2866781" cy="0"/>
          </a:xfrm>
          <a:prstGeom prst="line">
            <a:avLst/>
          </a:prstGeom>
          <a:ln w="254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C757D47-9E31-0A45-B0C1-62C50D32D53A}"/>
              </a:ext>
            </a:extLst>
          </p:cNvPr>
          <p:cNvCxnSpPr>
            <a:cxnSpLocks/>
          </p:cNvCxnSpPr>
          <p:nvPr/>
        </p:nvCxnSpPr>
        <p:spPr>
          <a:xfrm>
            <a:off x="3750883" y="4895238"/>
            <a:ext cx="1371599" cy="0"/>
          </a:xfrm>
          <a:prstGeom prst="line">
            <a:avLst/>
          </a:prstGeom>
          <a:ln w="254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39255567-38DD-4649-8AE2-EA9DB5C46F17}"/>
              </a:ext>
            </a:extLst>
          </p:cNvPr>
          <p:cNvGrpSpPr/>
          <p:nvPr/>
        </p:nvGrpSpPr>
        <p:grpSpPr>
          <a:xfrm>
            <a:off x="3331727" y="3986784"/>
            <a:ext cx="6205482" cy="1285936"/>
            <a:chOff x="361088" y="3786973"/>
            <a:chExt cx="6205482" cy="1285936"/>
          </a:xfrm>
        </p:grpSpPr>
        <p:grpSp>
          <p:nvGrpSpPr>
            <p:cNvPr id="55" name="Group 54">
              <a:extLst>
                <a:ext uri="{FF2B5EF4-FFF2-40B4-BE49-F238E27FC236}">
                  <a16:creationId xmlns:a16="http://schemas.microsoft.com/office/drawing/2014/main" id="{6724EF50-0117-FB4B-A833-9D6F782424A8}"/>
                </a:ext>
              </a:extLst>
            </p:cNvPr>
            <p:cNvGrpSpPr/>
            <p:nvPr/>
          </p:nvGrpSpPr>
          <p:grpSpPr>
            <a:xfrm>
              <a:off x="640080" y="3786973"/>
              <a:ext cx="5926490" cy="1253826"/>
              <a:chOff x="640080" y="3786973"/>
              <a:chExt cx="5926490" cy="1253826"/>
            </a:xfrm>
          </p:grpSpPr>
          <p:sp>
            <p:nvSpPr>
              <p:cNvPr id="74" name="TextBox 73">
                <a:extLst>
                  <a:ext uri="{FF2B5EF4-FFF2-40B4-BE49-F238E27FC236}">
                    <a16:creationId xmlns:a16="http://schemas.microsoft.com/office/drawing/2014/main" id="{3A59C18E-50BE-DF4D-A32A-7B8C1258174E}"/>
                  </a:ext>
                </a:extLst>
              </p:cNvPr>
              <p:cNvSpPr txBox="1"/>
              <p:nvPr/>
            </p:nvSpPr>
            <p:spPr>
              <a:xfrm>
                <a:off x="6099569" y="4794578"/>
                <a:ext cx="467001" cy="246221"/>
              </a:xfrm>
              <a:prstGeom prst="rect">
                <a:avLst/>
              </a:prstGeom>
              <a:solidFill>
                <a:srgbClr val="FFFFFF"/>
              </a:solidFill>
            </p:spPr>
            <p:txBody>
              <a:bodyPr wrap="square" lIns="0" tIns="0" rIns="0" bIns="0" rtlCol="0">
                <a:spAutoFit/>
              </a:bodyPr>
              <a:lstStyle/>
              <a:p>
                <a:pPr defTabSz="914400">
                  <a:defRPr/>
                </a:pPr>
                <a:r>
                  <a:rPr lang="en-US" sz="1600" kern="0" dirty="0">
                    <a:solidFill>
                      <a:sysClr val="windowText" lastClr="000000"/>
                    </a:solidFill>
                    <a:latin typeface="Gill Sans" panose="020B0502020104020203" pitchFamily="34" charset="-79"/>
                    <a:cs typeface="Gill Sans" panose="020B0502020104020203" pitchFamily="34" charset="-79"/>
                  </a:rPr>
                  <a:t>Time</a:t>
                </a:r>
              </a:p>
            </p:txBody>
          </p:sp>
          <p:cxnSp>
            <p:nvCxnSpPr>
              <p:cNvPr id="75" name="Straight Arrow Connector 74">
                <a:extLst>
                  <a:ext uri="{FF2B5EF4-FFF2-40B4-BE49-F238E27FC236}">
                    <a16:creationId xmlns:a16="http://schemas.microsoft.com/office/drawing/2014/main" id="{E34F9A91-0E93-1946-94F7-2EB34FB93987}"/>
                  </a:ext>
                </a:extLst>
              </p:cNvPr>
              <p:cNvCxnSpPr>
                <a:cxnSpLocks/>
              </p:cNvCxnSpPr>
              <p:nvPr/>
            </p:nvCxnSpPr>
            <p:spPr>
              <a:xfrm>
                <a:off x="727636" y="4723597"/>
                <a:ext cx="5655621" cy="0"/>
              </a:xfrm>
              <a:prstGeom prst="straightConnector1">
                <a:avLst/>
              </a:prstGeom>
              <a:noFill/>
              <a:ln w="25400" cap="flat" cmpd="sng" algn="ctr">
                <a:solidFill>
                  <a:sysClr val="windowText" lastClr="000000"/>
                </a:solidFill>
                <a:prstDash val="solid"/>
                <a:miter lim="800000"/>
                <a:tailEnd type="arrow"/>
              </a:ln>
              <a:effectLst/>
            </p:spPr>
          </p:cxnSp>
          <p:cxnSp>
            <p:nvCxnSpPr>
              <p:cNvPr id="76" name="Straight Arrow Connector 75">
                <a:extLst>
                  <a:ext uri="{FF2B5EF4-FFF2-40B4-BE49-F238E27FC236}">
                    <a16:creationId xmlns:a16="http://schemas.microsoft.com/office/drawing/2014/main" id="{CB088F61-D72A-4E47-9C7F-3F4E079C47E5}"/>
                  </a:ext>
                </a:extLst>
              </p:cNvPr>
              <p:cNvCxnSpPr>
                <a:cxnSpLocks/>
              </p:cNvCxnSpPr>
              <p:nvPr/>
            </p:nvCxnSpPr>
            <p:spPr>
              <a:xfrm flipV="1">
                <a:off x="735949" y="3786973"/>
                <a:ext cx="0" cy="949961"/>
              </a:xfrm>
              <a:prstGeom prst="straightConnector1">
                <a:avLst/>
              </a:prstGeom>
              <a:noFill/>
              <a:ln w="25400" cap="flat" cmpd="sng" algn="ctr">
                <a:solidFill>
                  <a:sysClr val="windowText" lastClr="000000"/>
                </a:solidFill>
                <a:prstDash val="solid"/>
                <a:miter lim="800000"/>
                <a:tailEnd type="arrow"/>
              </a:ln>
              <a:effectLst/>
            </p:spPr>
          </p:cxnSp>
          <p:cxnSp>
            <p:nvCxnSpPr>
              <p:cNvPr id="77" name="Straight Connector 76">
                <a:extLst>
                  <a:ext uri="{FF2B5EF4-FFF2-40B4-BE49-F238E27FC236}">
                    <a16:creationId xmlns:a16="http://schemas.microsoft.com/office/drawing/2014/main" id="{9F369294-E243-F54C-AF28-80411DDB92F1}"/>
                  </a:ext>
                </a:extLst>
              </p:cNvPr>
              <p:cNvCxnSpPr/>
              <p:nvPr/>
            </p:nvCxnSpPr>
            <p:spPr>
              <a:xfrm>
                <a:off x="644509" y="4484627"/>
                <a:ext cx="914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3B752E3-A564-9F49-A0A0-09CD3086B344}"/>
                  </a:ext>
                </a:extLst>
              </p:cNvPr>
              <p:cNvCxnSpPr/>
              <p:nvPr/>
            </p:nvCxnSpPr>
            <p:spPr>
              <a:xfrm>
                <a:off x="640080" y="4251960"/>
                <a:ext cx="914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BA3D38C-7D98-6D4D-A6F3-CED8D717CA9B}"/>
                  </a:ext>
                </a:extLst>
              </p:cNvPr>
              <p:cNvCxnSpPr/>
              <p:nvPr/>
            </p:nvCxnSpPr>
            <p:spPr>
              <a:xfrm>
                <a:off x="640080" y="4023360"/>
                <a:ext cx="914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7BD9C2F-9A06-CB45-82C1-1B3E4C953B1F}"/>
                  </a:ext>
                </a:extLst>
              </p:cNvPr>
              <p:cNvCxnSpPr>
                <a:cxnSpLocks/>
              </p:cNvCxnSpPr>
              <p:nvPr/>
            </p:nvCxnSpPr>
            <p:spPr>
              <a:xfrm>
                <a:off x="1219723" y="4719627"/>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AA4E71E-F29B-3A4E-9C6D-44C867CF4636}"/>
                  </a:ext>
                </a:extLst>
              </p:cNvPr>
              <p:cNvCxnSpPr>
                <a:cxnSpLocks/>
              </p:cNvCxnSpPr>
              <p:nvPr/>
            </p:nvCxnSpPr>
            <p:spPr>
              <a:xfrm>
                <a:off x="1682877" y="4719627"/>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DF30B60-D0B7-2547-A6F9-AE161CC5EF98}"/>
                  </a:ext>
                </a:extLst>
              </p:cNvPr>
              <p:cNvCxnSpPr>
                <a:cxnSpLocks/>
              </p:cNvCxnSpPr>
              <p:nvPr/>
            </p:nvCxnSpPr>
            <p:spPr>
              <a:xfrm>
                <a:off x="2152015" y="4719741"/>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44FE3CB-49FF-9D44-99C0-61F1AA1B1833}"/>
                  </a:ext>
                </a:extLst>
              </p:cNvPr>
              <p:cNvCxnSpPr>
                <a:cxnSpLocks/>
              </p:cNvCxnSpPr>
              <p:nvPr/>
            </p:nvCxnSpPr>
            <p:spPr>
              <a:xfrm>
                <a:off x="2621534" y="4719741"/>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ACD05E6-C159-0A4A-81BE-8CD1B1AC2C3E}"/>
                  </a:ext>
                </a:extLst>
              </p:cNvPr>
              <p:cNvCxnSpPr>
                <a:cxnSpLocks/>
              </p:cNvCxnSpPr>
              <p:nvPr/>
            </p:nvCxnSpPr>
            <p:spPr>
              <a:xfrm>
                <a:off x="3093497" y="4719291"/>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969491C-560F-FC40-B886-EC42CD62CAC2}"/>
                  </a:ext>
                </a:extLst>
              </p:cNvPr>
              <p:cNvCxnSpPr>
                <a:cxnSpLocks/>
              </p:cNvCxnSpPr>
              <p:nvPr/>
            </p:nvCxnSpPr>
            <p:spPr>
              <a:xfrm>
                <a:off x="3556651" y="4719291"/>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06C4184-76F8-814C-BC2D-356EA359DE0C}"/>
                  </a:ext>
                </a:extLst>
              </p:cNvPr>
              <p:cNvCxnSpPr>
                <a:cxnSpLocks/>
              </p:cNvCxnSpPr>
              <p:nvPr/>
            </p:nvCxnSpPr>
            <p:spPr>
              <a:xfrm>
                <a:off x="4025789" y="4719405"/>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F459778-8572-5B45-8634-C406FF22D419}"/>
                  </a:ext>
                </a:extLst>
              </p:cNvPr>
              <p:cNvCxnSpPr>
                <a:cxnSpLocks/>
              </p:cNvCxnSpPr>
              <p:nvPr/>
            </p:nvCxnSpPr>
            <p:spPr>
              <a:xfrm>
                <a:off x="4495308" y="4719405"/>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A029704-24F8-8C49-B497-CDDEDF0C61BC}"/>
                  </a:ext>
                </a:extLst>
              </p:cNvPr>
              <p:cNvCxnSpPr>
                <a:cxnSpLocks/>
              </p:cNvCxnSpPr>
              <p:nvPr/>
            </p:nvCxnSpPr>
            <p:spPr>
              <a:xfrm>
                <a:off x="4967825" y="4722527"/>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5102CCE-CFCB-2E49-9FBC-CF95AD766E09}"/>
                  </a:ext>
                </a:extLst>
              </p:cNvPr>
              <p:cNvCxnSpPr>
                <a:cxnSpLocks/>
              </p:cNvCxnSpPr>
              <p:nvPr/>
            </p:nvCxnSpPr>
            <p:spPr>
              <a:xfrm>
                <a:off x="5430979" y="4722527"/>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1E125A2-FCE1-9B49-B0DB-858CB02E8001}"/>
                  </a:ext>
                </a:extLst>
              </p:cNvPr>
              <p:cNvCxnSpPr>
                <a:cxnSpLocks/>
              </p:cNvCxnSpPr>
              <p:nvPr/>
            </p:nvCxnSpPr>
            <p:spPr>
              <a:xfrm>
                <a:off x="5900117" y="4722641"/>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3F788F0F-60E8-2F4E-BC59-91C2E54A4EE4}"/>
                </a:ext>
              </a:extLst>
            </p:cNvPr>
            <p:cNvSpPr txBox="1"/>
            <p:nvPr/>
          </p:nvSpPr>
          <p:spPr>
            <a:xfrm>
              <a:off x="1088365" y="4790370"/>
              <a:ext cx="269626" cy="276999"/>
            </a:xfrm>
            <a:prstGeom prst="rect">
              <a:avLst/>
            </a:prstGeom>
            <a:noFill/>
          </p:spPr>
          <p:txBody>
            <a:bodyPr wrap="none" rtlCol="0">
              <a:spAutoFit/>
            </a:bodyPr>
            <a:lstStyle/>
            <a:p>
              <a:pPr defTabSz="914400"/>
              <a:r>
                <a:rPr lang="en-US" sz="1200" b="1" dirty="0">
                  <a:solidFill>
                    <a:prstClr val="black"/>
                  </a:solidFill>
                  <a:latin typeface="Gill Sans MT" panose="020B0502020104020203" pitchFamily="34" charset="77"/>
                  <a:cs typeface="Times"/>
                </a:rPr>
                <a:t>1</a:t>
              </a:r>
              <a:endParaRPr lang="en-US" sz="1200" b="1" baseline="-25000" dirty="0">
                <a:solidFill>
                  <a:prstClr val="black"/>
                </a:solidFill>
                <a:latin typeface="Gill Sans MT" panose="020B0502020104020203" pitchFamily="34" charset="77"/>
                <a:cs typeface="Times"/>
              </a:endParaRPr>
            </a:p>
          </p:txBody>
        </p:sp>
        <p:sp>
          <p:nvSpPr>
            <p:cNvPr id="60" name="TextBox 59">
              <a:extLst>
                <a:ext uri="{FF2B5EF4-FFF2-40B4-BE49-F238E27FC236}">
                  <a16:creationId xmlns:a16="http://schemas.microsoft.com/office/drawing/2014/main" id="{C3A624D5-D463-8F44-97C8-C7CB33903B16}"/>
                </a:ext>
              </a:extLst>
            </p:cNvPr>
            <p:cNvSpPr txBox="1"/>
            <p:nvPr/>
          </p:nvSpPr>
          <p:spPr>
            <a:xfrm>
              <a:off x="1546626" y="4790369"/>
              <a:ext cx="26161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2</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61" name="TextBox 60">
              <a:extLst>
                <a:ext uri="{FF2B5EF4-FFF2-40B4-BE49-F238E27FC236}">
                  <a16:creationId xmlns:a16="http://schemas.microsoft.com/office/drawing/2014/main" id="{AC33F551-6B2C-114D-9640-AE2BC5201D53}"/>
                </a:ext>
              </a:extLst>
            </p:cNvPr>
            <p:cNvSpPr txBox="1"/>
            <p:nvPr/>
          </p:nvSpPr>
          <p:spPr>
            <a:xfrm>
              <a:off x="2021038" y="4790368"/>
              <a:ext cx="26161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3</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62" name="TextBox 61">
              <a:extLst>
                <a:ext uri="{FF2B5EF4-FFF2-40B4-BE49-F238E27FC236}">
                  <a16:creationId xmlns:a16="http://schemas.microsoft.com/office/drawing/2014/main" id="{75EAAD3A-CCFA-D842-A76A-E35D97DDF0F9}"/>
                </a:ext>
              </a:extLst>
            </p:cNvPr>
            <p:cNvSpPr txBox="1"/>
            <p:nvPr/>
          </p:nvSpPr>
          <p:spPr>
            <a:xfrm>
              <a:off x="2499538" y="4790368"/>
              <a:ext cx="26161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4</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63" name="TextBox 62">
              <a:extLst>
                <a:ext uri="{FF2B5EF4-FFF2-40B4-BE49-F238E27FC236}">
                  <a16:creationId xmlns:a16="http://schemas.microsoft.com/office/drawing/2014/main" id="{E16739B1-EA66-254E-94CC-6CC2ABC9A6E9}"/>
                </a:ext>
              </a:extLst>
            </p:cNvPr>
            <p:cNvSpPr txBox="1"/>
            <p:nvPr/>
          </p:nvSpPr>
          <p:spPr>
            <a:xfrm>
              <a:off x="2957799" y="4790367"/>
              <a:ext cx="26161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5</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64" name="TextBox 63">
              <a:extLst>
                <a:ext uri="{FF2B5EF4-FFF2-40B4-BE49-F238E27FC236}">
                  <a16:creationId xmlns:a16="http://schemas.microsoft.com/office/drawing/2014/main" id="{E2C08B68-E18A-CA45-B14B-968AE882B2D9}"/>
                </a:ext>
              </a:extLst>
            </p:cNvPr>
            <p:cNvSpPr txBox="1"/>
            <p:nvPr/>
          </p:nvSpPr>
          <p:spPr>
            <a:xfrm>
              <a:off x="3432211" y="4790366"/>
              <a:ext cx="26161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6</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65" name="TextBox 64">
              <a:extLst>
                <a:ext uri="{FF2B5EF4-FFF2-40B4-BE49-F238E27FC236}">
                  <a16:creationId xmlns:a16="http://schemas.microsoft.com/office/drawing/2014/main" id="{9B44DB88-36FD-B64F-8439-4B7DCD81A096}"/>
                </a:ext>
              </a:extLst>
            </p:cNvPr>
            <p:cNvSpPr txBox="1"/>
            <p:nvPr/>
          </p:nvSpPr>
          <p:spPr>
            <a:xfrm>
              <a:off x="3901499" y="4790366"/>
              <a:ext cx="26161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7</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66" name="TextBox 65">
              <a:extLst>
                <a:ext uri="{FF2B5EF4-FFF2-40B4-BE49-F238E27FC236}">
                  <a16:creationId xmlns:a16="http://schemas.microsoft.com/office/drawing/2014/main" id="{80E09BD7-F040-B946-8AC4-2CC939925C0D}"/>
                </a:ext>
              </a:extLst>
            </p:cNvPr>
            <p:cNvSpPr txBox="1"/>
            <p:nvPr/>
          </p:nvSpPr>
          <p:spPr>
            <a:xfrm>
              <a:off x="4359760" y="4790365"/>
              <a:ext cx="26161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8</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67" name="TextBox 66">
              <a:extLst>
                <a:ext uri="{FF2B5EF4-FFF2-40B4-BE49-F238E27FC236}">
                  <a16:creationId xmlns:a16="http://schemas.microsoft.com/office/drawing/2014/main" id="{BF3E8157-874C-6044-A464-97A20A5C4EC3}"/>
                </a:ext>
              </a:extLst>
            </p:cNvPr>
            <p:cNvSpPr txBox="1"/>
            <p:nvPr/>
          </p:nvSpPr>
          <p:spPr>
            <a:xfrm>
              <a:off x="4834172" y="4790364"/>
              <a:ext cx="26161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9</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68" name="TextBox 67">
              <a:extLst>
                <a:ext uri="{FF2B5EF4-FFF2-40B4-BE49-F238E27FC236}">
                  <a16:creationId xmlns:a16="http://schemas.microsoft.com/office/drawing/2014/main" id="{8318897A-1656-414D-9600-1B429C875CB9}"/>
                </a:ext>
              </a:extLst>
            </p:cNvPr>
            <p:cNvSpPr txBox="1"/>
            <p:nvPr/>
          </p:nvSpPr>
          <p:spPr>
            <a:xfrm>
              <a:off x="5267686" y="4790363"/>
              <a:ext cx="338554"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10</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69" name="TextBox 68">
              <a:extLst>
                <a:ext uri="{FF2B5EF4-FFF2-40B4-BE49-F238E27FC236}">
                  <a16:creationId xmlns:a16="http://schemas.microsoft.com/office/drawing/2014/main" id="{F0BB99BC-D6F2-BF4E-AAD4-3028548B6412}"/>
                </a:ext>
              </a:extLst>
            </p:cNvPr>
            <p:cNvSpPr txBox="1"/>
            <p:nvPr/>
          </p:nvSpPr>
          <p:spPr>
            <a:xfrm>
              <a:off x="5739238" y="4795910"/>
              <a:ext cx="338554"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11</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70" name="TextBox 69">
              <a:extLst>
                <a:ext uri="{FF2B5EF4-FFF2-40B4-BE49-F238E27FC236}">
                  <a16:creationId xmlns:a16="http://schemas.microsoft.com/office/drawing/2014/main" id="{1938F925-0358-1B44-9E45-34261E1559CE}"/>
                </a:ext>
              </a:extLst>
            </p:cNvPr>
            <p:cNvSpPr txBox="1"/>
            <p:nvPr/>
          </p:nvSpPr>
          <p:spPr>
            <a:xfrm>
              <a:off x="609525" y="4783145"/>
              <a:ext cx="26161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0</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71" name="TextBox 70">
              <a:extLst>
                <a:ext uri="{FF2B5EF4-FFF2-40B4-BE49-F238E27FC236}">
                  <a16:creationId xmlns:a16="http://schemas.microsoft.com/office/drawing/2014/main" id="{E5CC529B-3B91-E344-B6DF-86DCD69F2536}"/>
                </a:ext>
              </a:extLst>
            </p:cNvPr>
            <p:cNvSpPr txBox="1"/>
            <p:nvPr/>
          </p:nvSpPr>
          <p:spPr>
            <a:xfrm>
              <a:off x="365067" y="4462783"/>
              <a:ext cx="356188" cy="276999"/>
            </a:xfrm>
            <a:prstGeom prst="rect">
              <a:avLst/>
            </a:prstGeom>
            <a:noFill/>
          </p:spPr>
          <p:txBody>
            <a:bodyPr wrap="non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G</a:t>
              </a:r>
              <a:r>
                <a:rPr lang="en-US" sz="1200" baseline="-25000" dirty="0">
                  <a:solidFill>
                    <a:prstClr val="black"/>
                  </a:solidFill>
                  <a:latin typeface="Gill Sans" panose="020B0502020104020203" pitchFamily="34" charset="-79"/>
                  <a:cs typeface="Gill Sans" panose="020B0502020104020203" pitchFamily="34" charset="-79"/>
                </a:rPr>
                <a:t>1</a:t>
              </a:r>
            </a:p>
          </p:txBody>
        </p:sp>
        <p:sp>
          <p:nvSpPr>
            <p:cNvPr id="72" name="TextBox 71">
              <a:extLst>
                <a:ext uri="{FF2B5EF4-FFF2-40B4-BE49-F238E27FC236}">
                  <a16:creationId xmlns:a16="http://schemas.microsoft.com/office/drawing/2014/main" id="{EBD151C8-F8D3-0346-AC35-8F5631AC46C5}"/>
                </a:ext>
              </a:extLst>
            </p:cNvPr>
            <p:cNvSpPr txBox="1"/>
            <p:nvPr/>
          </p:nvSpPr>
          <p:spPr>
            <a:xfrm>
              <a:off x="363181" y="4224380"/>
              <a:ext cx="356188" cy="276999"/>
            </a:xfrm>
            <a:prstGeom prst="rect">
              <a:avLst/>
            </a:prstGeom>
            <a:noFill/>
          </p:spPr>
          <p:txBody>
            <a:bodyPr wrap="non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G</a:t>
              </a:r>
              <a:r>
                <a:rPr lang="en-US" sz="1200" baseline="-25000" dirty="0">
                  <a:solidFill>
                    <a:prstClr val="black"/>
                  </a:solidFill>
                  <a:latin typeface="Gill Sans" panose="020B0502020104020203" pitchFamily="34" charset="-79"/>
                  <a:cs typeface="Gill Sans" panose="020B0502020104020203" pitchFamily="34" charset="-79"/>
                </a:rPr>
                <a:t>2</a:t>
              </a:r>
            </a:p>
          </p:txBody>
        </p:sp>
        <p:sp>
          <p:nvSpPr>
            <p:cNvPr id="73" name="TextBox 72">
              <a:extLst>
                <a:ext uri="{FF2B5EF4-FFF2-40B4-BE49-F238E27FC236}">
                  <a16:creationId xmlns:a16="http://schemas.microsoft.com/office/drawing/2014/main" id="{8528D266-4308-9C43-B242-31BB9793DA07}"/>
                </a:ext>
              </a:extLst>
            </p:cNvPr>
            <p:cNvSpPr txBox="1"/>
            <p:nvPr/>
          </p:nvSpPr>
          <p:spPr>
            <a:xfrm>
              <a:off x="361088" y="3995780"/>
              <a:ext cx="356188" cy="276999"/>
            </a:xfrm>
            <a:prstGeom prst="rect">
              <a:avLst/>
            </a:prstGeom>
            <a:noFill/>
          </p:spPr>
          <p:txBody>
            <a:bodyPr wrap="non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G</a:t>
              </a:r>
              <a:r>
                <a:rPr lang="en-US" sz="1200" baseline="-25000" dirty="0">
                  <a:solidFill>
                    <a:prstClr val="black"/>
                  </a:solidFill>
                  <a:latin typeface="Gill Sans" panose="020B0502020104020203" pitchFamily="34" charset="-79"/>
                  <a:cs typeface="Gill Sans" panose="020B0502020104020203" pitchFamily="34" charset="-79"/>
                </a:rPr>
                <a:t>3</a:t>
              </a:r>
            </a:p>
          </p:txBody>
        </p:sp>
      </p:grpSp>
      <p:grpSp>
        <p:nvGrpSpPr>
          <p:cNvPr id="91" name="Group 90">
            <a:extLst>
              <a:ext uri="{FF2B5EF4-FFF2-40B4-BE49-F238E27FC236}">
                <a16:creationId xmlns:a16="http://schemas.microsoft.com/office/drawing/2014/main" id="{B901E8D8-68B7-5F41-A9FC-AD7B5C05DA4A}"/>
              </a:ext>
            </a:extLst>
          </p:cNvPr>
          <p:cNvGrpSpPr/>
          <p:nvPr/>
        </p:nvGrpSpPr>
        <p:grpSpPr>
          <a:xfrm>
            <a:off x="3725262" y="4044690"/>
            <a:ext cx="2342853" cy="388030"/>
            <a:chOff x="3551171" y="2899524"/>
            <a:chExt cx="2342853" cy="388030"/>
          </a:xfrm>
        </p:grpSpPr>
        <p:sp>
          <p:nvSpPr>
            <p:cNvPr id="92" name="Left Brace 91">
              <a:extLst>
                <a:ext uri="{FF2B5EF4-FFF2-40B4-BE49-F238E27FC236}">
                  <a16:creationId xmlns:a16="http://schemas.microsoft.com/office/drawing/2014/main" id="{4251C12A-4CC1-3A42-ACC5-1B70B6A11235}"/>
                </a:ext>
              </a:extLst>
            </p:cNvPr>
            <p:cNvSpPr/>
            <p:nvPr/>
          </p:nvSpPr>
          <p:spPr>
            <a:xfrm rot="5400000">
              <a:off x="4649880" y="2043410"/>
              <a:ext cx="145435" cy="2342853"/>
            </a:xfrm>
            <a:prstGeom prst="leftBrace">
              <a:avLst>
                <a:gd name="adj1" fmla="val 41310"/>
                <a:gd name="adj2" fmla="val 50000"/>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a:extLst>
                <a:ext uri="{FF2B5EF4-FFF2-40B4-BE49-F238E27FC236}">
                  <a16:creationId xmlns:a16="http://schemas.microsoft.com/office/drawing/2014/main" id="{D7DDCC84-8569-0C4F-BA0F-BA23B181E403}"/>
                </a:ext>
              </a:extLst>
            </p:cNvPr>
            <p:cNvSpPr txBox="1"/>
            <p:nvPr/>
          </p:nvSpPr>
          <p:spPr>
            <a:xfrm>
              <a:off x="4158519" y="2899524"/>
              <a:ext cx="1236686" cy="246221"/>
            </a:xfrm>
            <a:prstGeom prst="rect">
              <a:avLst/>
            </a:prstGeom>
            <a:noFill/>
          </p:spPr>
          <p:txBody>
            <a:bodyPr wrap="square" lIns="0" tIns="0" rIns="0" bIns="0" rtlCol="0" anchor="ctr">
              <a:spAutoFit/>
            </a:bodyPr>
            <a:lstStyle/>
            <a:p>
              <a:pPr algn="ctr" defTabSz="914400">
                <a:defRPr/>
              </a:pPr>
              <a:r>
                <a:rPr lang="en-US" sz="1600" i="1" kern="0" dirty="0">
                  <a:solidFill>
                    <a:schemeClr val="accent2"/>
                  </a:solidFill>
                  <a:latin typeface="Gill Sans" panose="020B0502020104020203" pitchFamily="34" charset="-79"/>
                  <a:cs typeface="Gill Sans" panose="020B0502020104020203" pitchFamily="34" charset="-79"/>
                </a:rPr>
                <a:t>Executed</a:t>
              </a:r>
              <a:r>
                <a:rPr lang="en-US" sz="1600" i="1" kern="0" dirty="0">
                  <a:solidFill>
                    <a:sysClr val="windowText" lastClr="000000"/>
                  </a:solidFill>
                  <a:latin typeface="Gill Sans" panose="020B0502020104020203" pitchFamily="34" charset="-79"/>
                  <a:cs typeface="Gill Sans" panose="020B0502020104020203" pitchFamily="34" charset="-79"/>
                </a:rPr>
                <a:t> time</a:t>
              </a:r>
            </a:p>
          </p:txBody>
        </p:sp>
      </p:grpSp>
      <p:sp>
        <p:nvSpPr>
          <p:cNvPr id="94" name="Rectangle 93">
            <a:extLst>
              <a:ext uri="{FF2B5EF4-FFF2-40B4-BE49-F238E27FC236}">
                <a16:creationId xmlns:a16="http://schemas.microsoft.com/office/drawing/2014/main" id="{8A499152-762A-F445-805C-A2CB1CEFCD15}"/>
              </a:ext>
            </a:extLst>
          </p:cNvPr>
          <p:cNvSpPr/>
          <p:nvPr/>
        </p:nvSpPr>
        <p:spPr>
          <a:xfrm>
            <a:off x="3724457" y="4443227"/>
            <a:ext cx="18288" cy="4572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latin typeface="Gill Sans" panose="020B0502020104020203" pitchFamily="34" charset="-79"/>
              <a:cs typeface="Gill Sans" panose="020B0502020104020203" pitchFamily="34" charset="-79"/>
            </a:endParaRPr>
          </a:p>
        </p:txBody>
      </p:sp>
      <p:cxnSp>
        <p:nvCxnSpPr>
          <p:cNvPr id="95" name="Straight Connector 94">
            <a:extLst>
              <a:ext uri="{FF2B5EF4-FFF2-40B4-BE49-F238E27FC236}">
                <a16:creationId xmlns:a16="http://schemas.microsoft.com/office/drawing/2014/main" id="{EB703587-1209-284A-AB6D-7A26D7AB8375}"/>
              </a:ext>
            </a:extLst>
          </p:cNvPr>
          <p:cNvCxnSpPr>
            <a:cxnSpLocks/>
          </p:cNvCxnSpPr>
          <p:nvPr/>
        </p:nvCxnSpPr>
        <p:spPr>
          <a:xfrm>
            <a:off x="3754058" y="4451214"/>
            <a:ext cx="1368424" cy="0"/>
          </a:xfrm>
          <a:prstGeom prst="line">
            <a:avLst/>
          </a:prstGeom>
          <a:ln w="254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4C24937-2D5D-9C4A-BDF1-9ABC9EF7FB21}"/>
              </a:ext>
            </a:extLst>
          </p:cNvPr>
          <p:cNvCxnSpPr>
            <a:cxnSpLocks/>
          </p:cNvCxnSpPr>
          <p:nvPr/>
        </p:nvCxnSpPr>
        <p:spPr>
          <a:xfrm>
            <a:off x="5071683" y="4451214"/>
            <a:ext cx="2866781" cy="0"/>
          </a:xfrm>
          <a:prstGeom prst="line">
            <a:avLst/>
          </a:prstGeom>
          <a:ln w="254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02" name="Group 101">
            <a:extLst>
              <a:ext uri="{FF2B5EF4-FFF2-40B4-BE49-F238E27FC236}">
                <a16:creationId xmlns:a16="http://schemas.microsoft.com/office/drawing/2014/main" id="{AA5499A6-1D3F-1D4E-A682-53700E4870F7}"/>
              </a:ext>
            </a:extLst>
          </p:cNvPr>
          <p:cNvGrpSpPr/>
          <p:nvPr/>
        </p:nvGrpSpPr>
        <p:grpSpPr>
          <a:xfrm>
            <a:off x="3689566" y="4448385"/>
            <a:ext cx="1062925" cy="445315"/>
            <a:chOff x="5849720" y="3313398"/>
            <a:chExt cx="1062925" cy="445315"/>
          </a:xfrm>
        </p:grpSpPr>
        <p:sp>
          <p:nvSpPr>
            <p:cNvPr id="103" name="TextBox 102">
              <a:extLst>
                <a:ext uri="{FF2B5EF4-FFF2-40B4-BE49-F238E27FC236}">
                  <a16:creationId xmlns:a16="http://schemas.microsoft.com/office/drawing/2014/main" id="{AB204A23-3F41-B94B-8A75-B58D1136E547}"/>
                </a:ext>
              </a:extLst>
            </p:cNvPr>
            <p:cNvSpPr txBox="1"/>
            <p:nvPr/>
          </p:nvSpPr>
          <p:spPr>
            <a:xfrm>
              <a:off x="5849720" y="3418801"/>
              <a:ext cx="1062925" cy="215444"/>
            </a:xfrm>
            <a:prstGeom prst="rect">
              <a:avLst/>
            </a:prstGeom>
            <a:noFill/>
          </p:spPr>
          <p:txBody>
            <a:bodyPr wrap="square" lIns="0" tIns="0" rIns="0" bIns="0" rtlCol="0" anchor="ctr">
              <a:spAutoFit/>
            </a:bodyPr>
            <a:lstStyle/>
            <a:p>
              <a:pPr algn="ctr" defTabSz="914400">
                <a:defRPr/>
              </a:pPr>
              <a:r>
                <a:rPr lang="en-US" sz="1400" i="1" kern="0" dirty="0">
                  <a:solidFill>
                    <a:sysClr val="windowText" lastClr="000000"/>
                  </a:solidFill>
                  <a:latin typeface="Gill Sans" panose="020B0502020104020203" pitchFamily="34" charset="-79"/>
                  <a:cs typeface="Gill Sans" panose="020B0502020104020203" pitchFamily="34" charset="-79"/>
                </a:rPr>
                <a:t># of GPUs</a:t>
              </a:r>
            </a:p>
          </p:txBody>
        </p:sp>
        <p:sp>
          <p:nvSpPr>
            <p:cNvPr id="104" name="Left Brace 103">
              <a:extLst>
                <a:ext uri="{FF2B5EF4-FFF2-40B4-BE49-F238E27FC236}">
                  <a16:creationId xmlns:a16="http://schemas.microsoft.com/office/drawing/2014/main" id="{4031F753-1D2E-8F40-BD70-80C7C0694F08}"/>
                </a:ext>
              </a:extLst>
            </p:cNvPr>
            <p:cNvSpPr/>
            <p:nvPr/>
          </p:nvSpPr>
          <p:spPr>
            <a:xfrm rot="10800000">
              <a:off x="5914213" y="3313398"/>
              <a:ext cx="97182" cy="445315"/>
            </a:xfrm>
            <a:prstGeom prst="leftBrace">
              <a:avLst>
                <a:gd name="adj1" fmla="val 41310"/>
                <a:gd name="adj2" fmla="val 50000"/>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05" name="Rectangle 104">
            <a:extLst>
              <a:ext uri="{FF2B5EF4-FFF2-40B4-BE49-F238E27FC236}">
                <a16:creationId xmlns:a16="http://schemas.microsoft.com/office/drawing/2014/main" id="{7A8958DF-0100-1940-BFC6-9E11198D90D9}"/>
              </a:ext>
            </a:extLst>
          </p:cNvPr>
          <p:cNvSpPr/>
          <p:nvPr/>
        </p:nvSpPr>
        <p:spPr>
          <a:xfrm>
            <a:off x="3724371" y="4445863"/>
            <a:ext cx="2342940" cy="4572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latin typeface="Gill Sans" panose="020B0502020104020203" pitchFamily="34" charset="-79"/>
              <a:cs typeface="Gill Sans" panose="020B0502020104020203" pitchFamily="34" charset="-79"/>
            </a:endParaRPr>
          </a:p>
        </p:txBody>
      </p:sp>
    </p:spTree>
    <p:custDataLst>
      <p:tags r:id="rId1"/>
    </p:custDataLst>
    <p:extLst>
      <p:ext uri="{BB962C8B-B14F-4D97-AF65-F5344CB8AC3E}">
        <p14:creationId xmlns:p14="http://schemas.microsoft.com/office/powerpoint/2010/main" val="3193281871"/>
      </p:ext>
    </p:extLst>
  </p:cSld>
  <p:clrMapOvr>
    <a:masterClrMapping/>
  </p:clrMapOvr>
  <mc:AlternateContent xmlns:mc="http://schemas.openxmlformats.org/markup-compatibility/2006" xmlns:p14="http://schemas.microsoft.com/office/powerpoint/2010/main">
    <mc:Choice Requires="p14">
      <p:transition spd="slow" p14:dur="2000" advTm="24512"/>
    </mc:Choice>
    <mc:Fallback xmlns="">
      <p:transition spd="slow" advTm="245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7" presetClass="entr" presetSubtype="4" fill="hold" grpId="0" nodeType="clickEffect">
                                  <p:stCondLst>
                                    <p:cond delay="0"/>
                                  </p:stCondLst>
                                  <p:childTnLst>
                                    <p:set>
                                      <p:cBhvr>
                                        <p:cTn id="10" dur="1" fill="hold">
                                          <p:stCondLst>
                                            <p:cond delay="0"/>
                                          </p:stCondLst>
                                        </p:cTn>
                                        <p:tgtEl>
                                          <p:spTgt spid="94"/>
                                        </p:tgtEl>
                                        <p:attrNameLst>
                                          <p:attrName>style.visibility</p:attrName>
                                        </p:attrNameLst>
                                      </p:cBhvr>
                                      <p:to>
                                        <p:strVal val="visible"/>
                                      </p:to>
                                    </p:set>
                                    <p:anim calcmode="lin" valueType="num">
                                      <p:cBhvr>
                                        <p:cTn id="11" dur="500" fill="hold"/>
                                        <p:tgtEl>
                                          <p:spTgt spid="94"/>
                                        </p:tgtEl>
                                        <p:attrNameLst>
                                          <p:attrName>ppt_x</p:attrName>
                                        </p:attrNameLst>
                                      </p:cBhvr>
                                      <p:tavLst>
                                        <p:tav tm="0">
                                          <p:val>
                                            <p:strVal val="#ppt_x"/>
                                          </p:val>
                                        </p:tav>
                                        <p:tav tm="100000">
                                          <p:val>
                                            <p:strVal val="#ppt_x"/>
                                          </p:val>
                                        </p:tav>
                                      </p:tavLst>
                                    </p:anim>
                                    <p:anim calcmode="lin" valueType="num">
                                      <p:cBhvr>
                                        <p:cTn id="12" dur="500" fill="hold"/>
                                        <p:tgtEl>
                                          <p:spTgt spid="94"/>
                                        </p:tgtEl>
                                        <p:attrNameLst>
                                          <p:attrName>ppt_y</p:attrName>
                                        </p:attrNameLst>
                                      </p:cBhvr>
                                      <p:tavLst>
                                        <p:tav tm="0">
                                          <p:val>
                                            <p:strVal val="#ppt_y+#ppt_h/2"/>
                                          </p:val>
                                        </p:tav>
                                        <p:tav tm="100000">
                                          <p:val>
                                            <p:strVal val="#ppt_y"/>
                                          </p:val>
                                        </p:tav>
                                      </p:tavLst>
                                    </p:anim>
                                    <p:anim calcmode="lin" valueType="num">
                                      <p:cBhvr>
                                        <p:cTn id="13" dur="500" fill="hold"/>
                                        <p:tgtEl>
                                          <p:spTgt spid="94"/>
                                        </p:tgtEl>
                                        <p:attrNameLst>
                                          <p:attrName>ppt_w</p:attrName>
                                        </p:attrNameLst>
                                      </p:cBhvr>
                                      <p:tavLst>
                                        <p:tav tm="0">
                                          <p:val>
                                            <p:strVal val="#ppt_w"/>
                                          </p:val>
                                        </p:tav>
                                        <p:tav tm="100000">
                                          <p:val>
                                            <p:strVal val="#ppt_w"/>
                                          </p:val>
                                        </p:tav>
                                      </p:tavLst>
                                    </p:anim>
                                    <p:anim calcmode="lin" valueType="num">
                                      <p:cBhvr>
                                        <p:cTn id="14" dur="500" fill="hold"/>
                                        <p:tgtEl>
                                          <p:spTgt spid="94"/>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10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7" presetClass="entr" presetSubtype="8" fill="hold" nodeType="clickEffect">
                                  <p:stCondLst>
                                    <p:cond delay="0"/>
                                  </p:stCondLst>
                                  <p:childTnLst>
                                    <p:set>
                                      <p:cBhvr>
                                        <p:cTn id="25" dur="1" fill="hold">
                                          <p:stCondLst>
                                            <p:cond delay="0"/>
                                          </p:stCondLst>
                                        </p:cTn>
                                        <p:tgtEl>
                                          <p:spTgt spid="95"/>
                                        </p:tgtEl>
                                        <p:attrNameLst>
                                          <p:attrName>style.visibility</p:attrName>
                                        </p:attrNameLst>
                                      </p:cBhvr>
                                      <p:to>
                                        <p:strVal val="visible"/>
                                      </p:to>
                                    </p:set>
                                    <p:anim calcmode="lin" valueType="num">
                                      <p:cBhvr>
                                        <p:cTn id="26" dur="300" fill="hold"/>
                                        <p:tgtEl>
                                          <p:spTgt spid="95"/>
                                        </p:tgtEl>
                                        <p:attrNameLst>
                                          <p:attrName>ppt_x</p:attrName>
                                        </p:attrNameLst>
                                      </p:cBhvr>
                                      <p:tavLst>
                                        <p:tav tm="0">
                                          <p:val>
                                            <p:strVal val="#ppt_x-#ppt_w/2"/>
                                          </p:val>
                                        </p:tav>
                                        <p:tav tm="100000">
                                          <p:val>
                                            <p:strVal val="#ppt_x"/>
                                          </p:val>
                                        </p:tav>
                                      </p:tavLst>
                                    </p:anim>
                                    <p:anim calcmode="lin" valueType="num">
                                      <p:cBhvr>
                                        <p:cTn id="27" dur="300" fill="hold"/>
                                        <p:tgtEl>
                                          <p:spTgt spid="95"/>
                                        </p:tgtEl>
                                        <p:attrNameLst>
                                          <p:attrName>ppt_y</p:attrName>
                                        </p:attrNameLst>
                                      </p:cBhvr>
                                      <p:tavLst>
                                        <p:tav tm="0">
                                          <p:val>
                                            <p:strVal val="#ppt_y"/>
                                          </p:val>
                                        </p:tav>
                                        <p:tav tm="100000">
                                          <p:val>
                                            <p:strVal val="#ppt_y"/>
                                          </p:val>
                                        </p:tav>
                                      </p:tavLst>
                                    </p:anim>
                                    <p:anim calcmode="lin" valueType="num">
                                      <p:cBhvr>
                                        <p:cTn id="28" dur="300" fill="hold"/>
                                        <p:tgtEl>
                                          <p:spTgt spid="95"/>
                                        </p:tgtEl>
                                        <p:attrNameLst>
                                          <p:attrName>ppt_w</p:attrName>
                                        </p:attrNameLst>
                                      </p:cBhvr>
                                      <p:tavLst>
                                        <p:tav tm="0">
                                          <p:val>
                                            <p:fltVal val="0"/>
                                          </p:val>
                                        </p:tav>
                                        <p:tav tm="100000">
                                          <p:val>
                                            <p:strVal val="#ppt_w"/>
                                          </p:val>
                                        </p:tav>
                                      </p:tavLst>
                                    </p:anim>
                                    <p:anim calcmode="lin" valueType="num">
                                      <p:cBhvr>
                                        <p:cTn id="29" dur="300" fill="hold"/>
                                        <p:tgtEl>
                                          <p:spTgt spid="95"/>
                                        </p:tgtEl>
                                        <p:attrNameLst>
                                          <p:attrName>ppt_h</p:attrName>
                                        </p:attrNameLst>
                                      </p:cBhvr>
                                      <p:tavLst>
                                        <p:tav tm="0">
                                          <p:val>
                                            <p:strVal val="#ppt_h"/>
                                          </p:val>
                                        </p:tav>
                                        <p:tav tm="100000">
                                          <p:val>
                                            <p:strVal val="#ppt_h"/>
                                          </p:val>
                                        </p:tav>
                                      </p:tavLst>
                                    </p:anim>
                                  </p:childTnLst>
                                </p:cTn>
                              </p:par>
                              <p:par>
                                <p:cTn id="30" presetID="17" presetClass="entr" presetSubtype="8" fill="hold" nodeType="withEffect">
                                  <p:stCondLst>
                                    <p:cond delay="0"/>
                                  </p:stCondLst>
                                  <p:childTnLst>
                                    <p:set>
                                      <p:cBhvr>
                                        <p:cTn id="31" dur="1" fill="hold">
                                          <p:stCondLst>
                                            <p:cond delay="0"/>
                                          </p:stCondLst>
                                        </p:cTn>
                                        <p:tgtEl>
                                          <p:spTgt spid="53"/>
                                        </p:tgtEl>
                                        <p:attrNameLst>
                                          <p:attrName>style.visibility</p:attrName>
                                        </p:attrNameLst>
                                      </p:cBhvr>
                                      <p:to>
                                        <p:strVal val="visible"/>
                                      </p:to>
                                    </p:set>
                                    <p:anim calcmode="lin" valueType="num">
                                      <p:cBhvr>
                                        <p:cTn id="32" dur="300" fill="hold"/>
                                        <p:tgtEl>
                                          <p:spTgt spid="53"/>
                                        </p:tgtEl>
                                        <p:attrNameLst>
                                          <p:attrName>ppt_x</p:attrName>
                                        </p:attrNameLst>
                                      </p:cBhvr>
                                      <p:tavLst>
                                        <p:tav tm="0">
                                          <p:val>
                                            <p:strVal val="#ppt_x-#ppt_w/2"/>
                                          </p:val>
                                        </p:tav>
                                        <p:tav tm="100000">
                                          <p:val>
                                            <p:strVal val="#ppt_x"/>
                                          </p:val>
                                        </p:tav>
                                      </p:tavLst>
                                    </p:anim>
                                    <p:anim calcmode="lin" valueType="num">
                                      <p:cBhvr>
                                        <p:cTn id="33" dur="300" fill="hold"/>
                                        <p:tgtEl>
                                          <p:spTgt spid="53"/>
                                        </p:tgtEl>
                                        <p:attrNameLst>
                                          <p:attrName>ppt_y</p:attrName>
                                        </p:attrNameLst>
                                      </p:cBhvr>
                                      <p:tavLst>
                                        <p:tav tm="0">
                                          <p:val>
                                            <p:strVal val="#ppt_y"/>
                                          </p:val>
                                        </p:tav>
                                        <p:tav tm="100000">
                                          <p:val>
                                            <p:strVal val="#ppt_y"/>
                                          </p:val>
                                        </p:tav>
                                      </p:tavLst>
                                    </p:anim>
                                    <p:anim calcmode="lin" valueType="num">
                                      <p:cBhvr>
                                        <p:cTn id="34" dur="300" fill="hold"/>
                                        <p:tgtEl>
                                          <p:spTgt spid="53"/>
                                        </p:tgtEl>
                                        <p:attrNameLst>
                                          <p:attrName>ppt_w</p:attrName>
                                        </p:attrNameLst>
                                      </p:cBhvr>
                                      <p:tavLst>
                                        <p:tav tm="0">
                                          <p:val>
                                            <p:fltVal val="0"/>
                                          </p:val>
                                        </p:tav>
                                        <p:tav tm="100000">
                                          <p:val>
                                            <p:strVal val="#ppt_w"/>
                                          </p:val>
                                        </p:tav>
                                      </p:tavLst>
                                    </p:anim>
                                    <p:anim calcmode="lin" valueType="num">
                                      <p:cBhvr>
                                        <p:cTn id="35" dur="300" fill="hold"/>
                                        <p:tgtEl>
                                          <p:spTgt spid="53"/>
                                        </p:tgtEl>
                                        <p:attrNameLst>
                                          <p:attrName>ppt_h</p:attrName>
                                        </p:attrNameLst>
                                      </p:cBhvr>
                                      <p:tavLst>
                                        <p:tav tm="0">
                                          <p:val>
                                            <p:strVal val="#ppt_h"/>
                                          </p:val>
                                        </p:tav>
                                        <p:tav tm="100000">
                                          <p:val>
                                            <p:strVal val="#ppt_h"/>
                                          </p:val>
                                        </p:tav>
                                      </p:tavLst>
                                    </p:anim>
                                  </p:childTnLst>
                                </p:cTn>
                              </p:par>
                            </p:childTnLst>
                          </p:cTn>
                        </p:par>
                        <p:par>
                          <p:cTn id="36" fill="hold">
                            <p:stCondLst>
                              <p:cond delay="300"/>
                            </p:stCondLst>
                            <p:childTnLst>
                              <p:par>
                                <p:cTn id="37" presetID="17" presetClass="entr" presetSubtype="8" fill="hold" nodeType="afterEffect">
                                  <p:stCondLst>
                                    <p:cond delay="0"/>
                                  </p:stCondLst>
                                  <p:childTnLst>
                                    <p:set>
                                      <p:cBhvr>
                                        <p:cTn id="38" dur="1" fill="hold">
                                          <p:stCondLst>
                                            <p:cond delay="0"/>
                                          </p:stCondLst>
                                        </p:cTn>
                                        <p:tgtEl>
                                          <p:spTgt spid="98"/>
                                        </p:tgtEl>
                                        <p:attrNameLst>
                                          <p:attrName>style.visibility</p:attrName>
                                        </p:attrNameLst>
                                      </p:cBhvr>
                                      <p:to>
                                        <p:strVal val="visible"/>
                                      </p:to>
                                    </p:set>
                                    <p:anim calcmode="lin" valueType="num">
                                      <p:cBhvr>
                                        <p:cTn id="39" dur="300" fill="hold"/>
                                        <p:tgtEl>
                                          <p:spTgt spid="98"/>
                                        </p:tgtEl>
                                        <p:attrNameLst>
                                          <p:attrName>ppt_x</p:attrName>
                                        </p:attrNameLst>
                                      </p:cBhvr>
                                      <p:tavLst>
                                        <p:tav tm="0">
                                          <p:val>
                                            <p:strVal val="#ppt_x-#ppt_w/2"/>
                                          </p:val>
                                        </p:tav>
                                        <p:tav tm="100000">
                                          <p:val>
                                            <p:strVal val="#ppt_x"/>
                                          </p:val>
                                        </p:tav>
                                      </p:tavLst>
                                    </p:anim>
                                    <p:anim calcmode="lin" valueType="num">
                                      <p:cBhvr>
                                        <p:cTn id="40" dur="300" fill="hold"/>
                                        <p:tgtEl>
                                          <p:spTgt spid="98"/>
                                        </p:tgtEl>
                                        <p:attrNameLst>
                                          <p:attrName>ppt_y</p:attrName>
                                        </p:attrNameLst>
                                      </p:cBhvr>
                                      <p:tavLst>
                                        <p:tav tm="0">
                                          <p:val>
                                            <p:strVal val="#ppt_y"/>
                                          </p:val>
                                        </p:tav>
                                        <p:tav tm="100000">
                                          <p:val>
                                            <p:strVal val="#ppt_y"/>
                                          </p:val>
                                        </p:tav>
                                      </p:tavLst>
                                    </p:anim>
                                    <p:anim calcmode="lin" valueType="num">
                                      <p:cBhvr>
                                        <p:cTn id="41" dur="300" fill="hold"/>
                                        <p:tgtEl>
                                          <p:spTgt spid="98"/>
                                        </p:tgtEl>
                                        <p:attrNameLst>
                                          <p:attrName>ppt_w</p:attrName>
                                        </p:attrNameLst>
                                      </p:cBhvr>
                                      <p:tavLst>
                                        <p:tav tm="0">
                                          <p:val>
                                            <p:fltVal val="0"/>
                                          </p:val>
                                        </p:tav>
                                        <p:tav tm="100000">
                                          <p:val>
                                            <p:strVal val="#ppt_w"/>
                                          </p:val>
                                        </p:tav>
                                      </p:tavLst>
                                    </p:anim>
                                    <p:anim calcmode="lin" valueType="num">
                                      <p:cBhvr>
                                        <p:cTn id="42" dur="300" fill="hold"/>
                                        <p:tgtEl>
                                          <p:spTgt spid="98"/>
                                        </p:tgtEl>
                                        <p:attrNameLst>
                                          <p:attrName>ppt_h</p:attrName>
                                        </p:attrNameLst>
                                      </p:cBhvr>
                                      <p:tavLst>
                                        <p:tav tm="0">
                                          <p:val>
                                            <p:strVal val="#ppt_h"/>
                                          </p:val>
                                        </p:tav>
                                        <p:tav tm="100000">
                                          <p:val>
                                            <p:strVal val="#ppt_h"/>
                                          </p:val>
                                        </p:tav>
                                      </p:tavLst>
                                    </p:anim>
                                  </p:childTnLst>
                                </p:cTn>
                              </p:par>
                              <p:par>
                                <p:cTn id="43" presetID="17" presetClass="entr" presetSubtype="8"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anim calcmode="lin" valueType="num">
                                      <p:cBhvr>
                                        <p:cTn id="45" dur="300" fill="hold"/>
                                        <p:tgtEl>
                                          <p:spTgt spid="52"/>
                                        </p:tgtEl>
                                        <p:attrNameLst>
                                          <p:attrName>ppt_x</p:attrName>
                                        </p:attrNameLst>
                                      </p:cBhvr>
                                      <p:tavLst>
                                        <p:tav tm="0">
                                          <p:val>
                                            <p:strVal val="#ppt_x-#ppt_w/2"/>
                                          </p:val>
                                        </p:tav>
                                        <p:tav tm="100000">
                                          <p:val>
                                            <p:strVal val="#ppt_x"/>
                                          </p:val>
                                        </p:tav>
                                      </p:tavLst>
                                    </p:anim>
                                    <p:anim calcmode="lin" valueType="num">
                                      <p:cBhvr>
                                        <p:cTn id="46" dur="300" fill="hold"/>
                                        <p:tgtEl>
                                          <p:spTgt spid="52"/>
                                        </p:tgtEl>
                                        <p:attrNameLst>
                                          <p:attrName>ppt_y</p:attrName>
                                        </p:attrNameLst>
                                      </p:cBhvr>
                                      <p:tavLst>
                                        <p:tav tm="0">
                                          <p:val>
                                            <p:strVal val="#ppt_y"/>
                                          </p:val>
                                        </p:tav>
                                        <p:tav tm="100000">
                                          <p:val>
                                            <p:strVal val="#ppt_y"/>
                                          </p:val>
                                        </p:tav>
                                      </p:tavLst>
                                    </p:anim>
                                    <p:anim calcmode="lin" valueType="num">
                                      <p:cBhvr>
                                        <p:cTn id="47" dur="300" fill="hold"/>
                                        <p:tgtEl>
                                          <p:spTgt spid="52"/>
                                        </p:tgtEl>
                                        <p:attrNameLst>
                                          <p:attrName>ppt_w</p:attrName>
                                        </p:attrNameLst>
                                      </p:cBhvr>
                                      <p:tavLst>
                                        <p:tav tm="0">
                                          <p:val>
                                            <p:fltVal val="0"/>
                                          </p:val>
                                        </p:tav>
                                        <p:tav tm="100000">
                                          <p:val>
                                            <p:strVal val="#ppt_w"/>
                                          </p:val>
                                        </p:tav>
                                      </p:tavLst>
                                    </p:anim>
                                    <p:anim calcmode="lin" valueType="num">
                                      <p:cBhvr>
                                        <p:cTn id="48" dur="300" fill="hold"/>
                                        <p:tgtEl>
                                          <p:spTgt spid="52"/>
                                        </p:tgtEl>
                                        <p:attrNameLst>
                                          <p:attrName>ppt_h</p:attrName>
                                        </p:attrNameLst>
                                      </p:cBhvr>
                                      <p:tavLst>
                                        <p:tav tm="0">
                                          <p:val>
                                            <p:strVal val="#ppt_h"/>
                                          </p:val>
                                        </p:tav>
                                        <p:tav tm="100000">
                                          <p:val>
                                            <p:strVal val="#ppt_h"/>
                                          </p:val>
                                        </p:tav>
                                      </p:tavLst>
                                    </p:anim>
                                  </p:childTnLst>
                                </p:cTn>
                              </p:par>
                            </p:childTnLst>
                          </p:cTn>
                        </p:par>
                        <p:par>
                          <p:cTn id="49" fill="hold">
                            <p:stCondLst>
                              <p:cond delay="600"/>
                            </p:stCondLst>
                            <p:childTnLst>
                              <p:par>
                                <p:cTn id="50" presetID="1" presetClass="entr" presetSubtype="0" fill="hold" nodeType="afterEffect">
                                  <p:stCondLst>
                                    <p:cond delay="0"/>
                                  </p:stCondLst>
                                  <p:childTnLst>
                                    <p:set>
                                      <p:cBhvr>
                                        <p:cTn id="51" dur="1" fill="hold">
                                          <p:stCondLst>
                                            <p:cond delay="0"/>
                                          </p:stCondLst>
                                        </p:cTn>
                                        <p:tgtEl>
                                          <p:spTgt spid="9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7" presetClass="entr" presetSubtype="8" fill="hold" grpId="0" nodeType="clickEffect">
                                  <p:stCondLst>
                                    <p:cond delay="0"/>
                                  </p:stCondLst>
                                  <p:childTnLst>
                                    <p:set>
                                      <p:cBhvr>
                                        <p:cTn id="55" dur="1" fill="hold">
                                          <p:stCondLst>
                                            <p:cond delay="0"/>
                                          </p:stCondLst>
                                        </p:cTn>
                                        <p:tgtEl>
                                          <p:spTgt spid="105"/>
                                        </p:tgtEl>
                                        <p:attrNameLst>
                                          <p:attrName>style.visibility</p:attrName>
                                        </p:attrNameLst>
                                      </p:cBhvr>
                                      <p:to>
                                        <p:strVal val="visible"/>
                                      </p:to>
                                    </p:set>
                                    <p:anim calcmode="lin" valueType="num">
                                      <p:cBhvr>
                                        <p:cTn id="56" dur="600" fill="hold"/>
                                        <p:tgtEl>
                                          <p:spTgt spid="105"/>
                                        </p:tgtEl>
                                        <p:attrNameLst>
                                          <p:attrName>ppt_x</p:attrName>
                                        </p:attrNameLst>
                                      </p:cBhvr>
                                      <p:tavLst>
                                        <p:tav tm="0">
                                          <p:val>
                                            <p:strVal val="#ppt_x-#ppt_w/2"/>
                                          </p:val>
                                        </p:tav>
                                        <p:tav tm="100000">
                                          <p:val>
                                            <p:strVal val="#ppt_x"/>
                                          </p:val>
                                        </p:tav>
                                      </p:tavLst>
                                    </p:anim>
                                    <p:anim calcmode="lin" valueType="num">
                                      <p:cBhvr>
                                        <p:cTn id="57" dur="600" fill="hold"/>
                                        <p:tgtEl>
                                          <p:spTgt spid="105"/>
                                        </p:tgtEl>
                                        <p:attrNameLst>
                                          <p:attrName>ppt_y</p:attrName>
                                        </p:attrNameLst>
                                      </p:cBhvr>
                                      <p:tavLst>
                                        <p:tav tm="0">
                                          <p:val>
                                            <p:strVal val="#ppt_y"/>
                                          </p:val>
                                        </p:tav>
                                        <p:tav tm="100000">
                                          <p:val>
                                            <p:strVal val="#ppt_y"/>
                                          </p:val>
                                        </p:tav>
                                      </p:tavLst>
                                    </p:anim>
                                    <p:anim calcmode="lin" valueType="num">
                                      <p:cBhvr>
                                        <p:cTn id="58" dur="600" fill="hold"/>
                                        <p:tgtEl>
                                          <p:spTgt spid="105"/>
                                        </p:tgtEl>
                                        <p:attrNameLst>
                                          <p:attrName>ppt_w</p:attrName>
                                        </p:attrNameLst>
                                      </p:cBhvr>
                                      <p:tavLst>
                                        <p:tav tm="0">
                                          <p:val>
                                            <p:fltVal val="0"/>
                                          </p:val>
                                        </p:tav>
                                        <p:tav tm="100000">
                                          <p:val>
                                            <p:strVal val="#ppt_w"/>
                                          </p:val>
                                        </p:tav>
                                      </p:tavLst>
                                    </p:anim>
                                    <p:anim calcmode="lin" valueType="num">
                                      <p:cBhvr>
                                        <p:cTn id="59" dur="600" fill="hold"/>
                                        <p:tgtEl>
                                          <p:spTgt spid="105"/>
                                        </p:tgtEl>
                                        <p:attrNameLst>
                                          <p:attrName>ppt_h</p:attrName>
                                        </p:attrNameLst>
                                      </p:cBhvr>
                                      <p:tavLst>
                                        <p:tav tm="0">
                                          <p:val>
                                            <p:strVal val="#ppt_h"/>
                                          </p:val>
                                        </p:tav>
                                        <p:tav tm="100000">
                                          <p:val>
                                            <p:strVal val="#ppt_h"/>
                                          </p:val>
                                        </p:tav>
                                      </p:tavLst>
                                    </p:anim>
                                  </p:childTnLst>
                                </p:cTn>
                              </p:par>
                              <p:par>
                                <p:cTn id="60" presetID="0" presetClass="path" presetSubtype="0" accel="50000" decel="50000" fill="hold" nodeType="withEffect">
                                  <p:stCondLst>
                                    <p:cond delay="0"/>
                                  </p:stCondLst>
                                  <p:childTnLst>
                                    <p:animMotion origin="layout" path="M 0.00039 0.00139 L 0.19154 0.00139 " pathEditMode="relative" rAng="0" ptsTypes="AA">
                                      <p:cBhvr>
                                        <p:cTn id="61" dur="600" fill="hold"/>
                                        <p:tgtEl>
                                          <p:spTgt spid="102"/>
                                        </p:tgtEl>
                                        <p:attrNameLst>
                                          <p:attrName>ppt_x</p:attrName>
                                          <p:attrName>ppt_y</p:attrName>
                                        </p:attrNameLst>
                                      </p:cBhvr>
                                      <p:rCtr x="9557" y="0"/>
                                    </p:animMotion>
                                  </p:childTnLst>
                                </p:cTn>
                              </p:par>
                            </p:childTnLst>
                          </p:cTn>
                        </p:par>
                        <p:par>
                          <p:cTn id="62" fill="hold">
                            <p:stCondLst>
                              <p:cond delay="600"/>
                            </p:stCondLst>
                            <p:childTnLst>
                              <p:par>
                                <p:cTn id="63" presetID="1" presetClass="entr" presetSubtype="0" fill="hold" nodeType="afterEffect">
                                  <p:stCondLst>
                                    <p:cond delay="0"/>
                                  </p:stCondLst>
                                  <p:childTnLst>
                                    <p:set>
                                      <p:cBhvr>
                                        <p:cTn id="64" dur="1" fill="hold">
                                          <p:stCondLst>
                                            <p:cond delay="0"/>
                                          </p:stCondLst>
                                        </p:cTn>
                                        <p:tgtEl>
                                          <p:spTgt spid="9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10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E6D16402-66C1-9543-96E9-A175D4C0C703}"/>
              </a:ext>
            </a:extLst>
          </p:cNvPr>
          <p:cNvGrpSpPr/>
          <p:nvPr/>
        </p:nvGrpSpPr>
        <p:grpSpPr>
          <a:xfrm>
            <a:off x="7511866" y="4429883"/>
            <a:ext cx="672819" cy="464587"/>
            <a:chOff x="7519234" y="3577260"/>
            <a:chExt cx="672819" cy="464587"/>
          </a:xfrm>
        </p:grpSpPr>
        <p:sp>
          <p:nvSpPr>
            <p:cNvPr id="151" name="TextBox 150">
              <a:extLst>
                <a:ext uri="{FF2B5EF4-FFF2-40B4-BE49-F238E27FC236}">
                  <a16:creationId xmlns:a16="http://schemas.microsoft.com/office/drawing/2014/main" id="{A2A4421B-50FB-724C-AEC7-152C76847D88}"/>
                </a:ext>
              </a:extLst>
            </p:cNvPr>
            <p:cNvSpPr txBox="1"/>
            <p:nvPr/>
          </p:nvSpPr>
          <p:spPr>
            <a:xfrm>
              <a:off x="7699610" y="3577260"/>
              <a:ext cx="492443" cy="461665"/>
            </a:xfrm>
            <a:prstGeom prst="rect">
              <a:avLst/>
            </a:prstGeom>
            <a:noFill/>
          </p:spPr>
          <p:txBody>
            <a:bodyPr wrap="none" rtlCol="0">
              <a:spAutoFit/>
            </a:bodyPr>
            <a:lstStyle/>
            <a:p>
              <a:r>
                <a:rPr lang="en-US" altLang="zh-Hans" sz="2400" dirty="0">
                  <a:latin typeface="Gill Sans" panose="020B0502020104020203" pitchFamily="34" charset="-79"/>
                  <a:cs typeface="Gill Sans" panose="020B0502020104020203" pitchFamily="34" charset="-79"/>
                </a:rPr>
                <a:t>…</a:t>
              </a:r>
              <a:endParaRPr lang="en-US" sz="2400" dirty="0">
                <a:latin typeface="Gill Sans" panose="020B0502020104020203" pitchFamily="34" charset="-79"/>
                <a:cs typeface="Gill Sans" panose="020B0502020104020203" pitchFamily="34" charset="-79"/>
              </a:endParaRPr>
            </a:p>
          </p:txBody>
        </p:sp>
        <p:sp>
          <p:nvSpPr>
            <p:cNvPr id="150" name="TextBox 149">
              <a:extLst>
                <a:ext uri="{FF2B5EF4-FFF2-40B4-BE49-F238E27FC236}">
                  <a16:creationId xmlns:a16="http://schemas.microsoft.com/office/drawing/2014/main" id="{F019DFB3-BC51-C44F-8350-27F1E415D1CE}"/>
                </a:ext>
              </a:extLst>
            </p:cNvPr>
            <p:cNvSpPr txBox="1"/>
            <p:nvPr/>
          </p:nvSpPr>
          <p:spPr>
            <a:xfrm>
              <a:off x="7519234" y="3580182"/>
              <a:ext cx="338886" cy="461665"/>
            </a:xfrm>
            <a:prstGeom prst="rect">
              <a:avLst/>
            </a:prstGeom>
            <a:noFill/>
          </p:spPr>
          <p:txBody>
            <a:bodyPr wrap="square" rtlCol="0">
              <a:spAutoFit/>
            </a:bodyPr>
            <a:lstStyle/>
            <a:p>
              <a:r>
                <a:rPr lang="en-US" sz="2400" dirty="0">
                  <a:solidFill>
                    <a:schemeClr val="tx1">
                      <a:lumMod val="85000"/>
                      <a:lumOff val="15000"/>
                    </a:schemeClr>
                  </a:solidFill>
                </a:rPr>
                <a:t>?</a:t>
              </a:r>
            </a:p>
          </p:txBody>
        </p:sp>
      </p:grpSp>
      <p:sp>
        <p:nvSpPr>
          <p:cNvPr id="57" name="Title 1">
            <a:extLst>
              <a:ext uri="{FF2B5EF4-FFF2-40B4-BE49-F238E27FC236}">
                <a16:creationId xmlns:a16="http://schemas.microsoft.com/office/drawing/2014/main" id="{BB2A5D6F-9241-704B-A268-4F8F82821371}"/>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t>11</a:t>
            </a:fld>
            <a:endParaRPr lang="en-US"/>
          </a:p>
        </p:txBody>
      </p:sp>
      <p:sp>
        <p:nvSpPr>
          <p:cNvPr id="6" name="TextBox 5">
            <a:extLst>
              <a:ext uri="{FF2B5EF4-FFF2-40B4-BE49-F238E27FC236}">
                <a16:creationId xmlns:a16="http://schemas.microsoft.com/office/drawing/2014/main" id="{83865A51-AA08-6749-B700-9345797302F8}"/>
              </a:ext>
            </a:extLst>
          </p:cNvPr>
          <p:cNvSpPr txBox="1"/>
          <p:nvPr/>
        </p:nvSpPr>
        <p:spPr>
          <a:xfrm>
            <a:off x="1473248" y="6460982"/>
            <a:ext cx="3807453" cy="400110"/>
          </a:xfrm>
          <a:prstGeom prst="rect">
            <a:avLst/>
          </a:prstGeom>
          <a:noFill/>
        </p:spPr>
        <p:txBody>
          <a:bodyPr wrap="none" rtlCol="0">
            <a:spAutoFit/>
          </a:bodyPr>
          <a:lstStyle/>
          <a:p>
            <a:r>
              <a:rPr lang="en-US" sz="1000" dirty="0">
                <a:solidFill>
                  <a:schemeClr val="bg1"/>
                </a:solidFill>
                <a:latin typeface="Gill Sans" panose="020B0502020104020203" pitchFamily="34" charset="-79"/>
                <a:cs typeface="Gill Sans" panose="020B0502020104020203" pitchFamily="34" charset="-79"/>
              </a:rPr>
              <a:t>[1]. Feedback queueing models for time-shared systems. JACM, </a:t>
            </a:r>
            <a:r>
              <a:rPr lang="en-US" altLang="zh-Hans" sz="1000" dirty="0">
                <a:solidFill>
                  <a:schemeClr val="bg1"/>
                </a:solidFill>
                <a:latin typeface="Gill Sans" panose="020B0502020104020203" pitchFamily="34" charset="-79"/>
                <a:cs typeface="Gill Sans" panose="020B0502020104020203" pitchFamily="34" charset="-79"/>
              </a:rPr>
              <a:t>1968</a:t>
            </a:r>
            <a:r>
              <a:rPr lang="en-US" sz="1000" dirty="0">
                <a:solidFill>
                  <a:schemeClr val="bg1"/>
                </a:solidFill>
                <a:latin typeface="Gill Sans" panose="020B0502020104020203" pitchFamily="34" charset="-79"/>
                <a:cs typeface="Gill Sans" panose="020B0502020104020203" pitchFamily="34" charset="-79"/>
              </a:rPr>
              <a:t> </a:t>
            </a:r>
          </a:p>
          <a:p>
            <a:r>
              <a:rPr lang="en-US" sz="1000" dirty="0">
                <a:solidFill>
                  <a:schemeClr val="bg1"/>
                </a:solidFill>
                <a:latin typeface="Gill Sans" panose="020B0502020104020203" pitchFamily="34" charset="-79"/>
                <a:cs typeface="Gill Sans" panose="020B0502020104020203" pitchFamily="34" charset="-79"/>
              </a:rPr>
              <a:t>[2]. Multi-armed bandit allocation indices. Wiley, </a:t>
            </a:r>
            <a:r>
              <a:rPr lang="en-US" sz="1000" dirty="0" err="1">
                <a:solidFill>
                  <a:schemeClr val="bg1"/>
                </a:solidFill>
                <a:latin typeface="Gill Sans" panose="020B0502020104020203" pitchFamily="34" charset="-79"/>
                <a:cs typeface="Gill Sans" panose="020B0502020104020203" pitchFamily="34" charset="-79"/>
              </a:rPr>
              <a:t>Chichester</a:t>
            </a:r>
            <a:r>
              <a:rPr lang="en-US" sz="1000" dirty="0">
                <a:solidFill>
                  <a:schemeClr val="bg1"/>
                </a:solidFill>
                <a:latin typeface="Gill Sans" panose="020B0502020104020203" pitchFamily="34" charset="-79"/>
                <a:cs typeface="Gill Sans" panose="020B0502020104020203" pitchFamily="34" charset="-79"/>
              </a:rPr>
              <a:t>, 1989</a:t>
            </a:r>
          </a:p>
        </p:txBody>
      </p:sp>
      <p:sp>
        <p:nvSpPr>
          <p:cNvPr id="56" name="Title 1">
            <a:extLst>
              <a:ext uri="{FF2B5EF4-FFF2-40B4-BE49-F238E27FC236}">
                <a16:creationId xmlns:a16="http://schemas.microsoft.com/office/drawing/2014/main" id="{2F1FDE47-4AA5-EE4D-BA41-C8A93625DE44}"/>
              </a:ext>
            </a:extLst>
          </p:cNvPr>
          <p:cNvSpPr txBox="1">
            <a:spLocks/>
          </p:cNvSpPr>
          <p:nvPr/>
        </p:nvSpPr>
        <p:spPr>
          <a:xfrm>
            <a:off x="0" y="0"/>
            <a:ext cx="12192000" cy="1330525"/>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r>
              <a:rPr lang="en-US" dirty="0">
                <a:solidFill>
                  <a:schemeClr val="bg1"/>
                </a:solidFill>
              </a:rPr>
              <a:t>  </a:t>
            </a:r>
            <a:r>
              <a:rPr lang="en-US" altLang="zh-Hans" dirty="0">
                <a:solidFill>
                  <a:schemeClr val="bg1"/>
                </a:solidFill>
              </a:rPr>
              <a:t>Age-Based Schedulers</a:t>
            </a:r>
            <a:endParaRPr lang="en-US" dirty="0">
              <a:solidFill>
                <a:schemeClr val="bg1"/>
              </a:solidFill>
            </a:endParaRPr>
          </a:p>
        </p:txBody>
      </p:sp>
      <p:sp>
        <p:nvSpPr>
          <p:cNvPr id="58" name="Content Placeholder 2">
            <a:extLst>
              <a:ext uri="{FF2B5EF4-FFF2-40B4-BE49-F238E27FC236}">
                <a16:creationId xmlns:a16="http://schemas.microsoft.com/office/drawing/2014/main" id="{E4F8A941-EFBF-054D-AF40-4ADED97F352A}"/>
              </a:ext>
            </a:extLst>
          </p:cNvPr>
          <p:cNvSpPr txBox="1">
            <a:spLocks/>
          </p:cNvSpPr>
          <p:nvPr/>
        </p:nvSpPr>
        <p:spPr>
          <a:xfrm>
            <a:off x="804672" y="1554480"/>
            <a:ext cx="10515600" cy="2622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Gill Sans Light" panose="020B0302020104020203" pitchFamily="34" charset="-79"/>
                <a:ea typeface="+mn-ea"/>
                <a:cs typeface="Gill Sans Light" panose="020B0302020104020203" pitchFamily="34" charset="-79"/>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ill Sans Light" panose="020B0302020104020203" pitchFamily="34" charset="-79"/>
                <a:ea typeface="+mn-ea"/>
                <a:cs typeface="Gill Sans Light" panose="020B0302020104020203" pitchFamily="34" charset="-79"/>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ill Sans Light" panose="020B0302020104020203" pitchFamily="34" charset="-79"/>
                <a:ea typeface="+mn-ea"/>
                <a:cs typeface="Gill Sans Light" panose="020B0302020104020203" pitchFamily="34" charset="-79"/>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ill Sans Light" panose="020B0302020104020203" pitchFamily="34" charset="-79"/>
                <a:ea typeface="+mn-ea"/>
                <a:cs typeface="Gill Sans Light" panose="020B0302020104020203" pitchFamily="34" charset="-79"/>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ill Sans Light" panose="020B0302020104020203" pitchFamily="34" charset="-79"/>
                <a:ea typeface="+mn-ea"/>
                <a:cs typeface="Gill Sans Light" panose="020B0302020104020203" pitchFamily="34" charset="-79"/>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i="1" dirty="0">
                <a:latin typeface="Gill Sans" panose="020B0502020104020203" pitchFamily="34" charset="-79"/>
                <a:cs typeface="Gill Sans" panose="020B0502020104020203" pitchFamily="34" charset="-79"/>
              </a:rPr>
              <a:t>Least-Attained</a:t>
            </a:r>
            <a:r>
              <a:rPr lang="zh-Hans" altLang="en-US" i="1" dirty="0">
                <a:latin typeface="Gill Sans" panose="020B0502020104020203" pitchFamily="34" charset="-79"/>
                <a:cs typeface="Gill Sans" panose="020B0502020104020203" pitchFamily="34" charset="-79"/>
              </a:rPr>
              <a:t> </a:t>
            </a:r>
            <a:r>
              <a:rPr lang="en-US" i="1" dirty="0">
                <a:latin typeface="Gill Sans" panose="020B0502020104020203" pitchFamily="34" charset="-79"/>
                <a:cs typeface="Gill Sans" panose="020B0502020104020203" pitchFamily="34" charset="-79"/>
              </a:rPr>
              <a:t>Service</a:t>
            </a:r>
            <a:r>
              <a:rPr lang="en-US" baseline="-25000" dirty="0"/>
              <a:t>[1]</a:t>
            </a:r>
            <a:r>
              <a:rPr lang="en-US" dirty="0"/>
              <a:t> (LAS) </a:t>
            </a:r>
          </a:p>
          <a:p>
            <a:pPr lvl="1"/>
            <a:r>
              <a:rPr lang="en-US" dirty="0"/>
              <a:t>Prioritize job that has the shortest executed time</a:t>
            </a:r>
          </a:p>
          <a:p>
            <a:r>
              <a:rPr lang="en-US" i="1" dirty="0">
                <a:latin typeface="Gill Sans" panose="020B0502020104020203" pitchFamily="34" charset="-79"/>
                <a:cs typeface="Gill Sans" panose="020B0502020104020203" pitchFamily="34" charset="-79"/>
              </a:rPr>
              <a:t>Gittins Index policy</a:t>
            </a:r>
            <a:r>
              <a:rPr lang="en-US" baseline="-25000" dirty="0"/>
              <a:t>[2] </a:t>
            </a:r>
          </a:p>
          <a:p>
            <a:pPr lvl="1"/>
            <a:r>
              <a:rPr lang="en-US" dirty="0"/>
              <a:t>Need the </a:t>
            </a:r>
            <a:r>
              <a:rPr lang="en-US" i="1" dirty="0">
                <a:latin typeface="Gill Sans" panose="020B0502020104020203" pitchFamily="34" charset="-79"/>
                <a:cs typeface="Gill Sans" panose="020B0502020104020203" pitchFamily="34" charset="-79"/>
              </a:rPr>
              <a:t>distribution of job execution time</a:t>
            </a:r>
          </a:p>
          <a:p>
            <a:pPr lvl="1"/>
            <a:r>
              <a:rPr lang="en-US" dirty="0"/>
              <a:t>Prioritize job that has the highest probability to complete in the near future</a:t>
            </a:r>
          </a:p>
        </p:txBody>
      </p:sp>
      <p:cxnSp>
        <p:nvCxnSpPr>
          <p:cNvPr id="97" name="Straight Connector 96">
            <a:extLst>
              <a:ext uri="{FF2B5EF4-FFF2-40B4-BE49-F238E27FC236}">
                <a16:creationId xmlns:a16="http://schemas.microsoft.com/office/drawing/2014/main" id="{D7992518-4D3C-0249-BBCE-871DAAB27F53}"/>
              </a:ext>
            </a:extLst>
          </p:cNvPr>
          <p:cNvCxnSpPr>
            <a:cxnSpLocks/>
          </p:cNvCxnSpPr>
          <p:nvPr/>
        </p:nvCxnSpPr>
        <p:spPr>
          <a:xfrm>
            <a:off x="5071683" y="4893701"/>
            <a:ext cx="2866781" cy="0"/>
          </a:xfrm>
          <a:prstGeom prst="line">
            <a:avLst/>
          </a:prstGeom>
          <a:ln w="254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179F27C-B792-854B-BC77-0F842E5F16DA}"/>
              </a:ext>
            </a:extLst>
          </p:cNvPr>
          <p:cNvCxnSpPr>
            <a:cxnSpLocks/>
          </p:cNvCxnSpPr>
          <p:nvPr/>
        </p:nvCxnSpPr>
        <p:spPr>
          <a:xfrm>
            <a:off x="3750883" y="4895238"/>
            <a:ext cx="1371599" cy="0"/>
          </a:xfrm>
          <a:prstGeom prst="line">
            <a:avLst/>
          </a:prstGeom>
          <a:ln w="254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E09DC2FE-DB77-5A41-BE66-FA04E8348D59}"/>
              </a:ext>
            </a:extLst>
          </p:cNvPr>
          <p:cNvGrpSpPr/>
          <p:nvPr/>
        </p:nvGrpSpPr>
        <p:grpSpPr>
          <a:xfrm>
            <a:off x="3331727" y="3986784"/>
            <a:ext cx="6205482" cy="1285936"/>
            <a:chOff x="361088" y="3786973"/>
            <a:chExt cx="6205482" cy="1285936"/>
          </a:xfrm>
        </p:grpSpPr>
        <p:grpSp>
          <p:nvGrpSpPr>
            <p:cNvPr id="104" name="Group 103">
              <a:extLst>
                <a:ext uri="{FF2B5EF4-FFF2-40B4-BE49-F238E27FC236}">
                  <a16:creationId xmlns:a16="http://schemas.microsoft.com/office/drawing/2014/main" id="{817C9C1F-4954-5746-A2E7-51B1B4D34D81}"/>
                </a:ext>
              </a:extLst>
            </p:cNvPr>
            <p:cNvGrpSpPr/>
            <p:nvPr/>
          </p:nvGrpSpPr>
          <p:grpSpPr>
            <a:xfrm>
              <a:off x="640080" y="3786973"/>
              <a:ext cx="5926490" cy="1253826"/>
              <a:chOff x="640080" y="3786973"/>
              <a:chExt cx="5926490" cy="1253826"/>
            </a:xfrm>
          </p:grpSpPr>
          <p:sp>
            <p:nvSpPr>
              <p:cNvPr id="124" name="TextBox 123">
                <a:extLst>
                  <a:ext uri="{FF2B5EF4-FFF2-40B4-BE49-F238E27FC236}">
                    <a16:creationId xmlns:a16="http://schemas.microsoft.com/office/drawing/2014/main" id="{17E42FC9-A3AB-1746-9813-12F72F40A291}"/>
                  </a:ext>
                </a:extLst>
              </p:cNvPr>
              <p:cNvSpPr txBox="1"/>
              <p:nvPr/>
            </p:nvSpPr>
            <p:spPr>
              <a:xfrm>
                <a:off x="6099569" y="4794578"/>
                <a:ext cx="467001" cy="246221"/>
              </a:xfrm>
              <a:prstGeom prst="rect">
                <a:avLst/>
              </a:prstGeom>
              <a:solidFill>
                <a:srgbClr val="FFFFFF"/>
              </a:solidFill>
            </p:spPr>
            <p:txBody>
              <a:bodyPr wrap="square" lIns="0" tIns="0" rIns="0" bIns="0" rtlCol="0">
                <a:spAutoFit/>
              </a:bodyPr>
              <a:lstStyle/>
              <a:p>
                <a:pPr defTabSz="914400">
                  <a:defRPr/>
                </a:pPr>
                <a:r>
                  <a:rPr lang="en-US" sz="1600" kern="0" dirty="0">
                    <a:solidFill>
                      <a:sysClr val="windowText" lastClr="000000"/>
                    </a:solidFill>
                    <a:latin typeface="Gill Sans" panose="020B0502020104020203" pitchFamily="34" charset="-79"/>
                    <a:cs typeface="Gill Sans" panose="020B0502020104020203" pitchFamily="34" charset="-79"/>
                  </a:rPr>
                  <a:t>Time</a:t>
                </a:r>
              </a:p>
            </p:txBody>
          </p:sp>
          <p:cxnSp>
            <p:nvCxnSpPr>
              <p:cNvPr id="125" name="Straight Arrow Connector 124">
                <a:extLst>
                  <a:ext uri="{FF2B5EF4-FFF2-40B4-BE49-F238E27FC236}">
                    <a16:creationId xmlns:a16="http://schemas.microsoft.com/office/drawing/2014/main" id="{1546CC36-0012-3F45-AA5A-8164F8962B57}"/>
                  </a:ext>
                </a:extLst>
              </p:cNvPr>
              <p:cNvCxnSpPr>
                <a:cxnSpLocks/>
              </p:cNvCxnSpPr>
              <p:nvPr/>
            </p:nvCxnSpPr>
            <p:spPr>
              <a:xfrm>
                <a:off x="727636" y="4723597"/>
                <a:ext cx="5655621" cy="0"/>
              </a:xfrm>
              <a:prstGeom prst="straightConnector1">
                <a:avLst/>
              </a:prstGeom>
              <a:noFill/>
              <a:ln w="25400" cap="flat" cmpd="sng" algn="ctr">
                <a:solidFill>
                  <a:sysClr val="windowText" lastClr="000000"/>
                </a:solidFill>
                <a:prstDash val="solid"/>
                <a:miter lim="800000"/>
                <a:tailEnd type="arrow"/>
              </a:ln>
              <a:effectLst/>
            </p:spPr>
          </p:cxnSp>
          <p:cxnSp>
            <p:nvCxnSpPr>
              <p:cNvPr id="126" name="Straight Arrow Connector 125">
                <a:extLst>
                  <a:ext uri="{FF2B5EF4-FFF2-40B4-BE49-F238E27FC236}">
                    <a16:creationId xmlns:a16="http://schemas.microsoft.com/office/drawing/2014/main" id="{778C1014-C9D6-4D40-9C5F-87BD2C2A1A4F}"/>
                  </a:ext>
                </a:extLst>
              </p:cNvPr>
              <p:cNvCxnSpPr>
                <a:cxnSpLocks/>
              </p:cNvCxnSpPr>
              <p:nvPr/>
            </p:nvCxnSpPr>
            <p:spPr>
              <a:xfrm flipV="1">
                <a:off x="735949" y="3786973"/>
                <a:ext cx="0" cy="949961"/>
              </a:xfrm>
              <a:prstGeom prst="straightConnector1">
                <a:avLst/>
              </a:prstGeom>
              <a:noFill/>
              <a:ln w="25400" cap="flat" cmpd="sng" algn="ctr">
                <a:solidFill>
                  <a:sysClr val="windowText" lastClr="000000"/>
                </a:solidFill>
                <a:prstDash val="solid"/>
                <a:miter lim="800000"/>
                <a:tailEnd type="arrow"/>
              </a:ln>
              <a:effectLst/>
            </p:spPr>
          </p:cxnSp>
          <p:cxnSp>
            <p:nvCxnSpPr>
              <p:cNvPr id="127" name="Straight Connector 126">
                <a:extLst>
                  <a:ext uri="{FF2B5EF4-FFF2-40B4-BE49-F238E27FC236}">
                    <a16:creationId xmlns:a16="http://schemas.microsoft.com/office/drawing/2014/main" id="{68F33CAB-86E0-C946-BB6B-42E1FEE62E08}"/>
                  </a:ext>
                </a:extLst>
              </p:cNvPr>
              <p:cNvCxnSpPr/>
              <p:nvPr/>
            </p:nvCxnSpPr>
            <p:spPr>
              <a:xfrm>
                <a:off x="644509" y="4484627"/>
                <a:ext cx="914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1366ACD-9C83-DE44-8D57-C54EBE119961}"/>
                  </a:ext>
                </a:extLst>
              </p:cNvPr>
              <p:cNvCxnSpPr/>
              <p:nvPr/>
            </p:nvCxnSpPr>
            <p:spPr>
              <a:xfrm>
                <a:off x="640080" y="4251960"/>
                <a:ext cx="914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BE78E9D-3AA4-864D-885C-DD42EF09F36E}"/>
                  </a:ext>
                </a:extLst>
              </p:cNvPr>
              <p:cNvCxnSpPr/>
              <p:nvPr/>
            </p:nvCxnSpPr>
            <p:spPr>
              <a:xfrm>
                <a:off x="640080" y="4023360"/>
                <a:ext cx="914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EC4D578-0A6E-794A-B442-BB8D6213D008}"/>
                  </a:ext>
                </a:extLst>
              </p:cNvPr>
              <p:cNvCxnSpPr>
                <a:cxnSpLocks/>
              </p:cNvCxnSpPr>
              <p:nvPr/>
            </p:nvCxnSpPr>
            <p:spPr>
              <a:xfrm>
                <a:off x="1219723" y="4719627"/>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45CE39A8-D2E4-8B42-B873-00EC56A4B585}"/>
                  </a:ext>
                </a:extLst>
              </p:cNvPr>
              <p:cNvCxnSpPr>
                <a:cxnSpLocks/>
              </p:cNvCxnSpPr>
              <p:nvPr/>
            </p:nvCxnSpPr>
            <p:spPr>
              <a:xfrm>
                <a:off x="1682877" y="4719627"/>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22DF3E6-10CD-7E4C-93AD-0DFFF1112BB3}"/>
                  </a:ext>
                </a:extLst>
              </p:cNvPr>
              <p:cNvCxnSpPr>
                <a:cxnSpLocks/>
              </p:cNvCxnSpPr>
              <p:nvPr/>
            </p:nvCxnSpPr>
            <p:spPr>
              <a:xfrm>
                <a:off x="2152015" y="4719741"/>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85D028C9-36BF-EC4B-A47B-C429A4F31BD3}"/>
                  </a:ext>
                </a:extLst>
              </p:cNvPr>
              <p:cNvCxnSpPr>
                <a:cxnSpLocks/>
              </p:cNvCxnSpPr>
              <p:nvPr/>
            </p:nvCxnSpPr>
            <p:spPr>
              <a:xfrm>
                <a:off x="2621534" y="4719741"/>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F319BCA7-CEF8-1D49-8B1F-421B65E9711F}"/>
                  </a:ext>
                </a:extLst>
              </p:cNvPr>
              <p:cNvCxnSpPr>
                <a:cxnSpLocks/>
              </p:cNvCxnSpPr>
              <p:nvPr/>
            </p:nvCxnSpPr>
            <p:spPr>
              <a:xfrm>
                <a:off x="3093497" y="4719291"/>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E923829-03C6-2144-A35D-FFFE35407545}"/>
                  </a:ext>
                </a:extLst>
              </p:cNvPr>
              <p:cNvCxnSpPr>
                <a:cxnSpLocks/>
              </p:cNvCxnSpPr>
              <p:nvPr/>
            </p:nvCxnSpPr>
            <p:spPr>
              <a:xfrm>
                <a:off x="3556651" y="4719291"/>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CF254A9-D424-C54B-982E-AB7D029F0477}"/>
                  </a:ext>
                </a:extLst>
              </p:cNvPr>
              <p:cNvCxnSpPr>
                <a:cxnSpLocks/>
              </p:cNvCxnSpPr>
              <p:nvPr/>
            </p:nvCxnSpPr>
            <p:spPr>
              <a:xfrm>
                <a:off x="4025789" y="4719405"/>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EFDE9F6-1498-8A4B-B941-9A967CE636B3}"/>
                  </a:ext>
                </a:extLst>
              </p:cNvPr>
              <p:cNvCxnSpPr>
                <a:cxnSpLocks/>
              </p:cNvCxnSpPr>
              <p:nvPr/>
            </p:nvCxnSpPr>
            <p:spPr>
              <a:xfrm>
                <a:off x="4495308" y="4719405"/>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765706B-26A5-224E-9719-C876A8D3F9D0}"/>
                  </a:ext>
                </a:extLst>
              </p:cNvPr>
              <p:cNvCxnSpPr>
                <a:cxnSpLocks/>
              </p:cNvCxnSpPr>
              <p:nvPr/>
            </p:nvCxnSpPr>
            <p:spPr>
              <a:xfrm>
                <a:off x="4967825" y="4722527"/>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F05D125-875B-7142-8D04-7C8E505F3282}"/>
                  </a:ext>
                </a:extLst>
              </p:cNvPr>
              <p:cNvCxnSpPr>
                <a:cxnSpLocks/>
              </p:cNvCxnSpPr>
              <p:nvPr/>
            </p:nvCxnSpPr>
            <p:spPr>
              <a:xfrm>
                <a:off x="5430979" y="4722527"/>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5B944F6-52DC-4E49-8FC6-D4D0DF359948}"/>
                  </a:ext>
                </a:extLst>
              </p:cNvPr>
              <p:cNvCxnSpPr>
                <a:cxnSpLocks/>
              </p:cNvCxnSpPr>
              <p:nvPr/>
            </p:nvCxnSpPr>
            <p:spPr>
              <a:xfrm>
                <a:off x="5900117" y="4722641"/>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6" name="TextBox 105">
              <a:extLst>
                <a:ext uri="{FF2B5EF4-FFF2-40B4-BE49-F238E27FC236}">
                  <a16:creationId xmlns:a16="http://schemas.microsoft.com/office/drawing/2014/main" id="{B44099FC-9AC4-7246-AC21-6141735E9F72}"/>
                </a:ext>
              </a:extLst>
            </p:cNvPr>
            <p:cNvSpPr txBox="1"/>
            <p:nvPr/>
          </p:nvSpPr>
          <p:spPr>
            <a:xfrm>
              <a:off x="1088365" y="4790370"/>
              <a:ext cx="269626" cy="276999"/>
            </a:xfrm>
            <a:prstGeom prst="rect">
              <a:avLst/>
            </a:prstGeom>
            <a:noFill/>
          </p:spPr>
          <p:txBody>
            <a:bodyPr wrap="none" rtlCol="0">
              <a:spAutoFit/>
            </a:bodyPr>
            <a:lstStyle/>
            <a:p>
              <a:pPr defTabSz="914400"/>
              <a:r>
                <a:rPr lang="en-US" sz="1200" b="1" dirty="0">
                  <a:solidFill>
                    <a:prstClr val="black"/>
                  </a:solidFill>
                  <a:latin typeface="Gill Sans MT" panose="020B0502020104020203" pitchFamily="34" charset="77"/>
                  <a:cs typeface="Times"/>
                </a:rPr>
                <a:t>1</a:t>
              </a:r>
              <a:endParaRPr lang="en-US" sz="1200" b="1" baseline="-25000" dirty="0">
                <a:solidFill>
                  <a:prstClr val="black"/>
                </a:solidFill>
                <a:latin typeface="Gill Sans MT" panose="020B0502020104020203" pitchFamily="34" charset="77"/>
                <a:cs typeface="Times"/>
              </a:endParaRPr>
            </a:p>
          </p:txBody>
        </p:sp>
        <p:sp>
          <p:nvSpPr>
            <p:cNvPr id="110" name="TextBox 109">
              <a:extLst>
                <a:ext uri="{FF2B5EF4-FFF2-40B4-BE49-F238E27FC236}">
                  <a16:creationId xmlns:a16="http://schemas.microsoft.com/office/drawing/2014/main" id="{D4B2129B-C2A8-764B-8271-D9DBBA84AD58}"/>
                </a:ext>
              </a:extLst>
            </p:cNvPr>
            <p:cNvSpPr txBox="1"/>
            <p:nvPr/>
          </p:nvSpPr>
          <p:spPr>
            <a:xfrm>
              <a:off x="1546626" y="4790369"/>
              <a:ext cx="26161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2</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111" name="TextBox 110">
              <a:extLst>
                <a:ext uri="{FF2B5EF4-FFF2-40B4-BE49-F238E27FC236}">
                  <a16:creationId xmlns:a16="http://schemas.microsoft.com/office/drawing/2014/main" id="{9FB0842F-2968-6447-901F-4988CA1DD804}"/>
                </a:ext>
              </a:extLst>
            </p:cNvPr>
            <p:cNvSpPr txBox="1"/>
            <p:nvPr/>
          </p:nvSpPr>
          <p:spPr>
            <a:xfrm>
              <a:off x="2021038" y="4790368"/>
              <a:ext cx="26161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3</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112" name="TextBox 111">
              <a:extLst>
                <a:ext uri="{FF2B5EF4-FFF2-40B4-BE49-F238E27FC236}">
                  <a16:creationId xmlns:a16="http://schemas.microsoft.com/office/drawing/2014/main" id="{7DEF7072-0AFE-2145-BF9C-8E25E5964497}"/>
                </a:ext>
              </a:extLst>
            </p:cNvPr>
            <p:cNvSpPr txBox="1"/>
            <p:nvPr/>
          </p:nvSpPr>
          <p:spPr>
            <a:xfrm>
              <a:off x="2499538" y="4790368"/>
              <a:ext cx="26161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4</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113" name="TextBox 112">
              <a:extLst>
                <a:ext uri="{FF2B5EF4-FFF2-40B4-BE49-F238E27FC236}">
                  <a16:creationId xmlns:a16="http://schemas.microsoft.com/office/drawing/2014/main" id="{B19DB215-D777-F74F-B627-0DAC97557EC5}"/>
                </a:ext>
              </a:extLst>
            </p:cNvPr>
            <p:cNvSpPr txBox="1"/>
            <p:nvPr/>
          </p:nvSpPr>
          <p:spPr>
            <a:xfrm>
              <a:off x="2957799" y="4790367"/>
              <a:ext cx="26161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5</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114" name="TextBox 113">
              <a:extLst>
                <a:ext uri="{FF2B5EF4-FFF2-40B4-BE49-F238E27FC236}">
                  <a16:creationId xmlns:a16="http://schemas.microsoft.com/office/drawing/2014/main" id="{1001AD21-CB8E-6F48-86A8-79C42D7640C5}"/>
                </a:ext>
              </a:extLst>
            </p:cNvPr>
            <p:cNvSpPr txBox="1"/>
            <p:nvPr/>
          </p:nvSpPr>
          <p:spPr>
            <a:xfrm>
              <a:off x="3432211" y="4790366"/>
              <a:ext cx="26161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6</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115" name="TextBox 114">
              <a:extLst>
                <a:ext uri="{FF2B5EF4-FFF2-40B4-BE49-F238E27FC236}">
                  <a16:creationId xmlns:a16="http://schemas.microsoft.com/office/drawing/2014/main" id="{B1F05C01-EEC0-7346-8D52-1F6597A560DC}"/>
                </a:ext>
              </a:extLst>
            </p:cNvPr>
            <p:cNvSpPr txBox="1"/>
            <p:nvPr/>
          </p:nvSpPr>
          <p:spPr>
            <a:xfrm>
              <a:off x="3901499" y="4790366"/>
              <a:ext cx="26161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7</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116" name="TextBox 115">
              <a:extLst>
                <a:ext uri="{FF2B5EF4-FFF2-40B4-BE49-F238E27FC236}">
                  <a16:creationId xmlns:a16="http://schemas.microsoft.com/office/drawing/2014/main" id="{BFA308C4-71F8-254E-8DB2-AF4631E3FCC1}"/>
                </a:ext>
              </a:extLst>
            </p:cNvPr>
            <p:cNvSpPr txBox="1"/>
            <p:nvPr/>
          </p:nvSpPr>
          <p:spPr>
            <a:xfrm>
              <a:off x="4359760" y="4790365"/>
              <a:ext cx="26161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8</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117" name="TextBox 116">
              <a:extLst>
                <a:ext uri="{FF2B5EF4-FFF2-40B4-BE49-F238E27FC236}">
                  <a16:creationId xmlns:a16="http://schemas.microsoft.com/office/drawing/2014/main" id="{A3F00299-0E64-814F-89D6-3B452A1B444F}"/>
                </a:ext>
              </a:extLst>
            </p:cNvPr>
            <p:cNvSpPr txBox="1"/>
            <p:nvPr/>
          </p:nvSpPr>
          <p:spPr>
            <a:xfrm>
              <a:off x="4834172" y="4790364"/>
              <a:ext cx="26161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9</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118" name="TextBox 117">
              <a:extLst>
                <a:ext uri="{FF2B5EF4-FFF2-40B4-BE49-F238E27FC236}">
                  <a16:creationId xmlns:a16="http://schemas.microsoft.com/office/drawing/2014/main" id="{194B36BB-CBFE-4B43-A470-744C83110132}"/>
                </a:ext>
              </a:extLst>
            </p:cNvPr>
            <p:cNvSpPr txBox="1"/>
            <p:nvPr/>
          </p:nvSpPr>
          <p:spPr>
            <a:xfrm>
              <a:off x="5267686" y="4790363"/>
              <a:ext cx="338554"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10</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119" name="TextBox 118">
              <a:extLst>
                <a:ext uri="{FF2B5EF4-FFF2-40B4-BE49-F238E27FC236}">
                  <a16:creationId xmlns:a16="http://schemas.microsoft.com/office/drawing/2014/main" id="{9252DD0C-C7DE-2D41-B738-AACB163A14AF}"/>
                </a:ext>
              </a:extLst>
            </p:cNvPr>
            <p:cNvSpPr txBox="1"/>
            <p:nvPr/>
          </p:nvSpPr>
          <p:spPr>
            <a:xfrm>
              <a:off x="5739238" y="4795910"/>
              <a:ext cx="338554"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11</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120" name="TextBox 119">
              <a:extLst>
                <a:ext uri="{FF2B5EF4-FFF2-40B4-BE49-F238E27FC236}">
                  <a16:creationId xmlns:a16="http://schemas.microsoft.com/office/drawing/2014/main" id="{BB39600A-6732-D745-8463-D5F4CC5FF631}"/>
                </a:ext>
              </a:extLst>
            </p:cNvPr>
            <p:cNvSpPr txBox="1"/>
            <p:nvPr/>
          </p:nvSpPr>
          <p:spPr>
            <a:xfrm>
              <a:off x="609525" y="4783145"/>
              <a:ext cx="26161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0</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121" name="TextBox 120">
              <a:extLst>
                <a:ext uri="{FF2B5EF4-FFF2-40B4-BE49-F238E27FC236}">
                  <a16:creationId xmlns:a16="http://schemas.microsoft.com/office/drawing/2014/main" id="{333EFE7B-AB4A-5E46-AA49-91F83B97558D}"/>
                </a:ext>
              </a:extLst>
            </p:cNvPr>
            <p:cNvSpPr txBox="1"/>
            <p:nvPr/>
          </p:nvSpPr>
          <p:spPr>
            <a:xfrm>
              <a:off x="365067" y="4462783"/>
              <a:ext cx="356188" cy="276999"/>
            </a:xfrm>
            <a:prstGeom prst="rect">
              <a:avLst/>
            </a:prstGeom>
            <a:noFill/>
          </p:spPr>
          <p:txBody>
            <a:bodyPr wrap="non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G</a:t>
              </a:r>
              <a:r>
                <a:rPr lang="en-US" sz="1200" baseline="-25000" dirty="0">
                  <a:solidFill>
                    <a:prstClr val="black"/>
                  </a:solidFill>
                  <a:latin typeface="Gill Sans" panose="020B0502020104020203" pitchFamily="34" charset="-79"/>
                  <a:cs typeface="Gill Sans" panose="020B0502020104020203" pitchFamily="34" charset="-79"/>
                </a:rPr>
                <a:t>1</a:t>
              </a:r>
            </a:p>
          </p:txBody>
        </p:sp>
        <p:sp>
          <p:nvSpPr>
            <p:cNvPr id="122" name="TextBox 121">
              <a:extLst>
                <a:ext uri="{FF2B5EF4-FFF2-40B4-BE49-F238E27FC236}">
                  <a16:creationId xmlns:a16="http://schemas.microsoft.com/office/drawing/2014/main" id="{A919657B-934D-5242-B57A-5FE1186A2F6C}"/>
                </a:ext>
              </a:extLst>
            </p:cNvPr>
            <p:cNvSpPr txBox="1"/>
            <p:nvPr/>
          </p:nvSpPr>
          <p:spPr>
            <a:xfrm>
              <a:off x="363181" y="4224380"/>
              <a:ext cx="356188" cy="276999"/>
            </a:xfrm>
            <a:prstGeom prst="rect">
              <a:avLst/>
            </a:prstGeom>
            <a:noFill/>
          </p:spPr>
          <p:txBody>
            <a:bodyPr wrap="non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G</a:t>
              </a:r>
              <a:r>
                <a:rPr lang="en-US" sz="1200" baseline="-25000" dirty="0">
                  <a:solidFill>
                    <a:prstClr val="black"/>
                  </a:solidFill>
                  <a:latin typeface="Gill Sans" panose="020B0502020104020203" pitchFamily="34" charset="-79"/>
                  <a:cs typeface="Gill Sans" panose="020B0502020104020203" pitchFamily="34" charset="-79"/>
                </a:rPr>
                <a:t>2</a:t>
              </a:r>
            </a:p>
          </p:txBody>
        </p:sp>
        <p:sp>
          <p:nvSpPr>
            <p:cNvPr id="123" name="TextBox 122">
              <a:extLst>
                <a:ext uri="{FF2B5EF4-FFF2-40B4-BE49-F238E27FC236}">
                  <a16:creationId xmlns:a16="http://schemas.microsoft.com/office/drawing/2014/main" id="{8E6F1648-C2AF-8949-8183-082EEF4884AA}"/>
                </a:ext>
              </a:extLst>
            </p:cNvPr>
            <p:cNvSpPr txBox="1"/>
            <p:nvPr/>
          </p:nvSpPr>
          <p:spPr>
            <a:xfrm>
              <a:off x="361088" y="3995780"/>
              <a:ext cx="356188" cy="276999"/>
            </a:xfrm>
            <a:prstGeom prst="rect">
              <a:avLst/>
            </a:prstGeom>
            <a:noFill/>
          </p:spPr>
          <p:txBody>
            <a:bodyPr wrap="non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G</a:t>
              </a:r>
              <a:r>
                <a:rPr lang="en-US" sz="1200" baseline="-25000" dirty="0">
                  <a:solidFill>
                    <a:prstClr val="black"/>
                  </a:solidFill>
                  <a:latin typeface="Gill Sans" panose="020B0502020104020203" pitchFamily="34" charset="-79"/>
                  <a:cs typeface="Gill Sans" panose="020B0502020104020203" pitchFamily="34" charset="-79"/>
                </a:rPr>
                <a:t>3</a:t>
              </a:r>
            </a:p>
          </p:txBody>
        </p:sp>
      </p:grpSp>
      <p:grpSp>
        <p:nvGrpSpPr>
          <p:cNvPr id="141" name="Group 140">
            <a:extLst>
              <a:ext uri="{FF2B5EF4-FFF2-40B4-BE49-F238E27FC236}">
                <a16:creationId xmlns:a16="http://schemas.microsoft.com/office/drawing/2014/main" id="{6282C584-B9D7-AE41-8677-2A827488B8A9}"/>
              </a:ext>
            </a:extLst>
          </p:cNvPr>
          <p:cNvGrpSpPr/>
          <p:nvPr/>
        </p:nvGrpSpPr>
        <p:grpSpPr>
          <a:xfrm>
            <a:off x="3725262" y="4011358"/>
            <a:ext cx="2342853" cy="421362"/>
            <a:chOff x="3551171" y="2866192"/>
            <a:chExt cx="2342853" cy="421362"/>
          </a:xfrm>
        </p:grpSpPr>
        <p:sp>
          <p:nvSpPr>
            <p:cNvPr id="142" name="Left Brace 141">
              <a:extLst>
                <a:ext uri="{FF2B5EF4-FFF2-40B4-BE49-F238E27FC236}">
                  <a16:creationId xmlns:a16="http://schemas.microsoft.com/office/drawing/2014/main" id="{58115741-7751-B74D-BC60-02E558F7EB93}"/>
                </a:ext>
              </a:extLst>
            </p:cNvPr>
            <p:cNvSpPr/>
            <p:nvPr/>
          </p:nvSpPr>
          <p:spPr>
            <a:xfrm rot="5400000">
              <a:off x="4649880" y="2043410"/>
              <a:ext cx="145435" cy="2342853"/>
            </a:xfrm>
            <a:prstGeom prst="leftBrace">
              <a:avLst>
                <a:gd name="adj1" fmla="val 41310"/>
                <a:gd name="adj2" fmla="val 50000"/>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3" name="TextBox 142">
              <a:extLst>
                <a:ext uri="{FF2B5EF4-FFF2-40B4-BE49-F238E27FC236}">
                  <a16:creationId xmlns:a16="http://schemas.microsoft.com/office/drawing/2014/main" id="{D97B6E02-F1F0-7849-9116-35D0A2474BDE}"/>
                </a:ext>
              </a:extLst>
            </p:cNvPr>
            <p:cNvSpPr txBox="1"/>
            <p:nvPr/>
          </p:nvSpPr>
          <p:spPr>
            <a:xfrm>
              <a:off x="3957979" y="2866192"/>
              <a:ext cx="1595828" cy="246221"/>
            </a:xfrm>
            <a:prstGeom prst="rect">
              <a:avLst/>
            </a:prstGeom>
            <a:noFill/>
          </p:spPr>
          <p:txBody>
            <a:bodyPr wrap="square" lIns="0" tIns="0" rIns="0" bIns="0" rtlCol="0" anchor="ctr">
              <a:spAutoFit/>
            </a:bodyPr>
            <a:lstStyle/>
            <a:p>
              <a:pPr algn="ctr" defTabSz="914400">
                <a:defRPr/>
              </a:pPr>
              <a:r>
                <a:rPr lang="en-US" sz="1600" i="1" kern="0" dirty="0">
                  <a:solidFill>
                    <a:schemeClr val="accent2"/>
                  </a:solidFill>
                  <a:latin typeface="Gill Sans" panose="020B0502020104020203" pitchFamily="34" charset="-79"/>
                  <a:cs typeface="Gill Sans" panose="020B0502020104020203" pitchFamily="34" charset="-79"/>
                </a:rPr>
                <a:t>Age </a:t>
              </a:r>
              <a:r>
                <a:rPr lang="en-US" sz="1600" kern="0" dirty="0">
                  <a:latin typeface="Gill Sans" panose="020B0502020104020203" pitchFamily="34" charset="-79"/>
                  <a:cs typeface="Gill Sans" panose="020B0502020104020203" pitchFamily="34" charset="-79"/>
                </a:rPr>
                <a:t>(</a:t>
              </a:r>
              <a:r>
                <a:rPr lang="en-US" sz="1600" i="1" kern="0" dirty="0">
                  <a:solidFill>
                    <a:schemeClr val="accent2"/>
                  </a:solidFill>
                  <a:latin typeface="Gill Sans" panose="020B0502020104020203" pitchFamily="34" charset="-79"/>
                  <a:cs typeface="Gill Sans" panose="020B0502020104020203" pitchFamily="34" charset="-79"/>
                </a:rPr>
                <a:t>executed </a:t>
              </a:r>
              <a:r>
                <a:rPr lang="en-US" sz="1600" i="1" kern="0" dirty="0">
                  <a:latin typeface="Gill Sans" panose="020B0502020104020203" pitchFamily="34" charset="-79"/>
                  <a:cs typeface="Gill Sans" panose="020B0502020104020203" pitchFamily="34" charset="-79"/>
                </a:rPr>
                <a:t>time</a:t>
              </a:r>
              <a:r>
                <a:rPr lang="en-US" sz="1600" kern="0" dirty="0">
                  <a:latin typeface="Gill Sans" panose="020B0502020104020203" pitchFamily="34" charset="-79"/>
                  <a:cs typeface="Gill Sans" panose="020B0502020104020203" pitchFamily="34" charset="-79"/>
                </a:rPr>
                <a:t>)</a:t>
              </a:r>
            </a:p>
          </p:txBody>
        </p:sp>
      </p:grpSp>
      <p:sp>
        <p:nvSpPr>
          <p:cNvPr id="144" name="Rectangle 143">
            <a:extLst>
              <a:ext uri="{FF2B5EF4-FFF2-40B4-BE49-F238E27FC236}">
                <a16:creationId xmlns:a16="http://schemas.microsoft.com/office/drawing/2014/main" id="{BB68CED8-CDE9-DC43-8152-FAD0C69C0319}"/>
              </a:ext>
            </a:extLst>
          </p:cNvPr>
          <p:cNvSpPr/>
          <p:nvPr/>
        </p:nvSpPr>
        <p:spPr>
          <a:xfrm>
            <a:off x="3724457" y="4443227"/>
            <a:ext cx="18288" cy="4572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latin typeface="Gill Sans" panose="020B0502020104020203" pitchFamily="34" charset="-79"/>
              <a:cs typeface="Gill Sans" panose="020B0502020104020203" pitchFamily="34" charset="-79"/>
            </a:endParaRPr>
          </a:p>
        </p:txBody>
      </p:sp>
      <p:cxnSp>
        <p:nvCxnSpPr>
          <p:cNvPr id="145" name="Straight Connector 144">
            <a:extLst>
              <a:ext uri="{FF2B5EF4-FFF2-40B4-BE49-F238E27FC236}">
                <a16:creationId xmlns:a16="http://schemas.microsoft.com/office/drawing/2014/main" id="{41075E7A-4A9C-184C-B037-B1A99512028D}"/>
              </a:ext>
            </a:extLst>
          </p:cNvPr>
          <p:cNvCxnSpPr>
            <a:cxnSpLocks/>
          </p:cNvCxnSpPr>
          <p:nvPr/>
        </p:nvCxnSpPr>
        <p:spPr>
          <a:xfrm>
            <a:off x="3754058" y="4451214"/>
            <a:ext cx="1368424" cy="0"/>
          </a:xfrm>
          <a:prstGeom prst="line">
            <a:avLst/>
          </a:prstGeom>
          <a:ln w="254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7F03CDD-7A61-9C4E-9B83-7412717EDB4F}"/>
              </a:ext>
            </a:extLst>
          </p:cNvPr>
          <p:cNvCxnSpPr/>
          <p:nvPr/>
        </p:nvCxnSpPr>
        <p:spPr>
          <a:xfrm>
            <a:off x="5119307" y="4440052"/>
            <a:ext cx="0" cy="466344"/>
          </a:xfrm>
          <a:prstGeom prst="line">
            <a:avLst/>
          </a:prstGeom>
          <a:ln w="254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8BCFD4-BF10-FB4E-8083-F1E58E9EBBD9}"/>
              </a:ext>
            </a:extLst>
          </p:cNvPr>
          <p:cNvCxnSpPr>
            <a:cxnSpLocks/>
          </p:cNvCxnSpPr>
          <p:nvPr/>
        </p:nvCxnSpPr>
        <p:spPr>
          <a:xfrm>
            <a:off x="5071683" y="4451214"/>
            <a:ext cx="2866781" cy="0"/>
          </a:xfrm>
          <a:prstGeom prst="line">
            <a:avLst/>
          </a:prstGeom>
          <a:ln w="254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7A2C586F-5444-964E-9D76-D57364D70B6F}"/>
              </a:ext>
            </a:extLst>
          </p:cNvPr>
          <p:cNvGrpSpPr/>
          <p:nvPr/>
        </p:nvGrpSpPr>
        <p:grpSpPr>
          <a:xfrm>
            <a:off x="3689566" y="4448385"/>
            <a:ext cx="1062925" cy="445315"/>
            <a:chOff x="5849720" y="3313398"/>
            <a:chExt cx="1062925" cy="445315"/>
          </a:xfrm>
        </p:grpSpPr>
        <p:sp>
          <p:nvSpPr>
            <p:cNvPr id="153" name="TextBox 152">
              <a:extLst>
                <a:ext uri="{FF2B5EF4-FFF2-40B4-BE49-F238E27FC236}">
                  <a16:creationId xmlns:a16="http://schemas.microsoft.com/office/drawing/2014/main" id="{C9598F87-61A6-C244-BCCA-9CA3D2ACA9A4}"/>
                </a:ext>
              </a:extLst>
            </p:cNvPr>
            <p:cNvSpPr txBox="1"/>
            <p:nvPr/>
          </p:nvSpPr>
          <p:spPr>
            <a:xfrm>
              <a:off x="5849720" y="3418801"/>
              <a:ext cx="1062925" cy="215444"/>
            </a:xfrm>
            <a:prstGeom prst="rect">
              <a:avLst/>
            </a:prstGeom>
            <a:noFill/>
          </p:spPr>
          <p:txBody>
            <a:bodyPr wrap="square" lIns="0" tIns="0" rIns="0" bIns="0" rtlCol="0" anchor="ctr">
              <a:spAutoFit/>
            </a:bodyPr>
            <a:lstStyle/>
            <a:p>
              <a:pPr algn="ctr" defTabSz="914400">
                <a:defRPr/>
              </a:pPr>
              <a:r>
                <a:rPr lang="en-US" sz="1400" i="1" kern="0" dirty="0">
                  <a:solidFill>
                    <a:sysClr val="windowText" lastClr="000000"/>
                  </a:solidFill>
                  <a:latin typeface="Gill Sans" panose="020B0502020104020203" pitchFamily="34" charset="-79"/>
                  <a:cs typeface="Gill Sans" panose="020B0502020104020203" pitchFamily="34" charset="-79"/>
                </a:rPr>
                <a:t># of GPUs</a:t>
              </a:r>
            </a:p>
          </p:txBody>
        </p:sp>
        <p:sp>
          <p:nvSpPr>
            <p:cNvPr id="154" name="Left Brace 153">
              <a:extLst>
                <a:ext uri="{FF2B5EF4-FFF2-40B4-BE49-F238E27FC236}">
                  <a16:creationId xmlns:a16="http://schemas.microsoft.com/office/drawing/2014/main" id="{B15AD8A4-1149-B745-B178-7EB1E5FCDC78}"/>
                </a:ext>
              </a:extLst>
            </p:cNvPr>
            <p:cNvSpPr/>
            <p:nvPr/>
          </p:nvSpPr>
          <p:spPr>
            <a:xfrm rot="10800000">
              <a:off x="5914213" y="3313398"/>
              <a:ext cx="97182" cy="445315"/>
            </a:xfrm>
            <a:prstGeom prst="leftBrace">
              <a:avLst>
                <a:gd name="adj1" fmla="val 41310"/>
                <a:gd name="adj2" fmla="val 50000"/>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5" name="Rectangle 154">
            <a:extLst>
              <a:ext uri="{FF2B5EF4-FFF2-40B4-BE49-F238E27FC236}">
                <a16:creationId xmlns:a16="http://schemas.microsoft.com/office/drawing/2014/main" id="{B903C708-4324-C340-A2AC-DF593C7BC1D9}"/>
              </a:ext>
            </a:extLst>
          </p:cNvPr>
          <p:cNvSpPr/>
          <p:nvPr/>
        </p:nvSpPr>
        <p:spPr>
          <a:xfrm>
            <a:off x="3724371" y="4442110"/>
            <a:ext cx="2342940" cy="4572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latin typeface="Gill Sans" panose="020B0502020104020203" pitchFamily="34" charset="-79"/>
              <a:cs typeface="Gill Sans" panose="020B0502020104020203" pitchFamily="34" charset="-79"/>
            </a:endParaRPr>
          </a:p>
        </p:txBody>
      </p:sp>
      <p:grpSp>
        <p:nvGrpSpPr>
          <p:cNvPr id="156" name="Group 155">
            <a:extLst>
              <a:ext uri="{FF2B5EF4-FFF2-40B4-BE49-F238E27FC236}">
                <a16:creationId xmlns:a16="http://schemas.microsoft.com/office/drawing/2014/main" id="{2DA9E408-FA71-D54A-8F67-84ED9ADA5E7A}"/>
              </a:ext>
            </a:extLst>
          </p:cNvPr>
          <p:cNvGrpSpPr/>
          <p:nvPr/>
        </p:nvGrpSpPr>
        <p:grpSpPr>
          <a:xfrm>
            <a:off x="6031596" y="4460202"/>
            <a:ext cx="1062925" cy="445315"/>
            <a:chOff x="5849720" y="3313398"/>
            <a:chExt cx="1062925" cy="445315"/>
          </a:xfrm>
        </p:grpSpPr>
        <p:sp>
          <p:nvSpPr>
            <p:cNvPr id="157" name="TextBox 156">
              <a:extLst>
                <a:ext uri="{FF2B5EF4-FFF2-40B4-BE49-F238E27FC236}">
                  <a16:creationId xmlns:a16="http://schemas.microsoft.com/office/drawing/2014/main" id="{5EA7C8EC-42BA-164E-8532-E4EC65C998A8}"/>
                </a:ext>
              </a:extLst>
            </p:cNvPr>
            <p:cNvSpPr txBox="1"/>
            <p:nvPr/>
          </p:nvSpPr>
          <p:spPr>
            <a:xfrm>
              <a:off x="5849720" y="3418801"/>
              <a:ext cx="1062925" cy="215444"/>
            </a:xfrm>
            <a:prstGeom prst="rect">
              <a:avLst/>
            </a:prstGeom>
            <a:noFill/>
          </p:spPr>
          <p:txBody>
            <a:bodyPr wrap="square" lIns="0" tIns="0" rIns="0" bIns="0" rtlCol="0" anchor="ctr">
              <a:spAutoFit/>
            </a:bodyPr>
            <a:lstStyle/>
            <a:p>
              <a:pPr algn="ctr" defTabSz="914400">
                <a:defRPr/>
              </a:pPr>
              <a:r>
                <a:rPr lang="en-US" sz="1400" i="1" kern="0" dirty="0">
                  <a:solidFill>
                    <a:sysClr val="windowText" lastClr="000000"/>
                  </a:solidFill>
                  <a:latin typeface="Gill Sans" panose="020B0502020104020203" pitchFamily="34" charset="-79"/>
                  <a:cs typeface="Gill Sans" panose="020B0502020104020203" pitchFamily="34" charset="-79"/>
                </a:rPr>
                <a:t># of GPUs</a:t>
              </a:r>
            </a:p>
          </p:txBody>
        </p:sp>
        <p:sp>
          <p:nvSpPr>
            <p:cNvPr id="158" name="Left Brace 157">
              <a:extLst>
                <a:ext uri="{FF2B5EF4-FFF2-40B4-BE49-F238E27FC236}">
                  <a16:creationId xmlns:a16="http://schemas.microsoft.com/office/drawing/2014/main" id="{D8455E54-2430-E54E-AD1A-D25D236ADA59}"/>
                </a:ext>
              </a:extLst>
            </p:cNvPr>
            <p:cNvSpPr/>
            <p:nvPr/>
          </p:nvSpPr>
          <p:spPr>
            <a:xfrm rot="10800000">
              <a:off x="5914213" y="3313398"/>
              <a:ext cx="97182" cy="445315"/>
            </a:xfrm>
            <a:prstGeom prst="leftBrace">
              <a:avLst>
                <a:gd name="adj1" fmla="val 41310"/>
                <a:gd name="adj2" fmla="val 50000"/>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999623049"/>
      </p:ext>
    </p:extLst>
  </p:cSld>
  <p:clrMapOvr>
    <a:masterClrMapping/>
  </p:clrMapOvr>
  <mc:AlternateContent xmlns:mc="http://schemas.openxmlformats.org/markup-compatibility/2006" xmlns:p14="http://schemas.microsoft.com/office/powerpoint/2010/main">
    <mc:Choice Requires="p14">
      <p:transition spd="slow" p14:dur="2000" advTm="78180"/>
    </mc:Choice>
    <mc:Fallback xmlns="">
      <p:transition spd="slow" advTm="781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a:extLst>
              <a:ext uri="{FF2B5EF4-FFF2-40B4-BE49-F238E27FC236}">
                <a16:creationId xmlns:a16="http://schemas.microsoft.com/office/drawing/2014/main" id="{BB2A5D6F-9241-704B-A268-4F8F82821371}"/>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t>12</a:t>
            </a:fld>
            <a:endParaRPr lang="en-US"/>
          </a:p>
        </p:txBody>
      </p:sp>
      <p:sp>
        <p:nvSpPr>
          <p:cNvPr id="56" name="Title 1">
            <a:extLst>
              <a:ext uri="{FF2B5EF4-FFF2-40B4-BE49-F238E27FC236}">
                <a16:creationId xmlns:a16="http://schemas.microsoft.com/office/drawing/2014/main" id="{2F1FDE47-4AA5-EE4D-BA41-C8A93625DE44}"/>
              </a:ext>
            </a:extLst>
          </p:cNvPr>
          <p:cNvSpPr txBox="1">
            <a:spLocks/>
          </p:cNvSpPr>
          <p:nvPr/>
        </p:nvSpPr>
        <p:spPr>
          <a:xfrm>
            <a:off x="0" y="0"/>
            <a:ext cx="12192000" cy="1330525"/>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r>
              <a:rPr lang="en-US" dirty="0">
                <a:solidFill>
                  <a:schemeClr val="bg1"/>
                </a:solidFill>
              </a:rPr>
              <a:t>  </a:t>
            </a:r>
            <a:r>
              <a:rPr lang="en-US" sz="4300" dirty="0">
                <a:solidFill>
                  <a:schemeClr val="bg1"/>
                </a:solidFill>
              </a:rPr>
              <a:t>Two-Dimensional Age-Based Scheduler (2DAS)</a:t>
            </a:r>
          </a:p>
        </p:txBody>
      </p:sp>
      <p:sp>
        <p:nvSpPr>
          <p:cNvPr id="7" name="Content Placeholder 2">
            <a:extLst>
              <a:ext uri="{FF2B5EF4-FFF2-40B4-BE49-F238E27FC236}">
                <a16:creationId xmlns:a16="http://schemas.microsoft.com/office/drawing/2014/main" id="{477F15F9-9853-FA4D-A925-7DB620222C01}"/>
              </a:ext>
            </a:extLst>
          </p:cNvPr>
          <p:cNvSpPr txBox="1">
            <a:spLocks/>
          </p:cNvSpPr>
          <p:nvPr/>
        </p:nvSpPr>
        <p:spPr>
          <a:xfrm>
            <a:off x="838200" y="1584816"/>
            <a:ext cx="10515600" cy="4215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Gill Sans Light" panose="020B0302020104020203" pitchFamily="34" charset="-79"/>
                <a:ea typeface="+mn-ea"/>
                <a:cs typeface="Gill Sans Light" panose="020B0302020104020203" pitchFamily="34" charset="-79"/>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ill Sans Light" panose="020B0302020104020203" pitchFamily="34" charset="-79"/>
                <a:ea typeface="+mn-ea"/>
                <a:cs typeface="Gill Sans Light" panose="020B0302020104020203" pitchFamily="34" charset="-79"/>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ill Sans Light" panose="020B0302020104020203" pitchFamily="34" charset="-79"/>
                <a:ea typeface="+mn-ea"/>
                <a:cs typeface="Gill Sans Light" panose="020B0302020104020203" pitchFamily="34" charset="-79"/>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ill Sans Light" panose="020B0302020104020203" pitchFamily="34" charset="-79"/>
                <a:ea typeface="+mn-ea"/>
                <a:cs typeface="Gill Sans Light" panose="020B0302020104020203" pitchFamily="34" charset="-79"/>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ill Sans Light" panose="020B0302020104020203" pitchFamily="34" charset="-79"/>
                <a:ea typeface="+mn-ea"/>
                <a:cs typeface="Gill Sans Light" panose="020B0302020104020203" pitchFamily="34" charset="-79"/>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Age calculated by two-dimensional attained service</a:t>
            </a:r>
          </a:p>
          <a:p>
            <a:pPr lvl="1"/>
            <a:r>
              <a:rPr lang="en-US" dirty="0"/>
              <a:t>i.e., a job’s </a:t>
            </a:r>
            <a:r>
              <a:rPr lang="en-US" i="1" dirty="0">
                <a:solidFill>
                  <a:schemeClr val="accent2"/>
                </a:solidFill>
                <a:latin typeface="Gill Sans" panose="020B0502020104020203" pitchFamily="34" charset="-79"/>
                <a:cs typeface="Gill Sans" panose="020B0502020104020203" pitchFamily="34" charset="-79"/>
              </a:rPr>
              <a:t>total</a:t>
            </a:r>
            <a:r>
              <a:rPr lang="en-US" dirty="0"/>
              <a:t> </a:t>
            </a:r>
            <a:r>
              <a:rPr lang="en-US" i="1" dirty="0">
                <a:solidFill>
                  <a:schemeClr val="accent2"/>
                </a:solidFill>
                <a:latin typeface="Gill Sans" panose="020B0502020104020203" pitchFamily="34" charset="-79"/>
                <a:cs typeface="Gill Sans" panose="020B0502020104020203" pitchFamily="34" charset="-79"/>
              </a:rPr>
              <a:t>executed GPU time </a:t>
            </a:r>
            <a:r>
              <a:rPr lang="en-US" sz="2000" dirty="0"/>
              <a:t>(# of GPUs × executed time)</a:t>
            </a:r>
          </a:p>
          <a:p>
            <a:pPr lvl="1"/>
            <a:endParaRPr lang="en-US" sz="2000" dirty="0"/>
          </a:p>
          <a:p>
            <a:r>
              <a:rPr lang="en-US" sz="3000" dirty="0"/>
              <a:t>No prior information</a:t>
            </a:r>
          </a:p>
          <a:p>
            <a:pPr lvl="1"/>
            <a:r>
              <a:rPr lang="en-US" i="1" dirty="0">
                <a:solidFill>
                  <a:schemeClr val="accent2"/>
                </a:solidFill>
                <a:latin typeface="Gill Sans" panose="020B0502020104020203" pitchFamily="34" charset="-79"/>
                <a:cs typeface="Gill Sans" panose="020B0502020104020203" pitchFamily="34" charset="-79"/>
              </a:rPr>
              <a:t>2D-LAS</a:t>
            </a:r>
          </a:p>
          <a:p>
            <a:pPr lvl="1"/>
            <a:endParaRPr lang="en-US" i="1" dirty="0">
              <a:solidFill>
                <a:schemeClr val="accent2"/>
              </a:solidFill>
              <a:latin typeface="Gill Sans" panose="020B0502020104020203" pitchFamily="34" charset="-79"/>
              <a:cs typeface="Gill Sans" panose="020B0502020104020203" pitchFamily="34" charset="-79"/>
            </a:endParaRPr>
          </a:p>
          <a:p>
            <a:r>
              <a:rPr lang="en-US" sz="3000" dirty="0"/>
              <a:t>With partial information: distribution of job GPU time  </a:t>
            </a:r>
          </a:p>
          <a:p>
            <a:pPr lvl="1"/>
            <a:r>
              <a:rPr lang="en-US" i="1" dirty="0">
                <a:solidFill>
                  <a:schemeClr val="accent2"/>
                </a:solidFill>
                <a:latin typeface="Gill Sans" panose="020B0502020104020203" pitchFamily="34" charset="-79"/>
                <a:cs typeface="Gill Sans" panose="020B0502020104020203" pitchFamily="34" charset="-79"/>
              </a:rPr>
              <a:t>2D-Gittins Index</a:t>
            </a:r>
          </a:p>
          <a:p>
            <a:pPr lvl="1"/>
            <a:endParaRPr lang="en-US" sz="2400" i="1" dirty="0">
              <a:solidFill>
                <a:schemeClr val="accent2"/>
              </a:solidFill>
              <a:latin typeface="Gill Sans" panose="020B0502020104020203" pitchFamily="34" charset="-79"/>
              <a:cs typeface="Gill Sans" panose="020B0502020104020203" pitchFamily="34" charset="-79"/>
            </a:endParaRPr>
          </a:p>
          <a:p>
            <a:endParaRPr lang="en-US" dirty="0"/>
          </a:p>
          <a:p>
            <a:endParaRPr lang="en-US" sz="2400" dirty="0"/>
          </a:p>
        </p:txBody>
      </p:sp>
    </p:spTree>
    <p:custDataLst>
      <p:tags r:id="rId1"/>
    </p:custDataLst>
    <p:extLst>
      <p:ext uri="{BB962C8B-B14F-4D97-AF65-F5344CB8AC3E}">
        <p14:creationId xmlns:p14="http://schemas.microsoft.com/office/powerpoint/2010/main" val="3877172007"/>
      </p:ext>
    </p:extLst>
  </p:cSld>
  <p:clrMapOvr>
    <a:masterClrMapping/>
  </p:clrMapOvr>
  <mc:AlternateContent xmlns:mc="http://schemas.openxmlformats.org/markup-compatibility/2006" xmlns:p14="http://schemas.microsoft.com/office/powerpoint/2010/main">
    <mc:Choice Requires="p14">
      <p:transition spd="slow" p14:dur="2000" advTm="56459"/>
    </mc:Choice>
    <mc:Fallback xmlns="">
      <p:transition spd="slow" advTm="564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itle 1">
            <a:extLst>
              <a:ext uri="{FF2B5EF4-FFF2-40B4-BE49-F238E27FC236}">
                <a16:creationId xmlns:a16="http://schemas.microsoft.com/office/drawing/2014/main" id="{FC660A04-0DDC-7E44-A573-44FDCF7913C2}"/>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t>13</a:t>
            </a:fld>
            <a:endParaRPr lang="en-US"/>
          </a:p>
        </p:txBody>
      </p:sp>
      <p:sp>
        <p:nvSpPr>
          <p:cNvPr id="198" name="Rectangle 197">
            <a:extLst>
              <a:ext uri="{FF2B5EF4-FFF2-40B4-BE49-F238E27FC236}">
                <a16:creationId xmlns:a16="http://schemas.microsoft.com/office/drawing/2014/main" id="{9EAD89F6-204E-6246-905C-E1C1B8C3DA96}"/>
              </a:ext>
            </a:extLst>
          </p:cNvPr>
          <p:cNvSpPr/>
          <p:nvPr/>
        </p:nvSpPr>
        <p:spPr>
          <a:xfrm>
            <a:off x="442865" y="5680896"/>
            <a:ext cx="4255248" cy="356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Title 1">
            <a:extLst>
              <a:ext uri="{FF2B5EF4-FFF2-40B4-BE49-F238E27FC236}">
                <a16:creationId xmlns:a16="http://schemas.microsoft.com/office/drawing/2014/main" id="{A6658BF0-D09F-8C44-A092-A3BB78DAFBBE}"/>
              </a:ext>
            </a:extLst>
          </p:cNvPr>
          <p:cNvSpPr txBox="1">
            <a:spLocks/>
          </p:cNvSpPr>
          <p:nvPr/>
        </p:nvSpPr>
        <p:spPr>
          <a:xfrm>
            <a:off x="0" y="0"/>
            <a:ext cx="12192000" cy="1330525"/>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r>
              <a:rPr lang="en-US" dirty="0">
                <a:solidFill>
                  <a:schemeClr val="bg1"/>
                </a:solidFill>
              </a:rPr>
              <a:t>  2D-Gittins Index:</a:t>
            </a:r>
            <a:r>
              <a:rPr lang="en-US" altLang="zh-Hans" dirty="0">
                <a:solidFill>
                  <a:schemeClr val="bg1"/>
                </a:solidFill>
              </a:rPr>
              <a:t> Partial Information</a:t>
            </a:r>
            <a:endParaRPr lang="en-US" dirty="0">
              <a:solidFill>
                <a:schemeClr val="bg1"/>
              </a:solidFill>
            </a:endParaRPr>
          </a:p>
        </p:txBody>
      </p:sp>
      <p:graphicFrame>
        <p:nvGraphicFramePr>
          <p:cNvPr id="236" name="Table 235">
            <a:extLst>
              <a:ext uri="{FF2B5EF4-FFF2-40B4-BE49-F238E27FC236}">
                <a16:creationId xmlns:a16="http://schemas.microsoft.com/office/drawing/2014/main" id="{F6F318CD-8232-6648-91F6-68DB0D68AF1E}"/>
              </a:ext>
            </a:extLst>
          </p:cNvPr>
          <p:cNvGraphicFramePr>
            <a:graphicFrameLocks noGrp="1"/>
          </p:cNvGraphicFramePr>
          <p:nvPr/>
        </p:nvGraphicFramePr>
        <p:xfrm>
          <a:off x="1864216" y="2483192"/>
          <a:ext cx="4868087" cy="1280160"/>
        </p:xfrm>
        <a:graphic>
          <a:graphicData uri="http://schemas.openxmlformats.org/drawingml/2006/table">
            <a:tbl>
              <a:tblPr firstRow="1" bandRow="1">
                <a:tableStyleId>{5C22544A-7EE6-4342-B048-85BDC9FD1C3A}</a:tableStyleId>
              </a:tblPr>
              <a:tblGrid>
                <a:gridCol w="538459">
                  <a:extLst>
                    <a:ext uri="{9D8B030D-6E8A-4147-A177-3AD203B41FA5}">
                      <a16:colId xmlns:a16="http://schemas.microsoft.com/office/drawing/2014/main" val="1782846688"/>
                    </a:ext>
                  </a:extLst>
                </a:gridCol>
                <a:gridCol w="1017157">
                  <a:extLst>
                    <a:ext uri="{9D8B030D-6E8A-4147-A177-3AD203B41FA5}">
                      <a16:colId xmlns:a16="http://schemas.microsoft.com/office/drawing/2014/main" val="1961944612"/>
                    </a:ext>
                  </a:extLst>
                </a:gridCol>
                <a:gridCol w="1037968">
                  <a:extLst>
                    <a:ext uri="{9D8B030D-6E8A-4147-A177-3AD203B41FA5}">
                      <a16:colId xmlns:a16="http://schemas.microsoft.com/office/drawing/2014/main" val="3121674106"/>
                    </a:ext>
                  </a:extLst>
                </a:gridCol>
                <a:gridCol w="1208643">
                  <a:extLst>
                    <a:ext uri="{9D8B030D-6E8A-4147-A177-3AD203B41FA5}">
                      <a16:colId xmlns:a16="http://schemas.microsoft.com/office/drawing/2014/main" val="108289371"/>
                    </a:ext>
                  </a:extLst>
                </a:gridCol>
                <a:gridCol w="1065860">
                  <a:extLst>
                    <a:ext uri="{9D8B030D-6E8A-4147-A177-3AD203B41FA5}">
                      <a16:colId xmlns:a16="http://schemas.microsoft.com/office/drawing/2014/main" val="3970994809"/>
                    </a:ext>
                  </a:extLst>
                </a:gridCol>
              </a:tblGrid>
              <a:tr h="332180">
                <a:tc>
                  <a:txBody>
                    <a:bodyPr/>
                    <a:lstStyle/>
                    <a:p>
                      <a:endParaRPr lang="en-US" dirty="0">
                        <a:solidFill>
                          <a:schemeClr val="bg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i="0" dirty="0">
                          <a:solidFill>
                            <a:schemeClr val="bg1"/>
                          </a:solidFill>
                          <a:latin typeface="Gill Sans" panose="020B0502020104020203" pitchFamily="34" charset="-79"/>
                          <a:cs typeface="Gill Sans" panose="020B0502020104020203" pitchFamily="34" charset="-79"/>
                        </a:rPr>
                        <a:t># of GPUs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en-US" sz="1200" b="0" i="0" dirty="0">
                          <a:solidFill>
                            <a:schemeClr val="bg1"/>
                          </a:solidFill>
                          <a:latin typeface="Gill Sans" panose="020B0502020104020203" pitchFamily="34" charset="-79"/>
                          <a:cs typeface="Gill Sans" panose="020B0502020104020203" pitchFamily="34" charset="-79"/>
                        </a:rPr>
                        <a:t>Duration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en-US" sz="1200" b="0" i="0" dirty="0">
                          <a:solidFill>
                            <a:schemeClr val="bg1"/>
                          </a:solidFill>
                          <a:latin typeface="Gill Sans" panose="020B0502020104020203" pitchFamily="34" charset="-79"/>
                          <a:cs typeface="Gill Sans" panose="020B0502020104020203" pitchFamily="34" charset="-79"/>
                        </a:rPr>
                        <a:t>Attained Service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en-US" sz="1200" b="0" i="0" dirty="0">
                          <a:solidFill>
                            <a:schemeClr val="bg1"/>
                          </a:solidFill>
                          <a:latin typeface="Gill Sans" panose="020B0502020104020203" pitchFamily="34" charset="-79"/>
                          <a:cs typeface="Gill Sans" panose="020B0502020104020203" pitchFamily="34" charset="-79"/>
                        </a:rPr>
                        <a:t>Gittins Index</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3785621692"/>
                  </a:ext>
                </a:extLst>
              </a:tr>
              <a:tr h="2768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accent2"/>
                          </a:solidFill>
                          <a:latin typeface="Gill Sans" panose="020B0502020104020203" pitchFamily="34" charset="-79"/>
                          <a:cs typeface="Gill Sans" panose="020B0502020104020203" pitchFamily="34" charset="-79"/>
                        </a:rPr>
                        <a:t>J</a:t>
                      </a:r>
                      <a:r>
                        <a:rPr lang="en-US" sz="1400" b="0" i="0" baseline="-25000" dirty="0">
                          <a:solidFill>
                            <a:schemeClr val="accent2"/>
                          </a:solidFill>
                          <a:latin typeface="Gill Sans" panose="020B0502020104020203" pitchFamily="34" charset="-79"/>
                          <a:cs typeface="Gill Sans" panose="020B0502020104020203" pitchFamily="34" charset="-79"/>
                        </a:rPr>
                        <a:t>1</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Hans" sz="1400" b="0" i="0" dirty="0">
                          <a:solidFill>
                            <a:schemeClr val="accent2"/>
                          </a:solidFill>
                          <a:latin typeface="Gill Sans" panose="020B0502020104020203" pitchFamily="34" charset="-79"/>
                          <a:cs typeface="Gill Sans" panose="020B0502020104020203" pitchFamily="34" charset="-79"/>
                        </a:rPr>
                        <a:t>2</a:t>
                      </a:r>
                      <a:endParaRPr lang="en-US" sz="1400" b="0" i="0" dirty="0">
                        <a:solidFill>
                          <a:schemeClr val="accent2"/>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Hans" sz="1400" b="0" i="0" dirty="0">
                          <a:solidFill>
                            <a:schemeClr val="accent2"/>
                          </a:solidFill>
                          <a:latin typeface="Gill Sans" panose="020B0502020104020203" pitchFamily="34" charset="-79"/>
                          <a:cs typeface="Gill Sans" panose="020B0502020104020203" pitchFamily="34" charset="-79"/>
                        </a:rPr>
                        <a:t>2</a:t>
                      </a:r>
                      <a:endParaRPr lang="en-US" sz="1400" b="0" i="0" dirty="0">
                        <a:solidFill>
                          <a:schemeClr val="accent2"/>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i="0" dirty="0">
                          <a:solidFill>
                            <a:schemeClr val="accent2"/>
                          </a:solidFill>
                          <a:latin typeface="Gill Sans" panose="020B0502020104020203" pitchFamily="34" charset="-79"/>
                          <a:cs typeface="Gill Sans" panose="020B0502020104020203" pitchFamily="34" charset="-79"/>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i="0" dirty="0">
                          <a:solidFill>
                            <a:schemeClr val="accent2"/>
                          </a:solidFill>
                          <a:latin typeface="Gill Sans" panose="020B0502020104020203" pitchFamily="34" charset="-79"/>
                          <a:cs typeface="Gill Sans" panose="020B0502020104020203" pitchFamily="34" charset="-79"/>
                        </a:rPr>
                        <a:t>0.25</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789604"/>
                  </a:ext>
                </a:extLst>
              </a:tr>
              <a:tr h="2768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tx1">
                              <a:lumMod val="85000"/>
                              <a:lumOff val="15000"/>
                            </a:schemeClr>
                          </a:solidFill>
                          <a:latin typeface="Gill Sans" panose="020B0502020104020203" pitchFamily="34" charset="-79"/>
                          <a:cs typeface="Gill Sans" panose="020B0502020104020203" pitchFamily="34" charset="-79"/>
                        </a:rPr>
                        <a:t>J</a:t>
                      </a:r>
                      <a:r>
                        <a:rPr lang="en-US" sz="1400" b="0" i="0" baseline="-25000" dirty="0">
                          <a:solidFill>
                            <a:schemeClr val="tx1">
                              <a:lumMod val="85000"/>
                              <a:lumOff val="15000"/>
                            </a:schemeClr>
                          </a:solidFill>
                          <a:latin typeface="Gill Sans" panose="020B0502020104020203" pitchFamily="34" charset="-79"/>
                          <a:cs typeface="Gill Sans" panose="020B0502020104020203" pitchFamily="34" charset="-79"/>
                        </a:rPr>
                        <a:t>2</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Hans" sz="1400" b="0" i="0" dirty="0">
                          <a:solidFill>
                            <a:schemeClr val="tx1">
                              <a:lumMod val="85000"/>
                              <a:lumOff val="15000"/>
                            </a:schemeClr>
                          </a:solidFill>
                          <a:latin typeface="Gill Sans" panose="020B0502020104020203" pitchFamily="34" charset="-79"/>
                          <a:cs typeface="Gill Sans" panose="020B0502020104020203" pitchFamily="34" charset="-79"/>
                        </a:rPr>
                        <a:t>1</a:t>
                      </a:r>
                      <a:endParaRPr lang="en-US" sz="1400" b="0" i="0" dirty="0">
                        <a:solidFill>
                          <a:schemeClr val="tx1">
                            <a:lumMod val="85000"/>
                            <a:lumOff val="15000"/>
                          </a:schemeClr>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Hans" sz="1400" b="0" i="0" dirty="0">
                          <a:solidFill>
                            <a:schemeClr val="tx1">
                              <a:lumMod val="85000"/>
                              <a:lumOff val="15000"/>
                            </a:schemeClr>
                          </a:solidFill>
                          <a:latin typeface="Gill Sans" panose="020B0502020104020203" pitchFamily="34" charset="-79"/>
                          <a:cs typeface="Gill Sans" panose="020B0502020104020203" pitchFamily="34" charset="-79"/>
                        </a:rPr>
                        <a:t>8</a:t>
                      </a:r>
                      <a:endParaRPr lang="en-US" sz="1400" b="0" i="0" dirty="0">
                        <a:solidFill>
                          <a:schemeClr val="tx1">
                            <a:lumMod val="85000"/>
                            <a:lumOff val="15000"/>
                          </a:schemeClr>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i="0" dirty="0">
                          <a:solidFill>
                            <a:schemeClr val="tx1">
                              <a:lumMod val="85000"/>
                              <a:lumOff val="15000"/>
                            </a:schemeClr>
                          </a:solidFill>
                          <a:latin typeface="Gill Sans" panose="020B0502020104020203" pitchFamily="34" charset="-79"/>
                          <a:cs typeface="Gill Sans" panose="020B0502020104020203" pitchFamily="34" charset="-79"/>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i="0" dirty="0">
                          <a:solidFill>
                            <a:schemeClr val="tx1">
                              <a:lumMod val="85000"/>
                              <a:lumOff val="15000"/>
                            </a:schemeClr>
                          </a:solidFill>
                          <a:latin typeface="Gill Sans" panose="020B0502020104020203" pitchFamily="34" charset="-79"/>
                          <a:cs typeface="Gill Sans" panose="020B0502020104020203" pitchFamily="34" charset="-79"/>
                        </a:rPr>
                        <a:t>0.25</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7219738"/>
                  </a:ext>
                </a:extLst>
              </a:tr>
              <a:tr h="2768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accent1">
                              <a:lumMod val="75000"/>
                            </a:schemeClr>
                          </a:solidFill>
                          <a:latin typeface="Gill Sans" panose="020B0502020104020203" pitchFamily="34" charset="-79"/>
                          <a:cs typeface="Gill Sans" panose="020B0502020104020203" pitchFamily="34" charset="-79"/>
                        </a:rPr>
                        <a:t>J</a:t>
                      </a:r>
                      <a:r>
                        <a:rPr lang="en-US" sz="1400" b="0" i="0" baseline="-25000" dirty="0">
                          <a:solidFill>
                            <a:schemeClr val="accent1">
                              <a:lumMod val="75000"/>
                            </a:schemeClr>
                          </a:solidFill>
                          <a:latin typeface="Gill Sans" panose="020B0502020104020203" pitchFamily="34" charset="-79"/>
                          <a:cs typeface="Gill Sans" panose="020B0502020104020203" pitchFamily="34" charset="-79"/>
                        </a:rPr>
                        <a:t>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altLang="zh-Hans" sz="1400" b="0" i="0" dirty="0">
                          <a:solidFill>
                            <a:schemeClr val="accent1">
                              <a:lumMod val="75000"/>
                            </a:schemeClr>
                          </a:solidFill>
                          <a:latin typeface="Gill Sans" panose="020B0502020104020203" pitchFamily="34" charset="-79"/>
                          <a:cs typeface="Gill Sans" panose="020B0502020104020203" pitchFamily="34" charset="-79"/>
                        </a:rPr>
                        <a:t>2</a:t>
                      </a:r>
                      <a:endParaRPr lang="en-US" sz="1400" b="0" i="0" dirty="0">
                        <a:solidFill>
                          <a:schemeClr val="accent1">
                            <a:lumMod val="75000"/>
                          </a:schemeClr>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altLang="zh-Hans" sz="1400" b="0" i="0" dirty="0">
                          <a:solidFill>
                            <a:schemeClr val="accent1">
                              <a:lumMod val="75000"/>
                            </a:schemeClr>
                          </a:solidFill>
                          <a:latin typeface="Gill Sans" panose="020B0502020104020203" pitchFamily="34" charset="-79"/>
                          <a:cs typeface="Gill Sans" panose="020B0502020104020203" pitchFamily="34" charset="-79"/>
                        </a:rPr>
                        <a:t>6</a:t>
                      </a:r>
                      <a:endParaRPr lang="en-US" sz="1400" b="0" i="0" dirty="0">
                        <a:solidFill>
                          <a:schemeClr val="accent1">
                            <a:lumMod val="75000"/>
                          </a:schemeClr>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b="0" i="0" dirty="0">
                          <a:solidFill>
                            <a:schemeClr val="accent1">
                              <a:lumMod val="75000"/>
                            </a:schemeClr>
                          </a:solidFill>
                          <a:latin typeface="Gill Sans" panose="020B0502020104020203" pitchFamily="34" charset="-79"/>
                          <a:cs typeface="Gill Sans" panose="020B0502020104020203" pitchFamily="34" charset="-79"/>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b="0" i="0" dirty="0">
                          <a:solidFill>
                            <a:schemeClr val="accent1">
                              <a:lumMod val="75000"/>
                            </a:schemeClr>
                          </a:solidFill>
                          <a:latin typeface="Gill Sans" panose="020B0502020104020203" pitchFamily="34" charset="-79"/>
                          <a:cs typeface="Gill Sans" panose="020B0502020104020203" pitchFamily="34" charset="-79"/>
                        </a:rPr>
                        <a:t>0.25</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113380519"/>
                  </a:ext>
                </a:extLst>
              </a:tr>
            </a:tbl>
          </a:graphicData>
        </a:graphic>
      </p:graphicFrame>
      <p:graphicFrame>
        <p:nvGraphicFramePr>
          <p:cNvPr id="238" name="Table 237">
            <a:extLst>
              <a:ext uri="{FF2B5EF4-FFF2-40B4-BE49-F238E27FC236}">
                <a16:creationId xmlns:a16="http://schemas.microsoft.com/office/drawing/2014/main" id="{194CF76B-3259-6947-9E25-5A77F0E38378}"/>
              </a:ext>
            </a:extLst>
          </p:cNvPr>
          <p:cNvGraphicFramePr>
            <a:graphicFrameLocks noGrp="1"/>
          </p:cNvGraphicFramePr>
          <p:nvPr/>
        </p:nvGraphicFramePr>
        <p:xfrm>
          <a:off x="1865666" y="2486373"/>
          <a:ext cx="4868087" cy="1280160"/>
        </p:xfrm>
        <a:graphic>
          <a:graphicData uri="http://schemas.openxmlformats.org/drawingml/2006/table">
            <a:tbl>
              <a:tblPr firstRow="1" bandRow="1">
                <a:tableStyleId>{5C22544A-7EE6-4342-B048-85BDC9FD1C3A}</a:tableStyleId>
              </a:tblPr>
              <a:tblGrid>
                <a:gridCol w="538459">
                  <a:extLst>
                    <a:ext uri="{9D8B030D-6E8A-4147-A177-3AD203B41FA5}">
                      <a16:colId xmlns:a16="http://schemas.microsoft.com/office/drawing/2014/main" val="1782846688"/>
                    </a:ext>
                  </a:extLst>
                </a:gridCol>
                <a:gridCol w="1017157">
                  <a:extLst>
                    <a:ext uri="{9D8B030D-6E8A-4147-A177-3AD203B41FA5}">
                      <a16:colId xmlns:a16="http://schemas.microsoft.com/office/drawing/2014/main" val="1961944612"/>
                    </a:ext>
                  </a:extLst>
                </a:gridCol>
                <a:gridCol w="1037968">
                  <a:extLst>
                    <a:ext uri="{9D8B030D-6E8A-4147-A177-3AD203B41FA5}">
                      <a16:colId xmlns:a16="http://schemas.microsoft.com/office/drawing/2014/main" val="3121674106"/>
                    </a:ext>
                  </a:extLst>
                </a:gridCol>
                <a:gridCol w="1208643">
                  <a:extLst>
                    <a:ext uri="{9D8B030D-6E8A-4147-A177-3AD203B41FA5}">
                      <a16:colId xmlns:a16="http://schemas.microsoft.com/office/drawing/2014/main" val="108289371"/>
                    </a:ext>
                  </a:extLst>
                </a:gridCol>
                <a:gridCol w="1065860">
                  <a:extLst>
                    <a:ext uri="{9D8B030D-6E8A-4147-A177-3AD203B41FA5}">
                      <a16:colId xmlns:a16="http://schemas.microsoft.com/office/drawing/2014/main" val="3970994809"/>
                    </a:ext>
                  </a:extLst>
                </a:gridCol>
              </a:tblGrid>
              <a:tr h="352616">
                <a:tc>
                  <a:txBody>
                    <a:bodyPr/>
                    <a:lstStyle/>
                    <a:p>
                      <a:endParaRPr lang="en-US" dirty="0">
                        <a:solidFill>
                          <a:schemeClr val="bg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i="0" dirty="0">
                          <a:solidFill>
                            <a:schemeClr val="bg1"/>
                          </a:solidFill>
                          <a:latin typeface="Gill Sans" panose="020B0502020104020203" pitchFamily="34" charset="-79"/>
                          <a:cs typeface="Gill Sans" panose="020B0502020104020203" pitchFamily="34" charset="-79"/>
                        </a:rPr>
                        <a:t># of GPUs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en-US" sz="1200" b="0" i="0" dirty="0">
                          <a:solidFill>
                            <a:schemeClr val="bg1"/>
                          </a:solidFill>
                          <a:latin typeface="Gill Sans" panose="020B0502020104020203" pitchFamily="34" charset="-79"/>
                          <a:cs typeface="Gill Sans" panose="020B0502020104020203" pitchFamily="34" charset="-79"/>
                        </a:rPr>
                        <a:t>Duration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en-US" sz="1200" b="0" i="0" dirty="0">
                          <a:solidFill>
                            <a:schemeClr val="bg1"/>
                          </a:solidFill>
                          <a:latin typeface="Gill Sans" panose="020B0502020104020203" pitchFamily="34" charset="-79"/>
                          <a:cs typeface="Gill Sans" panose="020B0502020104020203" pitchFamily="34" charset="-79"/>
                        </a:rPr>
                        <a:t>Attained Service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en-US" sz="1200" b="0" i="0" dirty="0">
                          <a:solidFill>
                            <a:schemeClr val="bg1"/>
                          </a:solidFill>
                          <a:latin typeface="Gill Sans" panose="020B0502020104020203" pitchFamily="34" charset="-79"/>
                          <a:cs typeface="Gill Sans" panose="020B0502020104020203" pitchFamily="34" charset="-79"/>
                        </a:rPr>
                        <a:t>Gittins Index</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3785621692"/>
                  </a:ext>
                </a:extLst>
              </a:tr>
              <a:tr h="2938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accent2"/>
                          </a:solidFill>
                          <a:latin typeface="Gill Sans" panose="020B0502020104020203" pitchFamily="34" charset="-79"/>
                          <a:cs typeface="Gill Sans" panose="020B0502020104020203" pitchFamily="34" charset="-79"/>
                        </a:rPr>
                        <a:t>J</a:t>
                      </a:r>
                      <a:r>
                        <a:rPr lang="en-US" sz="1400" b="0" i="0" baseline="-25000" dirty="0">
                          <a:solidFill>
                            <a:schemeClr val="accent2"/>
                          </a:solidFill>
                          <a:latin typeface="Gill Sans" panose="020B0502020104020203" pitchFamily="34" charset="-79"/>
                          <a:cs typeface="Gill Sans" panose="020B0502020104020203" pitchFamily="34" charset="-79"/>
                        </a:rPr>
                        <a:t>1</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altLang="zh-Hans" sz="1400" b="0" i="0" dirty="0">
                          <a:solidFill>
                            <a:schemeClr val="accent2"/>
                          </a:solidFill>
                          <a:latin typeface="Gill Sans" panose="020B0502020104020203" pitchFamily="34" charset="-79"/>
                          <a:cs typeface="Gill Sans" panose="020B0502020104020203" pitchFamily="34" charset="-79"/>
                        </a:rPr>
                        <a:t>2</a:t>
                      </a:r>
                      <a:endParaRPr lang="en-US" sz="1400" b="0" i="0" dirty="0">
                        <a:solidFill>
                          <a:schemeClr val="accent2"/>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altLang="zh-Hans" sz="1400" b="0" i="0" dirty="0">
                          <a:solidFill>
                            <a:schemeClr val="accent2"/>
                          </a:solidFill>
                          <a:latin typeface="Gill Sans" panose="020B0502020104020203" pitchFamily="34" charset="-79"/>
                          <a:cs typeface="Gill Sans" panose="020B0502020104020203" pitchFamily="34" charset="-79"/>
                        </a:rPr>
                        <a:t>2</a:t>
                      </a:r>
                      <a:endParaRPr lang="en-US" sz="1400" b="0" i="0" dirty="0">
                        <a:solidFill>
                          <a:schemeClr val="accent2"/>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b="0" i="0" dirty="0">
                          <a:solidFill>
                            <a:schemeClr val="accent2"/>
                          </a:solidFill>
                          <a:latin typeface="Gill Sans" panose="020B0502020104020203" pitchFamily="34" charset="-79"/>
                          <a:cs typeface="Gill Sans" panose="020B0502020104020203" pitchFamily="34" charset="-79"/>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b="0" i="0" dirty="0">
                          <a:solidFill>
                            <a:schemeClr val="accent2"/>
                          </a:solidFill>
                          <a:latin typeface="Gill Sans" panose="020B0502020104020203" pitchFamily="34" charset="-79"/>
                          <a:cs typeface="Gill Sans" panose="020B0502020104020203" pitchFamily="34" charset="-79"/>
                        </a:rPr>
                        <a:t>0.2</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90789604"/>
                  </a:ext>
                </a:extLst>
              </a:tr>
              <a:tr h="2938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tx1">
                              <a:lumMod val="85000"/>
                              <a:lumOff val="15000"/>
                            </a:schemeClr>
                          </a:solidFill>
                          <a:latin typeface="Gill Sans" panose="020B0502020104020203" pitchFamily="34" charset="-79"/>
                          <a:cs typeface="Gill Sans" panose="020B0502020104020203" pitchFamily="34" charset="-79"/>
                        </a:rPr>
                        <a:t>J</a:t>
                      </a:r>
                      <a:r>
                        <a:rPr lang="en-US" sz="1400" b="0" i="0" baseline="-25000" dirty="0">
                          <a:solidFill>
                            <a:schemeClr val="tx1">
                              <a:lumMod val="85000"/>
                              <a:lumOff val="15000"/>
                            </a:schemeClr>
                          </a:solidFill>
                          <a:latin typeface="Gill Sans" panose="020B0502020104020203" pitchFamily="34" charset="-79"/>
                          <a:cs typeface="Gill Sans" panose="020B0502020104020203" pitchFamily="34" charset="-79"/>
                        </a:rPr>
                        <a:t>2</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Hans" sz="1400" b="0" i="0" dirty="0">
                          <a:solidFill>
                            <a:schemeClr val="tx1">
                              <a:lumMod val="85000"/>
                              <a:lumOff val="15000"/>
                            </a:schemeClr>
                          </a:solidFill>
                          <a:latin typeface="Gill Sans" panose="020B0502020104020203" pitchFamily="34" charset="-79"/>
                          <a:cs typeface="Gill Sans" panose="020B0502020104020203" pitchFamily="34" charset="-79"/>
                        </a:rPr>
                        <a:t>1</a:t>
                      </a:r>
                      <a:endParaRPr lang="en-US" sz="1400" b="0" i="0" dirty="0">
                        <a:solidFill>
                          <a:schemeClr val="tx1">
                            <a:lumMod val="85000"/>
                            <a:lumOff val="15000"/>
                          </a:schemeClr>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Hans" sz="1400" b="0" i="0" dirty="0">
                          <a:solidFill>
                            <a:schemeClr val="tx1">
                              <a:lumMod val="85000"/>
                              <a:lumOff val="15000"/>
                            </a:schemeClr>
                          </a:solidFill>
                          <a:latin typeface="Gill Sans" panose="020B0502020104020203" pitchFamily="34" charset="-79"/>
                          <a:cs typeface="Gill Sans" panose="020B0502020104020203" pitchFamily="34" charset="-79"/>
                        </a:rPr>
                        <a:t>8</a:t>
                      </a:r>
                      <a:endParaRPr lang="en-US" sz="1400" b="0" i="0" dirty="0">
                        <a:solidFill>
                          <a:schemeClr val="tx1">
                            <a:lumMod val="85000"/>
                            <a:lumOff val="15000"/>
                          </a:schemeClr>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i="0" dirty="0">
                          <a:solidFill>
                            <a:schemeClr val="tx1">
                              <a:lumMod val="85000"/>
                              <a:lumOff val="15000"/>
                            </a:schemeClr>
                          </a:solidFill>
                          <a:latin typeface="Gill Sans" panose="020B0502020104020203" pitchFamily="34" charset="-79"/>
                          <a:cs typeface="Gill Sans" panose="020B0502020104020203" pitchFamily="34" charset="-79"/>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i="0" dirty="0">
                          <a:solidFill>
                            <a:schemeClr val="tx1">
                              <a:lumMod val="85000"/>
                              <a:lumOff val="15000"/>
                            </a:schemeClr>
                          </a:solidFill>
                          <a:latin typeface="Gill Sans" panose="020B0502020104020203" pitchFamily="34" charset="-79"/>
                          <a:cs typeface="Gill Sans" panose="020B0502020104020203" pitchFamily="34" charset="-79"/>
                        </a:rPr>
                        <a:t>0.25</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7219738"/>
                  </a:ext>
                </a:extLst>
              </a:tr>
              <a:tr h="2938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accent1">
                              <a:lumMod val="75000"/>
                            </a:schemeClr>
                          </a:solidFill>
                          <a:latin typeface="Gill Sans" panose="020B0502020104020203" pitchFamily="34" charset="-79"/>
                          <a:cs typeface="Gill Sans" panose="020B0502020104020203" pitchFamily="34" charset="-79"/>
                        </a:rPr>
                        <a:t>J</a:t>
                      </a:r>
                      <a:r>
                        <a:rPr lang="en-US" sz="1400" b="0" i="0" baseline="-25000" dirty="0">
                          <a:solidFill>
                            <a:schemeClr val="accent1">
                              <a:lumMod val="75000"/>
                            </a:schemeClr>
                          </a:solidFill>
                          <a:latin typeface="Gill Sans" panose="020B0502020104020203" pitchFamily="34" charset="-79"/>
                          <a:cs typeface="Gill Sans" panose="020B0502020104020203" pitchFamily="34" charset="-79"/>
                        </a:rPr>
                        <a:t>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altLang="zh-Hans" sz="1400" b="0" i="0" dirty="0">
                          <a:solidFill>
                            <a:schemeClr val="accent1">
                              <a:lumMod val="75000"/>
                            </a:schemeClr>
                          </a:solidFill>
                          <a:latin typeface="Gill Sans" panose="020B0502020104020203" pitchFamily="34" charset="-79"/>
                          <a:cs typeface="Gill Sans" panose="020B0502020104020203" pitchFamily="34" charset="-79"/>
                        </a:rPr>
                        <a:t>2</a:t>
                      </a:r>
                      <a:endParaRPr lang="en-US" sz="1400" b="0" i="0" dirty="0">
                        <a:solidFill>
                          <a:schemeClr val="accent1">
                            <a:lumMod val="75000"/>
                          </a:schemeClr>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altLang="zh-Hans" sz="1400" b="0" i="0" dirty="0">
                          <a:solidFill>
                            <a:schemeClr val="accent1">
                              <a:lumMod val="75000"/>
                            </a:schemeClr>
                          </a:solidFill>
                          <a:latin typeface="Gill Sans" panose="020B0502020104020203" pitchFamily="34" charset="-79"/>
                          <a:cs typeface="Gill Sans" panose="020B0502020104020203" pitchFamily="34" charset="-79"/>
                        </a:rPr>
                        <a:t>6</a:t>
                      </a:r>
                      <a:endParaRPr lang="en-US" sz="1400" b="0" i="0" dirty="0">
                        <a:solidFill>
                          <a:schemeClr val="accent1">
                            <a:lumMod val="75000"/>
                          </a:schemeClr>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b="0" i="0" dirty="0">
                          <a:solidFill>
                            <a:schemeClr val="accent1">
                              <a:lumMod val="75000"/>
                            </a:schemeClr>
                          </a:solidFill>
                          <a:latin typeface="Gill Sans" panose="020B0502020104020203" pitchFamily="34" charset="-79"/>
                          <a:cs typeface="Gill Sans" panose="020B0502020104020203" pitchFamily="34" charset="-79"/>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b="0" i="0" dirty="0">
                          <a:solidFill>
                            <a:schemeClr val="accent1">
                              <a:lumMod val="75000"/>
                            </a:schemeClr>
                          </a:solidFill>
                          <a:latin typeface="Gill Sans" panose="020B0502020104020203" pitchFamily="34" charset="-79"/>
                          <a:cs typeface="Gill Sans" panose="020B0502020104020203" pitchFamily="34" charset="-79"/>
                        </a:rPr>
                        <a:t>0.25</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113380519"/>
                  </a:ext>
                </a:extLst>
              </a:tr>
            </a:tbl>
          </a:graphicData>
        </a:graphic>
      </p:graphicFrame>
      <p:graphicFrame>
        <p:nvGraphicFramePr>
          <p:cNvPr id="239" name="Table 238">
            <a:extLst>
              <a:ext uri="{FF2B5EF4-FFF2-40B4-BE49-F238E27FC236}">
                <a16:creationId xmlns:a16="http://schemas.microsoft.com/office/drawing/2014/main" id="{106D7E3C-F818-D14E-AA88-28A1E78A330E}"/>
              </a:ext>
            </a:extLst>
          </p:cNvPr>
          <p:cNvGraphicFramePr>
            <a:graphicFrameLocks noGrp="1"/>
          </p:cNvGraphicFramePr>
          <p:nvPr/>
        </p:nvGraphicFramePr>
        <p:xfrm>
          <a:off x="1865666" y="2486373"/>
          <a:ext cx="4868087" cy="1280160"/>
        </p:xfrm>
        <a:graphic>
          <a:graphicData uri="http://schemas.openxmlformats.org/drawingml/2006/table">
            <a:tbl>
              <a:tblPr firstRow="1" bandRow="1">
                <a:tableStyleId>{5C22544A-7EE6-4342-B048-85BDC9FD1C3A}</a:tableStyleId>
              </a:tblPr>
              <a:tblGrid>
                <a:gridCol w="538459">
                  <a:extLst>
                    <a:ext uri="{9D8B030D-6E8A-4147-A177-3AD203B41FA5}">
                      <a16:colId xmlns:a16="http://schemas.microsoft.com/office/drawing/2014/main" val="1782846688"/>
                    </a:ext>
                  </a:extLst>
                </a:gridCol>
                <a:gridCol w="1017157">
                  <a:extLst>
                    <a:ext uri="{9D8B030D-6E8A-4147-A177-3AD203B41FA5}">
                      <a16:colId xmlns:a16="http://schemas.microsoft.com/office/drawing/2014/main" val="1961944612"/>
                    </a:ext>
                  </a:extLst>
                </a:gridCol>
                <a:gridCol w="1037968">
                  <a:extLst>
                    <a:ext uri="{9D8B030D-6E8A-4147-A177-3AD203B41FA5}">
                      <a16:colId xmlns:a16="http://schemas.microsoft.com/office/drawing/2014/main" val="3121674106"/>
                    </a:ext>
                  </a:extLst>
                </a:gridCol>
                <a:gridCol w="1208643">
                  <a:extLst>
                    <a:ext uri="{9D8B030D-6E8A-4147-A177-3AD203B41FA5}">
                      <a16:colId xmlns:a16="http://schemas.microsoft.com/office/drawing/2014/main" val="108289371"/>
                    </a:ext>
                  </a:extLst>
                </a:gridCol>
                <a:gridCol w="1065860">
                  <a:extLst>
                    <a:ext uri="{9D8B030D-6E8A-4147-A177-3AD203B41FA5}">
                      <a16:colId xmlns:a16="http://schemas.microsoft.com/office/drawing/2014/main" val="3970994809"/>
                    </a:ext>
                  </a:extLst>
                </a:gridCol>
              </a:tblGrid>
              <a:tr h="264680">
                <a:tc>
                  <a:txBody>
                    <a:bodyPr/>
                    <a:lstStyle/>
                    <a:p>
                      <a:endParaRPr lang="en-US" dirty="0">
                        <a:solidFill>
                          <a:schemeClr val="bg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i="0" dirty="0">
                          <a:solidFill>
                            <a:schemeClr val="bg1"/>
                          </a:solidFill>
                          <a:latin typeface="Gill Sans" panose="020B0502020104020203" pitchFamily="34" charset="-79"/>
                          <a:cs typeface="Gill Sans" panose="020B0502020104020203" pitchFamily="34" charset="-79"/>
                        </a:rPr>
                        <a:t># of GPUs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en-US" sz="1200" b="0" i="0" dirty="0">
                          <a:solidFill>
                            <a:schemeClr val="bg1"/>
                          </a:solidFill>
                          <a:latin typeface="Gill Sans" panose="020B0502020104020203" pitchFamily="34" charset="-79"/>
                          <a:cs typeface="Gill Sans" panose="020B0502020104020203" pitchFamily="34" charset="-79"/>
                        </a:rPr>
                        <a:t>Duration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en-US" sz="1200" b="0" i="0" dirty="0">
                          <a:solidFill>
                            <a:schemeClr val="bg1"/>
                          </a:solidFill>
                          <a:latin typeface="Gill Sans" panose="020B0502020104020203" pitchFamily="34" charset="-79"/>
                          <a:cs typeface="Gill Sans" panose="020B0502020104020203" pitchFamily="34" charset="-79"/>
                        </a:rPr>
                        <a:t>Attained Service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en-US" sz="1200" b="0" i="0" dirty="0">
                          <a:solidFill>
                            <a:schemeClr val="bg1"/>
                          </a:solidFill>
                          <a:latin typeface="Gill Sans" panose="020B0502020104020203" pitchFamily="34" charset="-79"/>
                          <a:cs typeface="Gill Sans" panose="020B0502020104020203" pitchFamily="34" charset="-79"/>
                        </a:rPr>
                        <a:t>Gittins Index</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3785621692"/>
                  </a:ext>
                </a:extLst>
              </a:tr>
              <a:tr h="2205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accent2"/>
                          </a:solidFill>
                          <a:latin typeface="Gill Sans" panose="020B0502020104020203" pitchFamily="34" charset="-79"/>
                          <a:cs typeface="Gill Sans" panose="020B0502020104020203" pitchFamily="34" charset="-79"/>
                        </a:rPr>
                        <a:t>J</a:t>
                      </a:r>
                      <a:r>
                        <a:rPr lang="en-US" sz="1400" b="0" i="0" baseline="-25000" dirty="0">
                          <a:solidFill>
                            <a:schemeClr val="accent2"/>
                          </a:solidFill>
                          <a:latin typeface="Gill Sans" panose="020B0502020104020203" pitchFamily="34" charset="-79"/>
                          <a:cs typeface="Gill Sans" panose="020B0502020104020203" pitchFamily="34" charset="-79"/>
                        </a:rPr>
                        <a:t>1</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altLang="zh-Hans" sz="1400" b="0" i="0" dirty="0">
                          <a:solidFill>
                            <a:schemeClr val="accent2"/>
                          </a:solidFill>
                          <a:latin typeface="Gill Sans" panose="020B0502020104020203" pitchFamily="34" charset="-79"/>
                          <a:cs typeface="Gill Sans" panose="020B0502020104020203" pitchFamily="34" charset="-79"/>
                        </a:rPr>
                        <a:t>2</a:t>
                      </a:r>
                      <a:endParaRPr lang="en-US" sz="1400" b="0" i="0" dirty="0">
                        <a:solidFill>
                          <a:schemeClr val="accent2"/>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altLang="zh-Hans" sz="1400" b="0" i="0" dirty="0">
                          <a:solidFill>
                            <a:schemeClr val="accent2"/>
                          </a:solidFill>
                          <a:latin typeface="Gill Sans" panose="020B0502020104020203" pitchFamily="34" charset="-79"/>
                          <a:cs typeface="Gill Sans" panose="020B0502020104020203" pitchFamily="34" charset="-79"/>
                        </a:rPr>
                        <a:t>2</a:t>
                      </a:r>
                      <a:endParaRPr lang="en-US" sz="1400" b="0" i="0" dirty="0">
                        <a:solidFill>
                          <a:schemeClr val="accent2"/>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b="0" i="0" dirty="0">
                          <a:solidFill>
                            <a:schemeClr val="accent2"/>
                          </a:solidFill>
                          <a:latin typeface="Gill Sans" panose="020B0502020104020203" pitchFamily="34" charset="-79"/>
                          <a:cs typeface="Gill Sans" panose="020B0502020104020203" pitchFamily="34" charset="-79"/>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b="0" i="0" dirty="0">
                          <a:solidFill>
                            <a:schemeClr val="accent2"/>
                          </a:solidFill>
                          <a:latin typeface="Gill Sans" panose="020B0502020104020203" pitchFamily="34" charset="-79"/>
                          <a:cs typeface="Gill Sans" panose="020B0502020104020203" pitchFamily="34" charset="-79"/>
                        </a:rPr>
                        <a:t>0.2</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90789604"/>
                  </a:ext>
                </a:extLst>
              </a:tr>
              <a:tr h="2205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tx1">
                              <a:lumMod val="85000"/>
                              <a:lumOff val="15000"/>
                            </a:schemeClr>
                          </a:solidFill>
                          <a:latin typeface="Gill Sans" panose="020B0502020104020203" pitchFamily="34" charset="-79"/>
                          <a:cs typeface="Gill Sans" panose="020B0502020104020203" pitchFamily="34" charset="-79"/>
                        </a:rPr>
                        <a:t>J</a:t>
                      </a:r>
                      <a:r>
                        <a:rPr lang="en-US" sz="1400" b="0" i="0" baseline="-25000" dirty="0">
                          <a:solidFill>
                            <a:schemeClr val="tx1">
                              <a:lumMod val="85000"/>
                              <a:lumOff val="15000"/>
                            </a:schemeClr>
                          </a:solidFill>
                          <a:latin typeface="Gill Sans" panose="020B0502020104020203" pitchFamily="34" charset="-79"/>
                          <a:cs typeface="Gill Sans" panose="020B0502020104020203" pitchFamily="34" charset="-79"/>
                        </a:rPr>
                        <a:t>2</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Hans" sz="1400" b="0" i="0" dirty="0">
                          <a:solidFill>
                            <a:schemeClr val="tx1">
                              <a:lumMod val="85000"/>
                              <a:lumOff val="15000"/>
                            </a:schemeClr>
                          </a:solidFill>
                          <a:latin typeface="Gill Sans" panose="020B0502020104020203" pitchFamily="34" charset="-79"/>
                          <a:cs typeface="Gill Sans" panose="020B0502020104020203" pitchFamily="34" charset="-79"/>
                        </a:rPr>
                        <a:t>1</a:t>
                      </a:r>
                      <a:endParaRPr lang="en-US" sz="1400" b="0" i="0" dirty="0">
                        <a:solidFill>
                          <a:schemeClr val="tx1">
                            <a:lumMod val="85000"/>
                            <a:lumOff val="15000"/>
                          </a:schemeClr>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Hans" sz="1400" b="0" i="0" dirty="0">
                          <a:solidFill>
                            <a:schemeClr val="tx1">
                              <a:lumMod val="85000"/>
                              <a:lumOff val="15000"/>
                            </a:schemeClr>
                          </a:solidFill>
                          <a:latin typeface="Gill Sans" panose="020B0502020104020203" pitchFamily="34" charset="-79"/>
                          <a:cs typeface="Gill Sans" panose="020B0502020104020203" pitchFamily="34" charset="-79"/>
                        </a:rPr>
                        <a:t>8</a:t>
                      </a:r>
                      <a:endParaRPr lang="en-US" sz="1400" b="0" i="0" dirty="0">
                        <a:solidFill>
                          <a:schemeClr val="tx1">
                            <a:lumMod val="85000"/>
                            <a:lumOff val="15000"/>
                          </a:schemeClr>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i="0" dirty="0">
                          <a:solidFill>
                            <a:schemeClr val="tx1">
                              <a:lumMod val="85000"/>
                              <a:lumOff val="15000"/>
                            </a:schemeClr>
                          </a:solidFill>
                          <a:latin typeface="Gill Sans" panose="020B0502020104020203" pitchFamily="34" charset="-79"/>
                          <a:cs typeface="Gill Sans" panose="020B0502020104020203" pitchFamily="34" charset="-79"/>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i="0" dirty="0">
                          <a:solidFill>
                            <a:schemeClr val="tx1">
                              <a:lumMod val="85000"/>
                              <a:lumOff val="15000"/>
                            </a:schemeClr>
                          </a:solidFill>
                          <a:latin typeface="Gill Sans" panose="020B0502020104020203" pitchFamily="34" charset="-79"/>
                          <a:cs typeface="Gill Sans" panose="020B0502020104020203" pitchFamily="34" charset="-79"/>
                        </a:rPr>
                        <a:t>0.2</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7219738"/>
                  </a:ext>
                </a:extLst>
              </a:tr>
              <a:tr h="2205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accent1">
                              <a:lumMod val="75000"/>
                            </a:schemeClr>
                          </a:solidFill>
                          <a:latin typeface="Gill Sans" panose="020B0502020104020203" pitchFamily="34" charset="-79"/>
                          <a:cs typeface="Gill Sans" panose="020B0502020104020203" pitchFamily="34" charset="-79"/>
                        </a:rPr>
                        <a:t>J</a:t>
                      </a:r>
                      <a:r>
                        <a:rPr lang="en-US" sz="1400" b="0" i="0" baseline="-25000" dirty="0">
                          <a:solidFill>
                            <a:schemeClr val="accent1">
                              <a:lumMod val="75000"/>
                            </a:schemeClr>
                          </a:solidFill>
                          <a:latin typeface="Gill Sans" panose="020B0502020104020203" pitchFamily="34" charset="-79"/>
                          <a:cs typeface="Gill Sans" panose="020B0502020104020203" pitchFamily="34" charset="-79"/>
                        </a:rPr>
                        <a:t>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altLang="zh-Hans" sz="1400" b="0" i="0" dirty="0">
                          <a:solidFill>
                            <a:schemeClr val="accent1">
                              <a:lumMod val="75000"/>
                            </a:schemeClr>
                          </a:solidFill>
                          <a:latin typeface="Gill Sans" panose="020B0502020104020203" pitchFamily="34" charset="-79"/>
                          <a:cs typeface="Gill Sans" panose="020B0502020104020203" pitchFamily="34" charset="-79"/>
                        </a:rPr>
                        <a:t>2</a:t>
                      </a:r>
                      <a:endParaRPr lang="en-US" sz="1400" b="0" i="0" dirty="0">
                        <a:solidFill>
                          <a:schemeClr val="accent1">
                            <a:lumMod val="75000"/>
                          </a:schemeClr>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altLang="zh-Hans" sz="1400" b="0" i="0" dirty="0">
                          <a:solidFill>
                            <a:schemeClr val="accent1">
                              <a:lumMod val="75000"/>
                            </a:schemeClr>
                          </a:solidFill>
                          <a:latin typeface="Gill Sans" panose="020B0502020104020203" pitchFamily="34" charset="-79"/>
                          <a:cs typeface="Gill Sans" panose="020B0502020104020203" pitchFamily="34" charset="-79"/>
                        </a:rPr>
                        <a:t>6</a:t>
                      </a:r>
                      <a:endParaRPr lang="en-US" sz="1400" b="0" i="0" dirty="0">
                        <a:solidFill>
                          <a:schemeClr val="accent1">
                            <a:lumMod val="75000"/>
                          </a:schemeClr>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b="0" i="0" dirty="0">
                          <a:solidFill>
                            <a:schemeClr val="accent1">
                              <a:lumMod val="75000"/>
                            </a:schemeClr>
                          </a:solidFill>
                          <a:latin typeface="Gill Sans" panose="020B0502020104020203" pitchFamily="34" charset="-79"/>
                          <a:cs typeface="Gill Sans" panose="020B0502020104020203" pitchFamily="34" charset="-79"/>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b="0" i="0" dirty="0">
                          <a:solidFill>
                            <a:schemeClr val="accent1">
                              <a:lumMod val="75000"/>
                            </a:schemeClr>
                          </a:solidFill>
                          <a:latin typeface="Gill Sans" panose="020B0502020104020203" pitchFamily="34" charset="-79"/>
                          <a:cs typeface="Gill Sans" panose="020B0502020104020203" pitchFamily="34" charset="-79"/>
                        </a:rPr>
                        <a:t>0.25</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113380519"/>
                  </a:ext>
                </a:extLst>
              </a:tr>
            </a:tbl>
          </a:graphicData>
        </a:graphic>
      </p:graphicFrame>
      <p:graphicFrame>
        <p:nvGraphicFramePr>
          <p:cNvPr id="240" name="Table 239">
            <a:extLst>
              <a:ext uri="{FF2B5EF4-FFF2-40B4-BE49-F238E27FC236}">
                <a16:creationId xmlns:a16="http://schemas.microsoft.com/office/drawing/2014/main" id="{AB71FF0A-3FAC-5A4D-98C8-F0C4AF39A263}"/>
              </a:ext>
            </a:extLst>
          </p:cNvPr>
          <p:cNvGraphicFramePr>
            <a:graphicFrameLocks noGrp="1"/>
          </p:cNvGraphicFramePr>
          <p:nvPr/>
        </p:nvGraphicFramePr>
        <p:xfrm>
          <a:off x="1866759" y="2486373"/>
          <a:ext cx="4868087" cy="1280160"/>
        </p:xfrm>
        <a:graphic>
          <a:graphicData uri="http://schemas.openxmlformats.org/drawingml/2006/table">
            <a:tbl>
              <a:tblPr firstRow="1" bandRow="1">
                <a:tableStyleId>{5C22544A-7EE6-4342-B048-85BDC9FD1C3A}</a:tableStyleId>
              </a:tblPr>
              <a:tblGrid>
                <a:gridCol w="538459">
                  <a:extLst>
                    <a:ext uri="{9D8B030D-6E8A-4147-A177-3AD203B41FA5}">
                      <a16:colId xmlns:a16="http://schemas.microsoft.com/office/drawing/2014/main" val="1782846688"/>
                    </a:ext>
                  </a:extLst>
                </a:gridCol>
                <a:gridCol w="1017157">
                  <a:extLst>
                    <a:ext uri="{9D8B030D-6E8A-4147-A177-3AD203B41FA5}">
                      <a16:colId xmlns:a16="http://schemas.microsoft.com/office/drawing/2014/main" val="1961944612"/>
                    </a:ext>
                  </a:extLst>
                </a:gridCol>
                <a:gridCol w="1037968">
                  <a:extLst>
                    <a:ext uri="{9D8B030D-6E8A-4147-A177-3AD203B41FA5}">
                      <a16:colId xmlns:a16="http://schemas.microsoft.com/office/drawing/2014/main" val="3121674106"/>
                    </a:ext>
                  </a:extLst>
                </a:gridCol>
                <a:gridCol w="1208643">
                  <a:extLst>
                    <a:ext uri="{9D8B030D-6E8A-4147-A177-3AD203B41FA5}">
                      <a16:colId xmlns:a16="http://schemas.microsoft.com/office/drawing/2014/main" val="108289371"/>
                    </a:ext>
                  </a:extLst>
                </a:gridCol>
                <a:gridCol w="1065860">
                  <a:extLst>
                    <a:ext uri="{9D8B030D-6E8A-4147-A177-3AD203B41FA5}">
                      <a16:colId xmlns:a16="http://schemas.microsoft.com/office/drawing/2014/main" val="3970994809"/>
                    </a:ext>
                  </a:extLst>
                </a:gridCol>
              </a:tblGrid>
              <a:tr h="285668">
                <a:tc>
                  <a:txBody>
                    <a:bodyPr/>
                    <a:lstStyle/>
                    <a:p>
                      <a:endParaRPr lang="en-US" dirty="0">
                        <a:solidFill>
                          <a:schemeClr val="bg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i="0" dirty="0">
                          <a:solidFill>
                            <a:schemeClr val="bg1"/>
                          </a:solidFill>
                          <a:latin typeface="Gill Sans" panose="020B0502020104020203" pitchFamily="34" charset="-79"/>
                          <a:cs typeface="Gill Sans" panose="020B0502020104020203" pitchFamily="34" charset="-79"/>
                        </a:rPr>
                        <a:t># of GPUs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en-US" sz="1200" b="0" i="0" dirty="0">
                          <a:solidFill>
                            <a:schemeClr val="bg1"/>
                          </a:solidFill>
                          <a:latin typeface="Gill Sans" panose="020B0502020104020203" pitchFamily="34" charset="-79"/>
                          <a:cs typeface="Gill Sans" panose="020B0502020104020203" pitchFamily="34" charset="-79"/>
                        </a:rPr>
                        <a:t>Duration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en-US" sz="1200" b="0" i="0" dirty="0">
                          <a:solidFill>
                            <a:schemeClr val="bg1"/>
                          </a:solidFill>
                          <a:latin typeface="Gill Sans" panose="020B0502020104020203" pitchFamily="34" charset="-79"/>
                          <a:cs typeface="Gill Sans" panose="020B0502020104020203" pitchFamily="34" charset="-79"/>
                        </a:rPr>
                        <a:t>Attained Service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en-US" sz="1200" b="0" i="0" dirty="0">
                          <a:solidFill>
                            <a:schemeClr val="bg1"/>
                          </a:solidFill>
                          <a:latin typeface="Gill Sans" panose="020B0502020104020203" pitchFamily="34" charset="-79"/>
                          <a:cs typeface="Gill Sans" panose="020B0502020104020203" pitchFamily="34" charset="-79"/>
                        </a:rPr>
                        <a:t>Gittins Index</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3785621692"/>
                  </a:ext>
                </a:extLst>
              </a:tr>
              <a:tr h="238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accent2"/>
                          </a:solidFill>
                          <a:latin typeface="Gill Sans" panose="020B0502020104020203" pitchFamily="34" charset="-79"/>
                          <a:cs typeface="Gill Sans" panose="020B0502020104020203" pitchFamily="34" charset="-79"/>
                        </a:rPr>
                        <a:t>J</a:t>
                      </a:r>
                      <a:r>
                        <a:rPr lang="en-US" sz="1400" b="0" i="0" baseline="-25000" dirty="0">
                          <a:solidFill>
                            <a:schemeClr val="accent2"/>
                          </a:solidFill>
                          <a:latin typeface="Gill Sans" panose="020B0502020104020203" pitchFamily="34" charset="-79"/>
                          <a:cs typeface="Gill Sans" panose="020B0502020104020203" pitchFamily="34" charset="-79"/>
                        </a:rPr>
                        <a:t>1</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altLang="zh-Hans" sz="1400" b="0" i="0" dirty="0">
                          <a:solidFill>
                            <a:schemeClr val="accent2"/>
                          </a:solidFill>
                          <a:latin typeface="Gill Sans" panose="020B0502020104020203" pitchFamily="34" charset="-79"/>
                          <a:cs typeface="Gill Sans" panose="020B0502020104020203" pitchFamily="34" charset="-79"/>
                        </a:rPr>
                        <a:t>2</a:t>
                      </a:r>
                      <a:endParaRPr lang="en-US" sz="1400" b="0" i="0" dirty="0">
                        <a:solidFill>
                          <a:schemeClr val="accent2"/>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altLang="zh-Hans" sz="1400" b="0" i="0" dirty="0">
                          <a:solidFill>
                            <a:schemeClr val="accent2"/>
                          </a:solidFill>
                          <a:latin typeface="Gill Sans" panose="020B0502020104020203" pitchFamily="34" charset="-79"/>
                          <a:cs typeface="Gill Sans" panose="020B0502020104020203" pitchFamily="34" charset="-79"/>
                        </a:rPr>
                        <a:t>2</a:t>
                      </a:r>
                      <a:endParaRPr lang="en-US" sz="1400" b="0" i="0" dirty="0">
                        <a:solidFill>
                          <a:schemeClr val="accent2"/>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b="0" i="0" dirty="0">
                          <a:solidFill>
                            <a:schemeClr val="accent2"/>
                          </a:solidFill>
                          <a:latin typeface="Gill Sans" panose="020B0502020104020203" pitchFamily="34" charset="-79"/>
                          <a:cs typeface="Gill Sans" panose="020B0502020104020203" pitchFamily="34" charset="-79"/>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b="0" i="0" dirty="0">
                          <a:solidFill>
                            <a:schemeClr val="accent2"/>
                          </a:solidFill>
                          <a:latin typeface="Gill Sans" panose="020B0502020104020203" pitchFamily="34" charset="-79"/>
                          <a:cs typeface="Gill Sans" panose="020B0502020104020203" pitchFamily="34" charset="-79"/>
                        </a:rPr>
                        <a:t>0.2</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90789604"/>
                  </a:ext>
                </a:extLst>
              </a:tr>
              <a:tr h="238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tx1">
                              <a:lumMod val="85000"/>
                              <a:lumOff val="15000"/>
                            </a:schemeClr>
                          </a:solidFill>
                          <a:latin typeface="Gill Sans" panose="020B0502020104020203" pitchFamily="34" charset="-79"/>
                          <a:cs typeface="Gill Sans" panose="020B0502020104020203" pitchFamily="34" charset="-79"/>
                        </a:rPr>
                        <a:t>J</a:t>
                      </a:r>
                      <a:r>
                        <a:rPr lang="en-US" sz="1400" b="0" i="0" baseline="-25000" dirty="0">
                          <a:solidFill>
                            <a:schemeClr val="tx1">
                              <a:lumMod val="85000"/>
                              <a:lumOff val="15000"/>
                            </a:schemeClr>
                          </a:solidFill>
                          <a:latin typeface="Gill Sans" panose="020B0502020104020203" pitchFamily="34" charset="-79"/>
                          <a:cs typeface="Gill Sans" panose="020B0502020104020203" pitchFamily="34" charset="-79"/>
                        </a:rPr>
                        <a:t>2</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Hans" sz="1400" b="0" i="0" dirty="0">
                          <a:solidFill>
                            <a:schemeClr val="tx1">
                              <a:lumMod val="85000"/>
                              <a:lumOff val="15000"/>
                            </a:schemeClr>
                          </a:solidFill>
                          <a:latin typeface="Gill Sans" panose="020B0502020104020203" pitchFamily="34" charset="-79"/>
                          <a:cs typeface="Gill Sans" panose="020B0502020104020203" pitchFamily="34" charset="-79"/>
                        </a:rPr>
                        <a:t>1</a:t>
                      </a:r>
                      <a:endParaRPr lang="en-US" sz="1400" b="0" i="0" dirty="0">
                        <a:solidFill>
                          <a:schemeClr val="tx1">
                            <a:lumMod val="85000"/>
                            <a:lumOff val="15000"/>
                          </a:schemeClr>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Hans" sz="1400" b="0" i="0" dirty="0">
                          <a:solidFill>
                            <a:schemeClr val="tx1">
                              <a:lumMod val="85000"/>
                              <a:lumOff val="15000"/>
                            </a:schemeClr>
                          </a:solidFill>
                          <a:latin typeface="Gill Sans" panose="020B0502020104020203" pitchFamily="34" charset="-79"/>
                          <a:cs typeface="Gill Sans" panose="020B0502020104020203" pitchFamily="34" charset="-79"/>
                        </a:rPr>
                        <a:t>8</a:t>
                      </a:r>
                      <a:endParaRPr lang="en-US" sz="1400" b="0" i="0" dirty="0">
                        <a:solidFill>
                          <a:schemeClr val="tx1">
                            <a:lumMod val="85000"/>
                            <a:lumOff val="15000"/>
                          </a:schemeClr>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i="0" dirty="0">
                          <a:solidFill>
                            <a:schemeClr val="tx1">
                              <a:lumMod val="85000"/>
                              <a:lumOff val="15000"/>
                            </a:schemeClr>
                          </a:solidFill>
                          <a:latin typeface="Gill Sans" panose="020B0502020104020203" pitchFamily="34" charset="-79"/>
                          <a:cs typeface="Gill Sans" panose="020B0502020104020203" pitchFamily="34" charset="-79"/>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i="0" dirty="0">
                          <a:solidFill>
                            <a:schemeClr val="tx1">
                              <a:lumMod val="85000"/>
                              <a:lumOff val="15000"/>
                            </a:schemeClr>
                          </a:solidFill>
                          <a:latin typeface="Gill Sans" panose="020B0502020104020203" pitchFamily="34" charset="-79"/>
                          <a:cs typeface="Gill Sans" panose="020B0502020104020203" pitchFamily="34" charset="-79"/>
                        </a:rPr>
                        <a:t>0.2</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87219738"/>
                  </a:ext>
                </a:extLst>
              </a:tr>
              <a:tr h="23805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accent1">
                              <a:lumMod val="75000"/>
                            </a:schemeClr>
                          </a:solidFill>
                          <a:latin typeface="Gill Sans" panose="020B0502020104020203" pitchFamily="34" charset="-79"/>
                          <a:cs typeface="Gill Sans" panose="020B0502020104020203" pitchFamily="34" charset="-79"/>
                        </a:rPr>
                        <a:t>J</a:t>
                      </a:r>
                      <a:r>
                        <a:rPr lang="en-US" sz="1400" b="0" i="0" baseline="-25000" dirty="0">
                          <a:solidFill>
                            <a:schemeClr val="accent1">
                              <a:lumMod val="75000"/>
                            </a:schemeClr>
                          </a:solidFill>
                          <a:latin typeface="Gill Sans" panose="020B0502020104020203" pitchFamily="34" charset="-79"/>
                          <a:cs typeface="Gill Sans" panose="020B0502020104020203" pitchFamily="34" charset="-79"/>
                        </a:rPr>
                        <a:t>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altLang="zh-Hans" sz="1400" b="0" i="0" dirty="0">
                          <a:solidFill>
                            <a:schemeClr val="accent1">
                              <a:lumMod val="75000"/>
                            </a:schemeClr>
                          </a:solidFill>
                          <a:latin typeface="Gill Sans" panose="020B0502020104020203" pitchFamily="34" charset="-79"/>
                          <a:cs typeface="Gill Sans" panose="020B0502020104020203" pitchFamily="34" charset="-79"/>
                        </a:rPr>
                        <a:t>2</a:t>
                      </a:r>
                      <a:endParaRPr lang="en-US" sz="1400" b="0" i="0" dirty="0">
                        <a:solidFill>
                          <a:schemeClr val="accent1">
                            <a:lumMod val="75000"/>
                          </a:schemeClr>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altLang="zh-Hans" sz="1400" b="0" i="0" dirty="0">
                          <a:solidFill>
                            <a:schemeClr val="accent1">
                              <a:lumMod val="75000"/>
                            </a:schemeClr>
                          </a:solidFill>
                          <a:latin typeface="Gill Sans" panose="020B0502020104020203" pitchFamily="34" charset="-79"/>
                          <a:cs typeface="Gill Sans" panose="020B0502020104020203" pitchFamily="34" charset="-79"/>
                        </a:rPr>
                        <a:t>6</a:t>
                      </a:r>
                      <a:endParaRPr lang="en-US" sz="1400" b="0" i="0" dirty="0">
                        <a:solidFill>
                          <a:schemeClr val="accent1">
                            <a:lumMod val="75000"/>
                          </a:schemeClr>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b="0" i="0" dirty="0">
                          <a:solidFill>
                            <a:schemeClr val="accent1">
                              <a:lumMod val="75000"/>
                            </a:schemeClr>
                          </a:solidFill>
                          <a:latin typeface="Gill Sans" panose="020B0502020104020203" pitchFamily="34" charset="-79"/>
                          <a:cs typeface="Gill Sans" panose="020B0502020104020203" pitchFamily="34" charset="-79"/>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b="0" i="0" dirty="0">
                          <a:solidFill>
                            <a:schemeClr val="accent1">
                              <a:lumMod val="75000"/>
                            </a:schemeClr>
                          </a:solidFill>
                          <a:latin typeface="Gill Sans" panose="020B0502020104020203" pitchFamily="34" charset="-79"/>
                          <a:cs typeface="Gill Sans" panose="020B0502020104020203" pitchFamily="34" charset="-79"/>
                        </a:rPr>
                        <a:t>0.2</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113380519"/>
                  </a:ext>
                </a:extLst>
              </a:tr>
            </a:tbl>
          </a:graphicData>
        </a:graphic>
      </p:graphicFrame>
      <p:graphicFrame>
        <p:nvGraphicFramePr>
          <p:cNvPr id="241" name="Table 240">
            <a:extLst>
              <a:ext uri="{FF2B5EF4-FFF2-40B4-BE49-F238E27FC236}">
                <a16:creationId xmlns:a16="http://schemas.microsoft.com/office/drawing/2014/main" id="{F262597C-2DCD-BD48-9509-7B4D848F2E3F}"/>
              </a:ext>
            </a:extLst>
          </p:cNvPr>
          <p:cNvGraphicFramePr>
            <a:graphicFrameLocks noGrp="1"/>
          </p:cNvGraphicFramePr>
          <p:nvPr/>
        </p:nvGraphicFramePr>
        <p:xfrm>
          <a:off x="1865666" y="2486373"/>
          <a:ext cx="4868087" cy="1280160"/>
        </p:xfrm>
        <a:graphic>
          <a:graphicData uri="http://schemas.openxmlformats.org/drawingml/2006/table">
            <a:tbl>
              <a:tblPr firstRow="1" bandRow="1">
                <a:tableStyleId>{5C22544A-7EE6-4342-B048-85BDC9FD1C3A}</a:tableStyleId>
              </a:tblPr>
              <a:tblGrid>
                <a:gridCol w="538459">
                  <a:extLst>
                    <a:ext uri="{9D8B030D-6E8A-4147-A177-3AD203B41FA5}">
                      <a16:colId xmlns:a16="http://schemas.microsoft.com/office/drawing/2014/main" val="1782846688"/>
                    </a:ext>
                  </a:extLst>
                </a:gridCol>
                <a:gridCol w="1017157">
                  <a:extLst>
                    <a:ext uri="{9D8B030D-6E8A-4147-A177-3AD203B41FA5}">
                      <a16:colId xmlns:a16="http://schemas.microsoft.com/office/drawing/2014/main" val="1961944612"/>
                    </a:ext>
                  </a:extLst>
                </a:gridCol>
                <a:gridCol w="1037968">
                  <a:extLst>
                    <a:ext uri="{9D8B030D-6E8A-4147-A177-3AD203B41FA5}">
                      <a16:colId xmlns:a16="http://schemas.microsoft.com/office/drawing/2014/main" val="3121674106"/>
                    </a:ext>
                  </a:extLst>
                </a:gridCol>
                <a:gridCol w="1208643">
                  <a:extLst>
                    <a:ext uri="{9D8B030D-6E8A-4147-A177-3AD203B41FA5}">
                      <a16:colId xmlns:a16="http://schemas.microsoft.com/office/drawing/2014/main" val="108289371"/>
                    </a:ext>
                  </a:extLst>
                </a:gridCol>
                <a:gridCol w="1065860">
                  <a:extLst>
                    <a:ext uri="{9D8B030D-6E8A-4147-A177-3AD203B41FA5}">
                      <a16:colId xmlns:a16="http://schemas.microsoft.com/office/drawing/2014/main" val="3970994809"/>
                    </a:ext>
                  </a:extLst>
                </a:gridCol>
              </a:tblGrid>
              <a:tr h="264680">
                <a:tc>
                  <a:txBody>
                    <a:bodyPr/>
                    <a:lstStyle/>
                    <a:p>
                      <a:endParaRPr lang="en-US" dirty="0">
                        <a:solidFill>
                          <a:schemeClr val="bg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i="0" dirty="0">
                          <a:solidFill>
                            <a:schemeClr val="bg1"/>
                          </a:solidFill>
                          <a:latin typeface="Gill Sans" panose="020B0502020104020203" pitchFamily="34" charset="-79"/>
                          <a:cs typeface="Gill Sans" panose="020B0502020104020203" pitchFamily="34" charset="-79"/>
                        </a:rPr>
                        <a:t># of GPUs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en-US" sz="1200" b="0" i="0" dirty="0">
                          <a:solidFill>
                            <a:schemeClr val="bg1"/>
                          </a:solidFill>
                          <a:latin typeface="Gill Sans" panose="020B0502020104020203" pitchFamily="34" charset="-79"/>
                          <a:cs typeface="Gill Sans" panose="020B0502020104020203" pitchFamily="34" charset="-79"/>
                        </a:rPr>
                        <a:t>Duration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en-US" sz="1200" b="0" i="0" dirty="0">
                          <a:solidFill>
                            <a:schemeClr val="bg1"/>
                          </a:solidFill>
                          <a:latin typeface="Gill Sans" panose="020B0502020104020203" pitchFamily="34" charset="-79"/>
                          <a:cs typeface="Gill Sans" panose="020B0502020104020203" pitchFamily="34" charset="-79"/>
                        </a:rPr>
                        <a:t>Attained Service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en-US" sz="1200" b="0" i="0" dirty="0">
                          <a:solidFill>
                            <a:schemeClr val="bg1"/>
                          </a:solidFill>
                          <a:latin typeface="Gill Sans" panose="020B0502020104020203" pitchFamily="34" charset="-79"/>
                          <a:cs typeface="Gill Sans" panose="020B0502020104020203" pitchFamily="34" charset="-79"/>
                        </a:rPr>
                        <a:t>Gittins Index</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3785621692"/>
                  </a:ext>
                </a:extLst>
              </a:tr>
              <a:tr h="2205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accent2"/>
                          </a:solidFill>
                          <a:latin typeface="Gill Sans" panose="020B0502020104020203" pitchFamily="34" charset="-79"/>
                          <a:cs typeface="Gill Sans" panose="020B0502020104020203" pitchFamily="34" charset="-79"/>
                        </a:rPr>
                        <a:t>J</a:t>
                      </a:r>
                      <a:r>
                        <a:rPr lang="en-US" sz="1400" b="0" i="0" baseline="-25000" dirty="0">
                          <a:solidFill>
                            <a:schemeClr val="accent2"/>
                          </a:solidFill>
                          <a:latin typeface="Gill Sans" panose="020B0502020104020203" pitchFamily="34" charset="-79"/>
                          <a:cs typeface="Gill Sans" panose="020B0502020104020203" pitchFamily="34" charset="-79"/>
                        </a:rPr>
                        <a:t>1</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altLang="zh-Hans" sz="1400" b="0" i="0" dirty="0">
                          <a:solidFill>
                            <a:schemeClr val="accent2"/>
                          </a:solidFill>
                          <a:latin typeface="Gill Sans" panose="020B0502020104020203" pitchFamily="34" charset="-79"/>
                          <a:cs typeface="Gill Sans" panose="020B0502020104020203" pitchFamily="34" charset="-79"/>
                        </a:rPr>
                        <a:t>2</a:t>
                      </a:r>
                      <a:endParaRPr lang="en-US" sz="1400" b="0" i="0" dirty="0">
                        <a:solidFill>
                          <a:schemeClr val="accent2"/>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altLang="zh-Hans" sz="1400" b="0" i="0" dirty="0">
                          <a:solidFill>
                            <a:schemeClr val="accent2"/>
                          </a:solidFill>
                          <a:latin typeface="Gill Sans" panose="020B0502020104020203" pitchFamily="34" charset="-79"/>
                          <a:cs typeface="Gill Sans" panose="020B0502020104020203" pitchFamily="34" charset="-79"/>
                        </a:rPr>
                        <a:t>2</a:t>
                      </a:r>
                      <a:endParaRPr lang="en-US" sz="1400" b="0" i="0" dirty="0">
                        <a:solidFill>
                          <a:schemeClr val="accent2"/>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b="0" i="0" dirty="0">
                          <a:solidFill>
                            <a:schemeClr val="accent2"/>
                          </a:solidFill>
                          <a:latin typeface="Gill Sans" panose="020B0502020104020203" pitchFamily="34" charset="-79"/>
                          <a:cs typeface="Gill Sans" panose="020B0502020104020203" pitchFamily="34" charset="-79"/>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b="0" i="0" dirty="0">
                          <a:solidFill>
                            <a:schemeClr val="accent2"/>
                          </a:solidFill>
                          <a:latin typeface="Gill Sans" panose="020B0502020104020203" pitchFamily="34" charset="-79"/>
                          <a:cs typeface="Gill Sans" panose="020B0502020104020203" pitchFamily="34" charset="-79"/>
                        </a:rPr>
                        <a:t>0.2</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90789604"/>
                  </a:ext>
                </a:extLst>
              </a:tr>
              <a:tr h="2205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tx1">
                              <a:lumMod val="85000"/>
                              <a:lumOff val="15000"/>
                            </a:schemeClr>
                          </a:solidFill>
                          <a:latin typeface="Gill Sans" panose="020B0502020104020203" pitchFamily="34" charset="-79"/>
                          <a:cs typeface="Gill Sans" panose="020B0502020104020203" pitchFamily="34" charset="-79"/>
                        </a:rPr>
                        <a:t>J</a:t>
                      </a:r>
                      <a:r>
                        <a:rPr lang="en-US" sz="1400" b="0" i="0" baseline="-25000" dirty="0">
                          <a:solidFill>
                            <a:schemeClr val="tx1">
                              <a:lumMod val="85000"/>
                              <a:lumOff val="15000"/>
                            </a:schemeClr>
                          </a:solidFill>
                          <a:latin typeface="Gill Sans" panose="020B0502020104020203" pitchFamily="34" charset="-79"/>
                          <a:cs typeface="Gill Sans" panose="020B0502020104020203" pitchFamily="34" charset="-79"/>
                        </a:rPr>
                        <a:t>2</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altLang="zh-Hans" sz="1400" b="0" i="0" dirty="0">
                          <a:solidFill>
                            <a:schemeClr val="tx1">
                              <a:lumMod val="85000"/>
                              <a:lumOff val="15000"/>
                            </a:schemeClr>
                          </a:solidFill>
                          <a:latin typeface="Gill Sans" panose="020B0502020104020203" pitchFamily="34" charset="-79"/>
                          <a:cs typeface="Gill Sans" panose="020B0502020104020203" pitchFamily="34" charset="-79"/>
                        </a:rPr>
                        <a:t>1</a:t>
                      </a:r>
                      <a:endParaRPr lang="en-US" sz="1400" b="0" i="0" dirty="0">
                        <a:solidFill>
                          <a:schemeClr val="tx1">
                            <a:lumMod val="85000"/>
                            <a:lumOff val="15000"/>
                          </a:schemeClr>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altLang="zh-Hans" sz="1400" b="0" i="0" dirty="0">
                          <a:solidFill>
                            <a:schemeClr val="tx1">
                              <a:lumMod val="85000"/>
                              <a:lumOff val="15000"/>
                            </a:schemeClr>
                          </a:solidFill>
                          <a:latin typeface="Gill Sans" panose="020B0502020104020203" pitchFamily="34" charset="-79"/>
                          <a:cs typeface="Gill Sans" panose="020B0502020104020203" pitchFamily="34" charset="-79"/>
                        </a:rPr>
                        <a:t>8</a:t>
                      </a:r>
                      <a:endParaRPr lang="en-US" sz="1400" b="0" i="0" dirty="0">
                        <a:solidFill>
                          <a:schemeClr val="tx1">
                            <a:lumMod val="85000"/>
                            <a:lumOff val="15000"/>
                          </a:schemeClr>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b="0" i="0" dirty="0">
                          <a:solidFill>
                            <a:schemeClr val="tx1">
                              <a:lumMod val="85000"/>
                              <a:lumOff val="15000"/>
                            </a:schemeClr>
                          </a:solidFill>
                          <a:latin typeface="Gill Sans" panose="020B0502020104020203" pitchFamily="34" charset="-79"/>
                          <a:cs typeface="Gill Sans" panose="020B0502020104020203" pitchFamily="34" charset="-79"/>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b="0" i="0" dirty="0">
                          <a:solidFill>
                            <a:schemeClr val="tx1">
                              <a:lumMod val="85000"/>
                              <a:lumOff val="15000"/>
                            </a:schemeClr>
                          </a:solidFill>
                          <a:latin typeface="Gill Sans" panose="020B0502020104020203" pitchFamily="34" charset="-79"/>
                          <a:cs typeface="Gill Sans" panose="020B0502020104020203" pitchFamily="34" charset="-79"/>
                        </a:rPr>
                        <a:t>0.125</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187219738"/>
                  </a:ext>
                </a:extLst>
              </a:tr>
              <a:tr h="2205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accent1">
                              <a:lumMod val="75000"/>
                            </a:schemeClr>
                          </a:solidFill>
                          <a:latin typeface="Gill Sans" panose="020B0502020104020203" pitchFamily="34" charset="-79"/>
                          <a:cs typeface="Gill Sans" panose="020B0502020104020203" pitchFamily="34" charset="-79"/>
                        </a:rPr>
                        <a:t>J</a:t>
                      </a:r>
                      <a:r>
                        <a:rPr lang="en-US" sz="1400" b="0" i="0" baseline="-25000" dirty="0">
                          <a:solidFill>
                            <a:schemeClr val="accent1">
                              <a:lumMod val="75000"/>
                            </a:schemeClr>
                          </a:solidFill>
                          <a:latin typeface="Gill Sans" panose="020B0502020104020203" pitchFamily="34" charset="-79"/>
                          <a:cs typeface="Gill Sans" panose="020B0502020104020203" pitchFamily="34" charset="-79"/>
                        </a:rPr>
                        <a:t>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altLang="zh-Hans" sz="1400" b="0" i="0" dirty="0">
                          <a:solidFill>
                            <a:schemeClr val="accent1">
                              <a:lumMod val="75000"/>
                            </a:schemeClr>
                          </a:solidFill>
                          <a:latin typeface="Gill Sans" panose="020B0502020104020203" pitchFamily="34" charset="-79"/>
                          <a:cs typeface="Gill Sans" panose="020B0502020104020203" pitchFamily="34" charset="-79"/>
                        </a:rPr>
                        <a:t>2</a:t>
                      </a:r>
                      <a:endParaRPr lang="en-US" sz="1400" b="0" i="0" dirty="0">
                        <a:solidFill>
                          <a:schemeClr val="accent1">
                            <a:lumMod val="75000"/>
                          </a:schemeClr>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altLang="zh-Hans" sz="1400" b="0" i="0" dirty="0">
                          <a:solidFill>
                            <a:schemeClr val="accent1">
                              <a:lumMod val="75000"/>
                            </a:schemeClr>
                          </a:solidFill>
                          <a:latin typeface="Gill Sans" panose="020B0502020104020203" pitchFamily="34" charset="-79"/>
                          <a:cs typeface="Gill Sans" panose="020B0502020104020203" pitchFamily="34" charset="-79"/>
                        </a:rPr>
                        <a:t>6</a:t>
                      </a:r>
                      <a:endParaRPr lang="en-US" sz="1400" b="0" i="0" dirty="0">
                        <a:solidFill>
                          <a:schemeClr val="accent1">
                            <a:lumMod val="75000"/>
                          </a:schemeClr>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b="0" i="0" dirty="0">
                          <a:solidFill>
                            <a:schemeClr val="accent1">
                              <a:lumMod val="75000"/>
                            </a:schemeClr>
                          </a:solidFill>
                          <a:latin typeface="Gill Sans" panose="020B0502020104020203" pitchFamily="34" charset="-79"/>
                          <a:cs typeface="Gill Sans" panose="020B0502020104020203" pitchFamily="34" charset="-79"/>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400" b="0" i="0" dirty="0">
                          <a:solidFill>
                            <a:schemeClr val="accent1">
                              <a:lumMod val="75000"/>
                            </a:schemeClr>
                          </a:solidFill>
                          <a:latin typeface="Gill Sans" panose="020B0502020104020203" pitchFamily="34" charset="-79"/>
                          <a:cs typeface="Gill Sans" panose="020B0502020104020203" pitchFamily="34" charset="-79"/>
                        </a:rPr>
                        <a:t>0.2</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113380519"/>
                  </a:ext>
                </a:extLst>
              </a:tr>
            </a:tbl>
          </a:graphicData>
        </a:graphic>
      </p:graphicFrame>
      <p:graphicFrame>
        <p:nvGraphicFramePr>
          <p:cNvPr id="242" name="Table 241">
            <a:extLst>
              <a:ext uri="{FF2B5EF4-FFF2-40B4-BE49-F238E27FC236}">
                <a16:creationId xmlns:a16="http://schemas.microsoft.com/office/drawing/2014/main" id="{DF67BCE4-E372-AD4E-A734-853C67A749D1}"/>
              </a:ext>
            </a:extLst>
          </p:cNvPr>
          <p:cNvGraphicFramePr>
            <a:graphicFrameLocks noGrp="1"/>
          </p:cNvGraphicFramePr>
          <p:nvPr/>
        </p:nvGraphicFramePr>
        <p:xfrm>
          <a:off x="1865747" y="2486373"/>
          <a:ext cx="4868087" cy="1280160"/>
        </p:xfrm>
        <a:graphic>
          <a:graphicData uri="http://schemas.openxmlformats.org/drawingml/2006/table">
            <a:tbl>
              <a:tblPr firstRow="1" bandRow="1">
                <a:tableStyleId>{5C22544A-7EE6-4342-B048-85BDC9FD1C3A}</a:tableStyleId>
              </a:tblPr>
              <a:tblGrid>
                <a:gridCol w="538459">
                  <a:extLst>
                    <a:ext uri="{9D8B030D-6E8A-4147-A177-3AD203B41FA5}">
                      <a16:colId xmlns:a16="http://schemas.microsoft.com/office/drawing/2014/main" val="1782846688"/>
                    </a:ext>
                  </a:extLst>
                </a:gridCol>
                <a:gridCol w="1017157">
                  <a:extLst>
                    <a:ext uri="{9D8B030D-6E8A-4147-A177-3AD203B41FA5}">
                      <a16:colId xmlns:a16="http://schemas.microsoft.com/office/drawing/2014/main" val="1961944612"/>
                    </a:ext>
                  </a:extLst>
                </a:gridCol>
                <a:gridCol w="1037968">
                  <a:extLst>
                    <a:ext uri="{9D8B030D-6E8A-4147-A177-3AD203B41FA5}">
                      <a16:colId xmlns:a16="http://schemas.microsoft.com/office/drawing/2014/main" val="3121674106"/>
                    </a:ext>
                  </a:extLst>
                </a:gridCol>
                <a:gridCol w="1208643">
                  <a:extLst>
                    <a:ext uri="{9D8B030D-6E8A-4147-A177-3AD203B41FA5}">
                      <a16:colId xmlns:a16="http://schemas.microsoft.com/office/drawing/2014/main" val="108289371"/>
                    </a:ext>
                  </a:extLst>
                </a:gridCol>
                <a:gridCol w="1065860">
                  <a:extLst>
                    <a:ext uri="{9D8B030D-6E8A-4147-A177-3AD203B41FA5}">
                      <a16:colId xmlns:a16="http://schemas.microsoft.com/office/drawing/2014/main" val="3970994809"/>
                    </a:ext>
                  </a:extLst>
                </a:gridCol>
              </a:tblGrid>
              <a:tr h="296856">
                <a:tc>
                  <a:txBody>
                    <a:bodyPr/>
                    <a:lstStyle/>
                    <a:p>
                      <a:endParaRPr lang="en-US" dirty="0">
                        <a:solidFill>
                          <a:schemeClr val="bg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i="0" dirty="0">
                          <a:solidFill>
                            <a:schemeClr val="bg1"/>
                          </a:solidFill>
                          <a:latin typeface="Gill Sans" panose="020B0502020104020203" pitchFamily="34" charset="-79"/>
                          <a:cs typeface="Gill Sans" panose="020B0502020104020203" pitchFamily="34" charset="-79"/>
                        </a:rPr>
                        <a:t># of GPUs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en-US" sz="1200" b="0" i="0" dirty="0">
                          <a:solidFill>
                            <a:schemeClr val="bg1"/>
                          </a:solidFill>
                          <a:latin typeface="Gill Sans" panose="020B0502020104020203" pitchFamily="34" charset="-79"/>
                          <a:cs typeface="Gill Sans" panose="020B0502020104020203" pitchFamily="34" charset="-79"/>
                        </a:rPr>
                        <a:t>Duration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en-US" sz="1200" b="0" i="0" dirty="0">
                          <a:solidFill>
                            <a:schemeClr val="bg1"/>
                          </a:solidFill>
                          <a:latin typeface="Gill Sans" panose="020B0502020104020203" pitchFamily="34" charset="-79"/>
                          <a:cs typeface="Gill Sans" panose="020B0502020104020203" pitchFamily="34" charset="-79"/>
                        </a:rPr>
                        <a:t>Attained Service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en-US" sz="1200" b="0" i="0" dirty="0">
                          <a:solidFill>
                            <a:schemeClr val="bg1"/>
                          </a:solidFill>
                          <a:latin typeface="Gill Sans" panose="020B0502020104020203" pitchFamily="34" charset="-79"/>
                          <a:cs typeface="Gill Sans" panose="020B0502020104020203" pitchFamily="34" charset="-79"/>
                        </a:rPr>
                        <a:t>Gittins Index</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3785621692"/>
                  </a:ext>
                </a:extLst>
              </a:tr>
              <a:tr h="2473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accent2"/>
                          </a:solidFill>
                          <a:latin typeface="Gill Sans" panose="020B0502020104020203" pitchFamily="34" charset="-79"/>
                          <a:cs typeface="Gill Sans" panose="020B0502020104020203" pitchFamily="34" charset="-79"/>
                        </a:rPr>
                        <a:t>J</a:t>
                      </a:r>
                      <a:r>
                        <a:rPr lang="en-US" sz="1400" b="0" i="0" baseline="-25000" dirty="0">
                          <a:solidFill>
                            <a:schemeClr val="accent2"/>
                          </a:solidFill>
                          <a:latin typeface="Gill Sans" panose="020B0502020104020203" pitchFamily="34" charset="-79"/>
                          <a:cs typeface="Gill Sans" panose="020B0502020104020203" pitchFamily="34" charset="-79"/>
                        </a:rPr>
                        <a:t>1</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altLang="zh-Hans" sz="1400" b="0" i="0" dirty="0">
                          <a:solidFill>
                            <a:schemeClr val="accent2"/>
                          </a:solidFill>
                          <a:latin typeface="Gill Sans" panose="020B0502020104020203" pitchFamily="34" charset="-79"/>
                          <a:cs typeface="Gill Sans" panose="020B0502020104020203" pitchFamily="34" charset="-79"/>
                        </a:rPr>
                        <a:t>2</a:t>
                      </a:r>
                      <a:endParaRPr lang="en-US" sz="1400" b="0" i="0" dirty="0">
                        <a:solidFill>
                          <a:schemeClr val="accent2"/>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altLang="zh-Hans" sz="1400" b="0" i="0" dirty="0">
                          <a:solidFill>
                            <a:schemeClr val="accent2"/>
                          </a:solidFill>
                          <a:latin typeface="Gill Sans" panose="020B0502020104020203" pitchFamily="34" charset="-79"/>
                          <a:cs typeface="Gill Sans" panose="020B0502020104020203" pitchFamily="34" charset="-79"/>
                        </a:rPr>
                        <a:t>2</a:t>
                      </a:r>
                      <a:endParaRPr lang="en-US" sz="1400" b="0" i="0" dirty="0">
                        <a:solidFill>
                          <a:schemeClr val="accent2"/>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b="0" i="0" dirty="0">
                          <a:solidFill>
                            <a:schemeClr val="accent2"/>
                          </a:solidFill>
                          <a:latin typeface="Gill Sans" panose="020B0502020104020203" pitchFamily="34" charset="-79"/>
                          <a:cs typeface="Gill Sans" panose="020B0502020104020203" pitchFamily="34" charset="-79"/>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b="0" i="0" dirty="0">
                          <a:solidFill>
                            <a:schemeClr val="accent2"/>
                          </a:solidFill>
                          <a:latin typeface="Gill Sans" panose="020B0502020104020203" pitchFamily="34" charset="-79"/>
                          <a:cs typeface="Gill Sans" panose="020B0502020104020203" pitchFamily="34" charset="-79"/>
                        </a:rPr>
                        <a:t>0.2</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90789604"/>
                  </a:ext>
                </a:extLst>
              </a:tr>
              <a:tr h="2473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tx1">
                              <a:lumMod val="85000"/>
                              <a:lumOff val="15000"/>
                            </a:schemeClr>
                          </a:solidFill>
                          <a:latin typeface="Gill Sans" panose="020B0502020104020203" pitchFamily="34" charset="-79"/>
                          <a:cs typeface="Gill Sans" panose="020B0502020104020203" pitchFamily="34" charset="-79"/>
                        </a:rPr>
                        <a:t>J</a:t>
                      </a:r>
                      <a:r>
                        <a:rPr lang="en-US" sz="1400" b="0" i="0" baseline="-25000" dirty="0">
                          <a:solidFill>
                            <a:schemeClr val="tx1">
                              <a:lumMod val="85000"/>
                              <a:lumOff val="15000"/>
                            </a:schemeClr>
                          </a:solidFill>
                          <a:latin typeface="Gill Sans" panose="020B0502020104020203" pitchFamily="34" charset="-79"/>
                          <a:cs typeface="Gill Sans" panose="020B0502020104020203" pitchFamily="34" charset="-79"/>
                        </a:rPr>
                        <a:t>2</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altLang="zh-Hans" sz="1400" b="0" i="0" dirty="0">
                          <a:solidFill>
                            <a:schemeClr val="tx1">
                              <a:lumMod val="85000"/>
                              <a:lumOff val="15000"/>
                            </a:schemeClr>
                          </a:solidFill>
                          <a:latin typeface="Gill Sans" panose="020B0502020104020203" pitchFamily="34" charset="-79"/>
                          <a:cs typeface="Gill Sans" panose="020B0502020104020203" pitchFamily="34" charset="-79"/>
                        </a:rPr>
                        <a:t>1</a:t>
                      </a:r>
                      <a:endParaRPr lang="en-US" sz="1400" b="0" i="0" dirty="0">
                        <a:solidFill>
                          <a:schemeClr val="tx1">
                            <a:lumMod val="85000"/>
                            <a:lumOff val="15000"/>
                          </a:schemeClr>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altLang="zh-Hans" sz="1400" b="0" i="0" dirty="0">
                          <a:solidFill>
                            <a:schemeClr val="tx1">
                              <a:lumMod val="85000"/>
                              <a:lumOff val="15000"/>
                            </a:schemeClr>
                          </a:solidFill>
                          <a:latin typeface="Gill Sans" panose="020B0502020104020203" pitchFamily="34" charset="-79"/>
                          <a:cs typeface="Gill Sans" panose="020B0502020104020203" pitchFamily="34" charset="-79"/>
                        </a:rPr>
                        <a:t>8</a:t>
                      </a:r>
                      <a:endParaRPr lang="en-US" sz="1400" b="0" i="0" dirty="0">
                        <a:solidFill>
                          <a:schemeClr val="tx1">
                            <a:lumMod val="85000"/>
                            <a:lumOff val="15000"/>
                          </a:schemeClr>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b="0" i="0" dirty="0">
                          <a:solidFill>
                            <a:schemeClr val="tx1">
                              <a:lumMod val="85000"/>
                              <a:lumOff val="15000"/>
                            </a:schemeClr>
                          </a:solidFill>
                          <a:latin typeface="Gill Sans" panose="020B0502020104020203" pitchFamily="34" charset="-79"/>
                          <a:cs typeface="Gill Sans" panose="020B0502020104020203" pitchFamily="34" charset="-79"/>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a:r>
                        <a:rPr lang="en-US" sz="1400" b="0" i="0" dirty="0">
                          <a:solidFill>
                            <a:schemeClr val="tx1">
                              <a:lumMod val="85000"/>
                              <a:lumOff val="15000"/>
                            </a:schemeClr>
                          </a:solidFill>
                          <a:latin typeface="Gill Sans" panose="020B0502020104020203" pitchFamily="34" charset="-79"/>
                          <a:cs typeface="Gill Sans" panose="020B0502020104020203" pitchFamily="34" charset="-79"/>
                        </a:rPr>
                        <a:t>0.125</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187219738"/>
                  </a:ext>
                </a:extLst>
              </a:tr>
              <a:tr h="2473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0" dirty="0">
                          <a:solidFill>
                            <a:schemeClr val="accent1">
                              <a:lumMod val="75000"/>
                            </a:schemeClr>
                          </a:solidFill>
                          <a:latin typeface="Gill Sans" panose="020B0502020104020203" pitchFamily="34" charset="-79"/>
                          <a:cs typeface="Gill Sans" panose="020B0502020104020203" pitchFamily="34" charset="-79"/>
                        </a:rPr>
                        <a:t>J</a:t>
                      </a:r>
                      <a:r>
                        <a:rPr lang="en-US" sz="1400" b="0" i="0" baseline="-25000" dirty="0">
                          <a:solidFill>
                            <a:schemeClr val="accent1">
                              <a:lumMod val="75000"/>
                            </a:schemeClr>
                          </a:solidFill>
                          <a:latin typeface="Gill Sans" panose="020B0502020104020203" pitchFamily="34" charset="-79"/>
                          <a:cs typeface="Gill Sans" panose="020B0502020104020203" pitchFamily="34" charset="-79"/>
                        </a:rPr>
                        <a:t>3</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lumMod val="90000"/>
                      </a:schemeClr>
                    </a:solidFill>
                  </a:tcPr>
                </a:tc>
                <a:tc>
                  <a:txBody>
                    <a:bodyPr/>
                    <a:lstStyle/>
                    <a:p>
                      <a:pPr algn="ctr"/>
                      <a:r>
                        <a:rPr lang="en-US" altLang="zh-Hans" sz="1400" b="0" i="0" dirty="0">
                          <a:solidFill>
                            <a:schemeClr val="accent1">
                              <a:lumMod val="75000"/>
                            </a:schemeClr>
                          </a:solidFill>
                          <a:latin typeface="Gill Sans" panose="020B0502020104020203" pitchFamily="34" charset="-79"/>
                          <a:cs typeface="Gill Sans" panose="020B0502020104020203" pitchFamily="34" charset="-79"/>
                        </a:rPr>
                        <a:t>2</a:t>
                      </a:r>
                      <a:endParaRPr lang="en-US" sz="1400" b="0" i="0" dirty="0">
                        <a:solidFill>
                          <a:schemeClr val="accent1">
                            <a:lumMod val="75000"/>
                          </a:schemeClr>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lumMod val="90000"/>
                      </a:schemeClr>
                    </a:solidFill>
                  </a:tcPr>
                </a:tc>
                <a:tc>
                  <a:txBody>
                    <a:bodyPr/>
                    <a:lstStyle/>
                    <a:p>
                      <a:pPr algn="ctr"/>
                      <a:r>
                        <a:rPr lang="en-US" altLang="zh-Hans" sz="1400" b="0" i="0" dirty="0">
                          <a:solidFill>
                            <a:schemeClr val="accent1">
                              <a:lumMod val="75000"/>
                            </a:schemeClr>
                          </a:solidFill>
                          <a:latin typeface="Gill Sans" panose="020B0502020104020203" pitchFamily="34" charset="-79"/>
                          <a:cs typeface="Gill Sans" panose="020B0502020104020203" pitchFamily="34" charset="-79"/>
                        </a:rPr>
                        <a:t>6</a:t>
                      </a:r>
                      <a:endParaRPr lang="en-US" sz="1400" b="0" i="0" dirty="0">
                        <a:solidFill>
                          <a:schemeClr val="accent1">
                            <a:lumMod val="75000"/>
                          </a:schemeClr>
                        </a:solidFill>
                        <a:latin typeface="Gill Sans" panose="020B0502020104020203" pitchFamily="34" charset="-79"/>
                        <a:cs typeface="Gill Sans" panose="020B0502020104020203" pitchFamily="34" charset="-79"/>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lumMod val="90000"/>
                      </a:schemeClr>
                    </a:solidFill>
                  </a:tcPr>
                </a:tc>
                <a:tc>
                  <a:txBody>
                    <a:bodyPr/>
                    <a:lstStyle/>
                    <a:p>
                      <a:pPr algn="ctr"/>
                      <a:r>
                        <a:rPr lang="en-US" sz="1400" b="0" i="0" dirty="0">
                          <a:solidFill>
                            <a:schemeClr val="accent1">
                              <a:lumMod val="75000"/>
                            </a:schemeClr>
                          </a:solidFill>
                          <a:latin typeface="Gill Sans" panose="020B0502020104020203" pitchFamily="34" charset="-79"/>
                          <a:cs typeface="Gill Sans" panose="020B0502020104020203" pitchFamily="34" charset="-79"/>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lumMod val="90000"/>
                      </a:schemeClr>
                    </a:solidFill>
                  </a:tcPr>
                </a:tc>
                <a:tc>
                  <a:txBody>
                    <a:bodyPr/>
                    <a:lstStyle/>
                    <a:p>
                      <a:pPr algn="ctr"/>
                      <a:r>
                        <a:rPr lang="en-US" sz="1400" b="0" i="0" dirty="0">
                          <a:solidFill>
                            <a:schemeClr val="accent1">
                              <a:lumMod val="75000"/>
                            </a:schemeClr>
                          </a:solidFill>
                          <a:latin typeface="Gill Sans" panose="020B0502020104020203" pitchFamily="34" charset="-79"/>
                          <a:cs typeface="Gill Sans" panose="020B0502020104020203" pitchFamily="34" charset="-79"/>
                        </a:rPr>
                        <a:t>N/A</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lumMod val="90000"/>
                      </a:schemeClr>
                    </a:solidFill>
                  </a:tcPr>
                </a:tc>
                <a:extLst>
                  <a:ext uri="{0D108BD9-81ED-4DB2-BD59-A6C34878D82A}">
                    <a16:rowId xmlns:a16="http://schemas.microsoft.com/office/drawing/2014/main" val="4113380519"/>
                  </a:ext>
                </a:extLst>
              </a:tr>
            </a:tbl>
          </a:graphicData>
        </a:graphic>
      </p:graphicFrame>
      <p:sp>
        <p:nvSpPr>
          <p:cNvPr id="243" name="Rectangle 242">
            <a:extLst>
              <a:ext uri="{FF2B5EF4-FFF2-40B4-BE49-F238E27FC236}">
                <a16:creationId xmlns:a16="http://schemas.microsoft.com/office/drawing/2014/main" id="{63EE8D7A-0E51-9F4E-93F3-4BFAA4A0E21B}"/>
              </a:ext>
            </a:extLst>
          </p:cNvPr>
          <p:cNvSpPr/>
          <p:nvPr/>
        </p:nvSpPr>
        <p:spPr>
          <a:xfrm>
            <a:off x="4441426" y="2400372"/>
            <a:ext cx="1203436" cy="1415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4" name="Rectangle 243">
            <a:extLst>
              <a:ext uri="{FF2B5EF4-FFF2-40B4-BE49-F238E27FC236}">
                <a16:creationId xmlns:a16="http://schemas.microsoft.com/office/drawing/2014/main" id="{726C82CE-1FE4-B649-B3E8-0CCF67B3218E}"/>
              </a:ext>
            </a:extLst>
          </p:cNvPr>
          <p:cNvSpPr/>
          <p:nvPr/>
        </p:nvSpPr>
        <p:spPr>
          <a:xfrm>
            <a:off x="5637971" y="2386839"/>
            <a:ext cx="1275641" cy="1448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6" name="Rectangle 245">
            <a:extLst>
              <a:ext uri="{FF2B5EF4-FFF2-40B4-BE49-F238E27FC236}">
                <a16:creationId xmlns:a16="http://schemas.microsoft.com/office/drawing/2014/main" id="{12DC12CC-CAFD-4A45-85FC-519A35DD9D4A}"/>
              </a:ext>
            </a:extLst>
          </p:cNvPr>
          <p:cNvSpPr/>
          <p:nvPr/>
        </p:nvSpPr>
        <p:spPr>
          <a:xfrm>
            <a:off x="3423923" y="2866274"/>
            <a:ext cx="1015904" cy="1006199"/>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panose="020B0502020104020203" pitchFamily="34" charset="-79"/>
              <a:cs typeface="Gill Sans" panose="020B0502020104020203" pitchFamily="34" charset="-79"/>
            </a:endParaRPr>
          </a:p>
        </p:txBody>
      </p:sp>
      <p:sp>
        <p:nvSpPr>
          <p:cNvPr id="247" name="TextBox 246">
            <a:extLst>
              <a:ext uri="{FF2B5EF4-FFF2-40B4-BE49-F238E27FC236}">
                <a16:creationId xmlns:a16="http://schemas.microsoft.com/office/drawing/2014/main" id="{55FC2B02-CB02-E94C-A85B-F4AB66B28475}"/>
              </a:ext>
            </a:extLst>
          </p:cNvPr>
          <p:cNvSpPr txBox="1"/>
          <p:nvPr/>
        </p:nvSpPr>
        <p:spPr>
          <a:xfrm>
            <a:off x="3485017" y="3129942"/>
            <a:ext cx="940642" cy="369332"/>
          </a:xfrm>
          <a:prstGeom prst="rect">
            <a:avLst/>
          </a:prstGeom>
          <a:noFill/>
        </p:spPr>
        <p:txBody>
          <a:bodyPr wrap="none" rtlCol="0">
            <a:spAutoFit/>
          </a:bodyPr>
          <a:lstStyle/>
          <a:p>
            <a:r>
              <a:rPr lang="en-US" altLang="zh-Hans" dirty="0">
                <a:solidFill>
                  <a:schemeClr val="tx1">
                    <a:lumMod val="85000"/>
                    <a:lumOff val="15000"/>
                  </a:schemeClr>
                </a:solidFill>
                <a:latin typeface="Gill Sans" panose="020B0502020104020203" pitchFamily="34" charset="-79"/>
                <a:cs typeface="Gill Sans" panose="020B0502020104020203" pitchFamily="34" charset="-79"/>
              </a:rPr>
              <a:t>(4,</a:t>
            </a:r>
            <a:r>
              <a:rPr lang="zh-Hans" altLang="en-US" dirty="0">
                <a:solidFill>
                  <a:schemeClr val="tx1">
                    <a:lumMod val="85000"/>
                    <a:lumOff val="15000"/>
                  </a:schemeClr>
                </a:solidFill>
                <a:latin typeface="Gill Sans" panose="020B0502020104020203" pitchFamily="34" charset="-79"/>
                <a:cs typeface="Gill Sans" panose="020B0502020104020203" pitchFamily="34" charset="-79"/>
              </a:rPr>
              <a:t> </a:t>
            </a:r>
            <a:r>
              <a:rPr lang="en-US" altLang="zh-Hans" dirty="0">
                <a:solidFill>
                  <a:schemeClr val="tx1">
                    <a:lumMod val="85000"/>
                    <a:lumOff val="15000"/>
                  </a:schemeClr>
                </a:solidFill>
                <a:latin typeface="Gill Sans" panose="020B0502020104020203" pitchFamily="34" charset="-79"/>
                <a:cs typeface="Gill Sans" panose="020B0502020104020203" pitchFamily="34" charset="-79"/>
              </a:rPr>
              <a:t>8,12)</a:t>
            </a:r>
            <a:endParaRPr lang="en-US" dirty="0">
              <a:solidFill>
                <a:schemeClr val="tx1">
                  <a:lumMod val="85000"/>
                  <a:lumOff val="15000"/>
                </a:schemeClr>
              </a:solidFill>
              <a:latin typeface="Gill Sans" panose="020B0502020104020203" pitchFamily="34" charset="-79"/>
              <a:cs typeface="Gill Sans" panose="020B0502020104020203" pitchFamily="34" charset="-79"/>
            </a:endParaRPr>
          </a:p>
        </p:txBody>
      </p:sp>
      <p:sp>
        <p:nvSpPr>
          <p:cNvPr id="289" name="Rectangle 288">
            <a:extLst>
              <a:ext uri="{FF2B5EF4-FFF2-40B4-BE49-F238E27FC236}">
                <a16:creationId xmlns:a16="http://schemas.microsoft.com/office/drawing/2014/main" id="{093B4EDB-A021-C447-8805-E0CA44DA629B}"/>
              </a:ext>
            </a:extLst>
          </p:cNvPr>
          <p:cNvSpPr/>
          <p:nvPr/>
        </p:nvSpPr>
        <p:spPr>
          <a:xfrm>
            <a:off x="1910846" y="4908969"/>
            <a:ext cx="290968" cy="56229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latin typeface="Gill Sans" panose="020B0502020104020203" pitchFamily="34" charset="-79"/>
              <a:cs typeface="Gill Sans" panose="020B0502020104020203" pitchFamily="34" charset="-79"/>
            </a:endParaRPr>
          </a:p>
        </p:txBody>
      </p:sp>
      <p:sp>
        <p:nvSpPr>
          <p:cNvPr id="290" name="Rectangle 289">
            <a:extLst>
              <a:ext uri="{FF2B5EF4-FFF2-40B4-BE49-F238E27FC236}">
                <a16:creationId xmlns:a16="http://schemas.microsoft.com/office/drawing/2014/main" id="{70D07A9B-9196-C64E-AC6A-AAE9A78D5F2A}"/>
              </a:ext>
            </a:extLst>
          </p:cNvPr>
          <p:cNvSpPr/>
          <p:nvPr/>
        </p:nvSpPr>
        <p:spPr>
          <a:xfrm>
            <a:off x="2497689" y="5204261"/>
            <a:ext cx="1186077" cy="274320"/>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latin typeface="Gill Sans" panose="020B0502020104020203" pitchFamily="34" charset="-79"/>
              <a:cs typeface="Gill Sans" panose="020B0502020104020203" pitchFamily="34" charset="-79"/>
            </a:endParaRPr>
          </a:p>
        </p:txBody>
      </p:sp>
      <p:sp>
        <p:nvSpPr>
          <p:cNvPr id="291" name="Rectangle 290">
            <a:extLst>
              <a:ext uri="{FF2B5EF4-FFF2-40B4-BE49-F238E27FC236}">
                <a16:creationId xmlns:a16="http://schemas.microsoft.com/office/drawing/2014/main" id="{E964BC47-306E-CC41-A734-BAAC4B8165DF}"/>
              </a:ext>
            </a:extLst>
          </p:cNvPr>
          <p:cNvSpPr/>
          <p:nvPr/>
        </p:nvSpPr>
        <p:spPr>
          <a:xfrm>
            <a:off x="3696569" y="4930099"/>
            <a:ext cx="584097" cy="54864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latin typeface="Gill Sans" panose="020B0502020104020203" pitchFamily="34" charset="-79"/>
              <a:cs typeface="Gill Sans" panose="020B0502020104020203" pitchFamily="34" charset="-79"/>
            </a:endParaRPr>
          </a:p>
        </p:txBody>
      </p:sp>
      <p:sp>
        <p:nvSpPr>
          <p:cNvPr id="292" name="Rectangle 291">
            <a:extLst>
              <a:ext uri="{FF2B5EF4-FFF2-40B4-BE49-F238E27FC236}">
                <a16:creationId xmlns:a16="http://schemas.microsoft.com/office/drawing/2014/main" id="{7DCBAA0D-92F8-4740-9FBE-99AEAD05C66F}"/>
              </a:ext>
            </a:extLst>
          </p:cNvPr>
          <p:cNvSpPr/>
          <p:nvPr/>
        </p:nvSpPr>
        <p:spPr>
          <a:xfrm>
            <a:off x="4292782" y="5201539"/>
            <a:ext cx="1199567" cy="274320"/>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latin typeface="Gill Sans" panose="020B0502020104020203" pitchFamily="34" charset="-79"/>
              <a:cs typeface="Gill Sans" panose="020B0502020104020203" pitchFamily="34" charset="-79"/>
            </a:endParaRPr>
          </a:p>
        </p:txBody>
      </p:sp>
      <p:sp>
        <p:nvSpPr>
          <p:cNvPr id="293" name="Rectangle 292">
            <a:extLst>
              <a:ext uri="{FF2B5EF4-FFF2-40B4-BE49-F238E27FC236}">
                <a16:creationId xmlns:a16="http://schemas.microsoft.com/office/drawing/2014/main" id="{A1D99ABE-063D-3647-8826-F1E56910D57F}"/>
              </a:ext>
            </a:extLst>
          </p:cNvPr>
          <p:cNvSpPr/>
          <p:nvPr/>
        </p:nvSpPr>
        <p:spPr>
          <a:xfrm>
            <a:off x="5507286" y="4926844"/>
            <a:ext cx="1176856" cy="54864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latin typeface="Gill Sans" panose="020B0502020104020203" pitchFamily="34" charset="-79"/>
              <a:cs typeface="Gill Sans" panose="020B0502020104020203" pitchFamily="34" charset="-79"/>
            </a:endParaRPr>
          </a:p>
        </p:txBody>
      </p:sp>
      <p:grpSp>
        <p:nvGrpSpPr>
          <p:cNvPr id="294" name="Group 293">
            <a:extLst>
              <a:ext uri="{FF2B5EF4-FFF2-40B4-BE49-F238E27FC236}">
                <a16:creationId xmlns:a16="http://schemas.microsoft.com/office/drawing/2014/main" id="{67D6B5B1-C3CA-1C45-AAC3-BD1DE3FCEB18}"/>
              </a:ext>
            </a:extLst>
          </p:cNvPr>
          <p:cNvGrpSpPr/>
          <p:nvPr/>
        </p:nvGrpSpPr>
        <p:grpSpPr>
          <a:xfrm>
            <a:off x="2245426" y="4579471"/>
            <a:ext cx="565219" cy="900526"/>
            <a:chOff x="2361307" y="666555"/>
            <a:chExt cx="565219" cy="900526"/>
          </a:xfrm>
        </p:grpSpPr>
        <p:cxnSp>
          <p:nvCxnSpPr>
            <p:cNvPr id="295" name="Straight Connector 294">
              <a:extLst>
                <a:ext uri="{FF2B5EF4-FFF2-40B4-BE49-F238E27FC236}">
                  <a16:creationId xmlns:a16="http://schemas.microsoft.com/office/drawing/2014/main" id="{53F5548F-320E-6D47-8824-DC5016B37FE0}"/>
                </a:ext>
              </a:extLst>
            </p:cNvPr>
            <p:cNvCxnSpPr>
              <a:cxnSpLocks/>
            </p:cNvCxnSpPr>
            <p:nvPr/>
          </p:nvCxnSpPr>
          <p:spPr>
            <a:xfrm flipV="1">
              <a:off x="2604263" y="879968"/>
              <a:ext cx="0" cy="687113"/>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96" name="TextBox 295">
              <a:extLst>
                <a:ext uri="{FF2B5EF4-FFF2-40B4-BE49-F238E27FC236}">
                  <a16:creationId xmlns:a16="http://schemas.microsoft.com/office/drawing/2014/main" id="{8B6A5E7E-BFE2-DB4E-9D07-77D6620A792D}"/>
                </a:ext>
              </a:extLst>
            </p:cNvPr>
            <p:cNvSpPr txBox="1"/>
            <p:nvPr/>
          </p:nvSpPr>
          <p:spPr>
            <a:xfrm>
              <a:off x="2361307" y="666555"/>
              <a:ext cx="565219"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J</a:t>
              </a:r>
              <a:r>
                <a:rPr lang="en-US" sz="1200" baseline="-25000" dirty="0">
                  <a:latin typeface="Gill Sans" panose="020B0502020104020203" pitchFamily="34" charset="-79"/>
                  <a:cs typeface="Gill Sans" panose="020B0502020104020203" pitchFamily="34" charset="-79"/>
                </a:rPr>
                <a:t>1</a:t>
              </a:r>
              <a:r>
                <a:rPr lang="en-US" sz="1200" dirty="0">
                  <a:latin typeface="Gill Sans" panose="020B0502020104020203" pitchFamily="34" charset="-79"/>
                  <a:cs typeface="Gill Sans" panose="020B0502020104020203" pitchFamily="34" charset="-79"/>
                </a:rPr>
                <a:t> end</a:t>
              </a:r>
              <a:endParaRPr lang="en-US" sz="1200" baseline="-25000" dirty="0">
                <a:latin typeface="Gill Sans" panose="020B0502020104020203" pitchFamily="34" charset="-79"/>
                <a:cs typeface="Gill Sans" panose="020B0502020104020203" pitchFamily="34" charset="-79"/>
              </a:endParaRPr>
            </a:p>
          </p:txBody>
        </p:sp>
      </p:grpSp>
      <p:grpSp>
        <p:nvGrpSpPr>
          <p:cNvPr id="297" name="Group 296">
            <a:extLst>
              <a:ext uri="{FF2B5EF4-FFF2-40B4-BE49-F238E27FC236}">
                <a16:creationId xmlns:a16="http://schemas.microsoft.com/office/drawing/2014/main" id="{A1064339-4F47-2F40-83FA-7D92D64BBF92}"/>
              </a:ext>
            </a:extLst>
          </p:cNvPr>
          <p:cNvGrpSpPr/>
          <p:nvPr/>
        </p:nvGrpSpPr>
        <p:grpSpPr>
          <a:xfrm>
            <a:off x="5255873" y="4583588"/>
            <a:ext cx="546945" cy="900526"/>
            <a:chOff x="2361307" y="666555"/>
            <a:chExt cx="546945" cy="900526"/>
          </a:xfrm>
        </p:grpSpPr>
        <p:cxnSp>
          <p:nvCxnSpPr>
            <p:cNvPr id="298" name="Straight Connector 297">
              <a:extLst>
                <a:ext uri="{FF2B5EF4-FFF2-40B4-BE49-F238E27FC236}">
                  <a16:creationId xmlns:a16="http://schemas.microsoft.com/office/drawing/2014/main" id="{2E980673-1727-D442-9516-DE96752B4A61}"/>
                </a:ext>
              </a:extLst>
            </p:cNvPr>
            <p:cNvCxnSpPr>
              <a:cxnSpLocks/>
            </p:cNvCxnSpPr>
            <p:nvPr/>
          </p:nvCxnSpPr>
          <p:spPr>
            <a:xfrm flipV="1">
              <a:off x="2604263" y="879968"/>
              <a:ext cx="0" cy="687113"/>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99" name="TextBox 298">
              <a:extLst>
                <a:ext uri="{FF2B5EF4-FFF2-40B4-BE49-F238E27FC236}">
                  <a16:creationId xmlns:a16="http://schemas.microsoft.com/office/drawing/2014/main" id="{6F286AC4-6309-9B40-A169-501F28D5D12A}"/>
                </a:ext>
              </a:extLst>
            </p:cNvPr>
            <p:cNvSpPr txBox="1"/>
            <p:nvPr/>
          </p:nvSpPr>
          <p:spPr>
            <a:xfrm>
              <a:off x="2361307" y="666555"/>
              <a:ext cx="546945"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J</a:t>
              </a:r>
              <a:r>
                <a:rPr lang="en-US" altLang="zh-Hans" sz="1200" baseline="-25000" dirty="0">
                  <a:latin typeface="Gill Sans" panose="020B0502020104020203" pitchFamily="34" charset="-79"/>
                  <a:cs typeface="Gill Sans" panose="020B0502020104020203" pitchFamily="34" charset="-79"/>
                </a:rPr>
                <a:t>2</a:t>
              </a:r>
              <a:r>
                <a:rPr lang="en-US" sz="1200" dirty="0">
                  <a:latin typeface="Gill Sans" panose="020B0502020104020203" pitchFamily="34" charset="-79"/>
                  <a:cs typeface="Gill Sans" panose="020B0502020104020203" pitchFamily="34" charset="-79"/>
                </a:rPr>
                <a:t> end</a:t>
              </a:r>
              <a:endParaRPr lang="en-US" sz="1200" baseline="-25000" dirty="0">
                <a:latin typeface="Gill Sans" panose="020B0502020104020203" pitchFamily="34" charset="-79"/>
                <a:cs typeface="Gill Sans" panose="020B0502020104020203" pitchFamily="34" charset="-79"/>
              </a:endParaRPr>
            </a:p>
          </p:txBody>
        </p:sp>
      </p:grpSp>
      <p:grpSp>
        <p:nvGrpSpPr>
          <p:cNvPr id="300" name="Group 299">
            <a:extLst>
              <a:ext uri="{FF2B5EF4-FFF2-40B4-BE49-F238E27FC236}">
                <a16:creationId xmlns:a16="http://schemas.microsoft.com/office/drawing/2014/main" id="{C8156677-B8EF-4C4F-917C-A2155F8B079B}"/>
              </a:ext>
            </a:extLst>
          </p:cNvPr>
          <p:cNvGrpSpPr/>
          <p:nvPr/>
        </p:nvGrpSpPr>
        <p:grpSpPr>
          <a:xfrm>
            <a:off x="6448671" y="4579356"/>
            <a:ext cx="546945" cy="900526"/>
            <a:chOff x="2361307" y="666555"/>
            <a:chExt cx="546945" cy="900526"/>
          </a:xfrm>
        </p:grpSpPr>
        <p:cxnSp>
          <p:nvCxnSpPr>
            <p:cNvPr id="301" name="Straight Connector 300">
              <a:extLst>
                <a:ext uri="{FF2B5EF4-FFF2-40B4-BE49-F238E27FC236}">
                  <a16:creationId xmlns:a16="http://schemas.microsoft.com/office/drawing/2014/main" id="{B446F18F-6F96-CD49-A8C8-06BD644EA198}"/>
                </a:ext>
              </a:extLst>
            </p:cNvPr>
            <p:cNvCxnSpPr>
              <a:cxnSpLocks/>
            </p:cNvCxnSpPr>
            <p:nvPr/>
          </p:nvCxnSpPr>
          <p:spPr>
            <a:xfrm flipV="1">
              <a:off x="2604263" y="879968"/>
              <a:ext cx="0" cy="687113"/>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07E6AAD7-7A83-2245-B550-0693AF2918D1}"/>
                </a:ext>
              </a:extLst>
            </p:cNvPr>
            <p:cNvSpPr txBox="1"/>
            <p:nvPr/>
          </p:nvSpPr>
          <p:spPr>
            <a:xfrm>
              <a:off x="2361307" y="666555"/>
              <a:ext cx="546945"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J</a:t>
              </a:r>
              <a:r>
                <a:rPr lang="en-US" altLang="zh-Hans" sz="1200" baseline="-25000" dirty="0">
                  <a:latin typeface="Gill Sans" panose="020B0502020104020203" pitchFamily="34" charset="-79"/>
                  <a:cs typeface="Gill Sans" panose="020B0502020104020203" pitchFamily="34" charset="-79"/>
                </a:rPr>
                <a:t>3</a:t>
              </a:r>
              <a:r>
                <a:rPr lang="en-US" sz="1200" dirty="0">
                  <a:latin typeface="Gill Sans" panose="020B0502020104020203" pitchFamily="34" charset="-79"/>
                  <a:cs typeface="Gill Sans" panose="020B0502020104020203" pitchFamily="34" charset="-79"/>
                </a:rPr>
                <a:t> end</a:t>
              </a:r>
              <a:endParaRPr lang="en-US" sz="1200" baseline="-25000" dirty="0">
                <a:latin typeface="Gill Sans" panose="020B0502020104020203" pitchFamily="34" charset="-79"/>
                <a:cs typeface="Gill Sans" panose="020B0502020104020203" pitchFamily="34" charset="-79"/>
              </a:endParaRPr>
            </a:p>
          </p:txBody>
        </p:sp>
      </p:grpSp>
      <p:grpSp>
        <p:nvGrpSpPr>
          <p:cNvPr id="2" name="Group 1">
            <a:extLst>
              <a:ext uri="{FF2B5EF4-FFF2-40B4-BE49-F238E27FC236}">
                <a16:creationId xmlns:a16="http://schemas.microsoft.com/office/drawing/2014/main" id="{56C1C3B8-75C6-CB4E-AEA2-4C544D2E7509}"/>
              </a:ext>
            </a:extLst>
          </p:cNvPr>
          <p:cNvGrpSpPr/>
          <p:nvPr/>
        </p:nvGrpSpPr>
        <p:grpSpPr>
          <a:xfrm>
            <a:off x="1566444" y="4560945"/>
            <a:ext cx="5820498" cy="1399736"/>
            <a:chOff x="5400614" y="3424088"/>
            <a:chExt cx="5820498" cy="1399736"/>
          </a:xfrm>
        </p:grpSpPr>
        <p:grpSp>
          <p:nvGrpSpPr>
            <p:cNvPr id="248" name="Group 247">
              <a:extLst>
                <a:ext uri="{FF2B5EF4-FFF2-40B4-BE49-F238E27FC236}">
                  <a16:creationId xmlns:a16="http://schemas.microsoft.com/office/drawing/2014/main" id="{5775379B-221F-4A45-B173-CD30ED53F292}"/>
                </a:ext>
              </a:extLst>
            </p:cNvPr>
            <p:cNvGrpSpPr/>
            <p:nvPr/>
          </p:nvGrpSpPr>
          <p:grpSpPr>
            <a:xfrm>
              <a:off x="5400614" y="3424088"/>
              <a:ext cx="5820498" cy="1235559"/>
              <a:chOff x="1305814" y="1177925"/>
              <a:chExt cx="5820498" cy="1235559"/>
            </a:xfrm>
          </p:grpSpPr>
          <p:sp>
            <p:nvSpPr>
              <p:cNvPr id="249" name="TextBox 248">
                <a:extLst>
                  <a:ext uri="{FF2B5EF4-FFF2-40B4-BE49-F238E27FC236}">
                    <a16:creationId xmlns:a16="http://schemas.microsoft.com/office/drawing/2014/main" id="{A9B930EC-9300-2946-992D-EA633722AD0F}"/>
                  </a:ext>
                </a:extLst>
              </p:cNvPr>
              <p:cNvSpPr txBox="1"/>
              <p:nvPr/>
            </p:nvSpPr>
            <p:spPr>
              <a:xfrm>
                <a:off x="6659311" y="2152186"/>
                <a:ext cx="467001" cy="246221"/>
              </a:xfrm>
              <a:prstGeom prst="rect">
                <a:avLst/>
              </a:prstGeom>
              <a:solidFill>
                <a:srgbClr val="FFFFFF"/>
              </a:solidFill>
            </p:spPr>
            <p:txBody>
              <a:bodyPr wrap="square" lIns="0" tIns="0" rIns="0" bIns="0" rtlCol="0">
                <a:spAutoFit/>
              </a:bodyPr>
              <a:lstStyle/>
              <a:p>
                <a:pPr defTabSz="914400">
                  <a:defRPr/>
                </a:pPr>
                <a:r>
                  <a:rPr lang="en-US" sz="1600" kern="0" dirty="0">
                    <a:solidFill>
                      <a:sysClr val="windowText" lastClr="000000"/>
                    </a:solidFill>
                    <a:latin typeface="Gill Sans" panose="020B0502020104020203" pitchFamily="34" charset="-79"/>
                    <a:cs typeface="Gill Sans" panose="020B0502020104020203" pitchFamily="34" charset="-79"/>
                  </a:rPr>
                  <a:t>Time</a:t>
                </a:r>
              </a:p>
            </p:txBody>
          </p:sp>
          <p:cxnSp>
            <p:nvCxnSpPr>
              <p:cNvPr id="250" name="Straight Arrow Connector 249">
                <a:extLst>
                  <a:ext uri="{FF2B5EF4-FFF2-40B4-BE49-F238E27FC236}">
                    <a16:creationId xmlns:a16="http://schemas.microsoft.com/office/drawing/2014/main" id="{347ABF63-D618-734A-8077-C6E43506F703}"/>
                  </a:ext>
                </a:extLst>
              </p:cNvPr>
              <p:cNvCxnSpPr>
                <a:cxnSpLocks/>
              </p:cNvCxnSpPr>
              <p:nvPr/>
            </p:nvCxnSpPr>
            <p:spPr>
              <a:xfrm>
                <a:off x="1624072" y="2107884"/>
                <a:ext cx="5322828" cy="0"/>
              </a:xfrm>
              <a:prstGeom prst="straightConnector1">
                <a:avLst/>
              </a:prstGeom>
              <a:noFill/>
              <a:ln w="25400" cap="flat" cmpd="sng" algn="ctr">
                <a:solidFill>
                  <a:sysClr val="windowText" lastClr="000000"/>
                </a:solidFill>
                <a:prstDash val="solid"/>
                <a:miter lim="800000"/>
                <a:tailEnd type="arrow"/>
              </a:ln>
              <a:effectLst/>
            </p:spPr>
          </p:cxnSp>
          <p:cxnSp>
            <p:nvCxnSpPr>
              <p:cNvPr id="251" name="Straight Arrow Connector 250">
                <a:extLst>
                  <a:ext uri="{FF2B5EF4-FFF2-40B4-BE49-F238E27FC236}">
                    <a16:creationId xmlns:a16="http://schemas.microsoft.com/office/drawing/2014/main" id="{643EC21D-71C3-1B4A-8763-1B797F19450C}"/>
                  </a:ext>
                </a:extLst>
              </p:cNvPr>
              <p:cNvCxnSpPr>
                <a:cxnSpLocks/>
              </p:cNvCxnSpPr>
              <p:nvPr/>
            </p:nvCxnSpPr>
            <p:spPr>
              <a:xfrm flipV="1">
                <a:off x="1632385" y="1177925"/>
                <a:ext cx="0" cy="943296"/>
              </a:xfrm>
              <a:prstGeom prst="straightConnector1">
                <a:avLst/>
              </a:prstGeom>
              <a:noFill/>
              <a:ln w="25400" cap="flat" cmpd="sng" algn="ctr">
                <a:solidFill>
                  <a:sysClr val="windowText" lastClr="000000"/>
                </a:solidFill>
                <a:prstDash val="solid"/>
                <a:miter lim="800000"/>
                <a:tailEnd type="arrow"/>
              </a:ln>
              <a:effectLst/>
            </p:spPr>
          </p:cxnSp>
          <p:cxnSp>
            <p:nvCxnSpPr>
              <p:cNvPr id="252" name="Straight Connector 251">
                <a:extLst>
                  <a:ext uri="{FF2B5EF4-FFF2-40B4-BE49-F238E27FC236}">
                    <a16:creationId xmlns:a16="http://schemas.microsoft.com/office/drawing/2014/main" id="{12E198A9-A7B3-AB4B-BEDB-BFAB3DADCA17}"/>
                  </a:ext>
                </a:extLst>
              </p:cNvPr>
              <p:cNvCxnSpPr/>
              <p:nvPr/>
            </p:nvCxnSpPr>
            <p:spPr>
              <a:xfrm>
                <a:off x="1548759" y="1813880"/>
                <a:ext cx="914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DF1C1970-B603-CA46-8AC1-B501AE3C5521}"/>
                  </a:ext>
                </a:extLst>
              </p:cNvPr>
              <p:cNvCxnSpPr/>
              <p:nvPr/>
            </p:nvCxnSpPr>
            <p:spPr>
              <a:xfrm>
                <a:off x="1545336" y="1525368"/>
                <a:ext cx="914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55D569A-AB41-D246-8D64-D0F570383F41}"/>
                  </a:ext>
                </a:extLst>
              </p:cNvPr>
              <p:cNvCxnSpPr>
                <a:cxnSpLocks/>
              </p:cNvCxnSpPr>
              <p:nvPr/>
            </p:nvCxnSpPr>
            <p:spPr>
              <a:xfrm>
                <a:off x="1934743" y="2093976"/>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2E2EF80-FBCA-D040-9890-7C90420FA39B}"/>
                  </a:ext>
                </a:extLst>
              </p:cNvPr>
              <p:cNvCxnSpPr>
                <a:cxnSpLocks/>
              </p:cNvCxnSpPr>
              <p:nvPr/>
            </p:nvCxnSpPr>
            <p:spPr>
              <a:xfrm>
                <a:off x="2228342" y="2093976"/>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6" name="TextBox 255">
                <a:extLst>
                  <a:ext uri="{FF2B5EF4-FFF2-40B4-BE49-F238E27FC236}">
                    <a16:creationId xmlns:a16="http://schemas.microsoft.com/office/drawing/2014/main" id="{25753B97-D47A-F14B-ABC4-66B9D2E08AC3}"/>
                  </a:ext>
                </a:extLst>
              </p:cNvPr>
              <p:cNvSpPr txBox="1"/>
              <p:nvPr/>
            </p:nvSpPr>
            <p:spPr>
              <a:xfrm>
                <a:off x="1797857" y="2121408"/>
                <a:ext cx="269626" cy="276999"/>
              </a:xfrm>
              <a:prstGeom prst="rect">
                <a:avLst/>
              </a:prstGeom>
              <a:noFill/>
            </p:spPr>
            <p:txBody>
              <a:bodyPr wrap="none" rtlCol="0">
                <a:spAutoFit/>
              </a:bodyPr>
              <a:lstStyle/>
              <a:p>
                <a:pPr defTabSz="914400"/>
                <a:r>
                  <a:rPr lang="en-US" sz="1200" b="1" dirty="0">
                    <a:solidFill>
                      <a:prstClr val="black"/>
                    </a:solidFill>
                    <a:latin typeface="Gill Sans MT" panose="020B0502020104020203" pitchFamily="34" charset="77"/>
                    <a:cs typeface="Times"/>
                  </a:rPr>
                  <a:t>1</a:t>
                </a:r>
                <a:endParaRPr lang="en-US" sz="1200" b="1" baseline="-25000" dirty="0">
                  <a:solidFill>
                    <a:prstClr val="black"/>
                  </a:solidFill>
                  <a:latin typeface="Gill Sans MT" panose="020B0502020104020203" pitchFamily="34" charset="77"/>
                  <a:cs typeface="Times"/>
                </a:endParaRPr>
              </a:p>
            </p:txBody>
          </p:sp>
          <p:sp>
            <p:nvSpPr>
              <p:cNvPr id="257" name="TextBox 256">
                <a:extLst>
                  <a:ext uri="{FF2B5EF4-FFF2-40B4-BE49-F238E27FC236}">
                    <a16:creationId xmlns:a16="http://schemas.microsoft.com/office/drawing/2014/main" id="{19D7110D-A0F8-1943-BDC9-EA687D8201DE}"/>
                  </a:ext>
                </a:extLst>
              </p:cNvPr>
              <p:cNvSpPr txBox="1"/>
              <p:nvPr/>
            </p:nvSpPr>
            <p:spPr>
              <a:xfrm>
                <a:off x="2099127" y="2121408"/>
                <a:ext cx="26161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2</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258" name="TextBox 257">
                <a:extLst>
                  <a:ext uri="{FF2B5EF4-FFF2-40B4-BE49-F238E27FC236}">
                    <a16:creationId xmlns:a16="http://schemas.microsoft.com/office/drawing/2014/main" id="{5B219257-092C-AE41-B4B3-029288CCAB3C}"/>
                  </a:ext>
                </a:extLst>
              </p:cNvPr>
              <p:cNvSpPr txBox="1"/>
              <p:nvPr/>
            </p:nvSpPr>
            <p:spPr>
              <a:xfrm>
                <a:off x="2395145" y="2121408"/>
                <a:ext cx="26161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3</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259" name="TextBox 258">
                <a:extLst>
                  <a:ext uri="{FF2B5EF4-FFF2-40B4-BE49-F238E27FC236}">
                    <a16:creationId xmlns:a16="http://schemas.microsoft.com/office/drawing/2014/main" id="{615A8A04-A722-FD42-9203-A14A429168EE}"/>
                  </a:ext>
                </a:extLst>
              </p:cNvPr>
              <p:cNvSpPr txBox="1"/>
              <p:nvPr/>
            </p:nvSpPr>
            <p:spPr>
              <a:xfrm>
                <a:off x="2690807" y="2121408"/>
                <a:ext cx="26161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4</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260" name="TextBox 259">
                <a:extLst>
                  <a:ext uri="{FF2B5EF4-FFF2-40B4-BE49-F238E27FC236}">
                    <a16:creationId xmlns:a16="http://schemas.microsoft.com/office/drawing/2014/main" id="{622D430D-85B2-1048-BD44-9E697E524EE7}"/>
                  </a:ext>
                </a:extLst>
              </p:cNvPr>
              <p:cNvSpPr txBox="1"/>
              <p:nvPr/>
            </p:nvSpPr>
            <p:spPr>
              <a:xfrm>
                <a:off x="3014177" y="2121408"/>
                <a:ext cx="26161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5</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261" name="TextBox 260">
                <a:extLst>
                  <a:ext uri="{FF2B5EF4-FFF2-40B4-BE49-F238E27FC236}">
                    <a16:creationId xmlns:a16="http://schemas.microsoft.com/office/drawing/2014/main" id="{D6B7AFE3-B067-DB42-8B0B-856D0E4DEF70}"/>
                  </a:ext>
                </a:extLst>
              </p:cNvPr>
              <p:cNvSpPr txBox="1"/>
              <p:nvPr/>
            </p:nvSpPr>
            <p:spPr>
              <a:xfrm>
                <a:off x="3301003" y="2136485"/>
                <a:ext cx="26161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6</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262" name="TextBox 261">
                <a:extLst>
                  <a:ext uri="{FF2B5EF4-FFF2-40B4-BE49-F238E27FC236}">
                    <a16:creationId xmlns:a16="http://schemas.microsoft.com/office/drawing/2014/main" id="{19599E7A-924E-7646-B584-A44C686F1AB0}"/>
                  </a:ext>
                </a:extLst>
              </p:cNvPr>
              <p:cNvSpPr txBox="1"/>
              <p:nvPr/>
            </p:nvSpPr>
            <p:spPr>
              <a:xfrm>
                <a:off x="3603727" y="2121408"/>
                <a:ext cx="26161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7</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263" name="TextBox 262">
                <a:extLst>
                  <a:ext uri="{FF2B5EF4-FFF2-40B4-BE49-F238E27FC236}">
                    <a16:creationId xmlns:a16="http://schemas.microsoft.com/office/drawing/2014/main" id="{C6EE2097-3073-BD49-BE62-76CA12B84182}"/>
                  </a:ext>
                </a:extLst>
              </p:cNvPr>
              <p:cNvSpPr txBox="1"/>
              <p:nvPr/>
            </p:nvSpPr>
            <p:spPr>
              <a:xfrm>
                <a:off x="3902230" y="2121408"/>
                <a:ext cx="26161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8</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264" name="TextBox 263">
                <a:extLst>
                  <a:ext uri="{FF2B5EF4-FFF2-40B4-BE49-F238E27FC236}">
                    <a16:creationId xmlns:a16="http://schemas.microsoft.com/office/drawing/2014/main" id="{37ED32C4-A9EA-F943-8FD5-E4631D0FE93A}"/>
                  </a:ext>
                </a:extLst>
              </p:cNvPr>
              <p:cNvSpPr txBox="1"/>
              <p:nvPr/>
            </p:nvSpPr>
            <p:spPr>
              <a:xfrm>
                <a:off x="4209315" y="2121408"/>
                <a:ext cx="26161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9</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265" name="TextBox 264">
                <a:extLst>
                  <a:ext uri="{FF2B5EF4-FFF2-40B4-BE49-F238E27FC236}">
                    <a16:creationId xmlns:a16="http://schemas.microsoft.com/office/drawing/2014/main" id="{4633B240-C3F2-114B-9385-B01ED687AE6B}"/>
                  </a:ext>
                </a:extLst>
              </p:cNvPr>
              <p:cNvSpPr txBox="1"/>
              <p:nvPr/>
            </p:nvSpPr>
            <p:spPr>
              <a:xfrm>
                <a:off x="4461980" y="2121408"/>
                <a:ext cx="338554"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10</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266" name="TextBox 265">
                <a:extLst>
                  <a:ext uri="{FF2B5EF4-FFF2-40B4-BE49-F238E27FC236}">
                    <a16:creationId xmlns:a16="http://schemas.microsoft.com/office/drawing/2014/main" id="{26218CE6-01F8-5543-BC11-7EB9B2CFFDE2}"/>
                  </a:ext>
                </a:extLst>
              </p:cNvPr>
              <p:cNvSpPr txBox="1"/>
              <p:nvPr/>
            </p:nvSpPr>
            <p:spPr>
              <a:xfrm>
                <a:off x="4776570" y="2121408"/>
                <a:ext cx="338554"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11</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267" name="TextBox 266">
                <a:extLst>
                  <a:ext uri="{FF2B5EF4-FFF2-40B4-BE49-F238E27FC236}">
                    <a16:creationId xmlns:a16="http://schemas.microsoft.com/office/drawing/2014/main" id="{8C74747E-53F8-1141-A4FB-8FED081DDCF9}"/>
                  </a:ext>
                </a:extLst>
              </p:cNvPr>
              <p:cNvSpPr txBox="1"/>
              <p:nvPr/>
            </p:nvSpPr>
            <p:spPr>
              <a:xfrm>
                <a:off x="1507447" y="2121408"/>
                <a:ext cx="26161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0</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268" name="TextBox 267">
                <a:extLst>
                  <a:ext uri="{FF2B5EF4-FFF2-40B4-BE49-F238E27FC236}">
                    <a16:creationId xmlns:a16="http://schemas.microsoft.com/office/drawing/2014/main" id="{F82CFC98-8C6E-1044-9A7E-C3438EE9F1BD}"/>
                  </a:ext>
                </a:extLst>
              </p:cNvPr>
              <p:cNvSpPr txBox="1"/>
              <p:nvPr/>
            </p:nvSpPr>
            <p:spPr>
              <a:xfrm>
                <a:off x="1305814" y="1802144"/>
                <a:ext cx="356188" cy="276999"/>
              </a:xfrm>
              <a:prstGeom prst="rect">
                <a:avLst/>
              </a:prstGeom>
              <a:noFill/>
            </p:spPr>
            <p:txBody>
              <a:bodyPr wrap="non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G</a:t>
                </a:r>
                <a:r>
                  <a:rPr lang="en-US" sz="1200" baseline="-25000" dirty="0">
                    <a:solidFill>
                      <a:prstClr val="black"/>
                    </a:solidFill>
                    <a:latin typeface="Gill Sans" panose="020B0502020104020203" pitchFamily="34" charset="-79"/>
                    <a:cs typeface="Gill Sans" panose="020B0502020104020203" pitchFamily="34" charset="-79"/>
                  </a:rPr>
                  <a:t>1</a:t>
                </a:r>
              </a:p>
            </p:txBody>
          </p:sp>
          <p:sp>
            <p:nvSpPr>
              <p:cNvPr id="269" name="TextBox 268">
                <a:extLst>
                  <a:ext uri="{FF2B5EF4-FFF2-40B4-BE49-F238E27FC236}">
                    <a16:creationId xmlns:a16="http://schemas.microsoft.com/office/drawing/2014/main" id="{5D92CC9C-4E41-AF42-9813-B24C5CE2EF52}"/>
                  </a:ext>
                </a:extLst>
              </p:cNvPr>
              <p:cNvSpPr txBox="1"/>
              <p:nvPr/>
            </p:nvSpPr>
            <p:spPr>
              <a:xfrm>
                <a:off x="1305814" y="1523545"/>
                <a:ext cx="356188" cy="276999"/>
              </a:xfrm>
              <a:prstGeom prst="rect">
                <a:avLst/>
              </a:prstGeom>
              <a:noFill/>
            </p:spPr>
            <p:txBody>
              <a:bodyPr wrap="non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G</a:t>
                </a:r>
                <a:r>
                  <a:rPr lang="en-US" sz="1200" baseline="-25000" dirty="0">
                    <a:solidFill>
                      <a:prstClr val="black"/>
                    </a:solidFill>
                    <a:latin typeface="Gill Sans" panose="020B0502020104020203" pitchFamily="34" charset="-79"/>
                    <a:cs typeface="Gill Sans" panose="020B0502020104020203" pitchFamily="34" charset="-79"/>
                  </a:rPr>
                  <a:t>2</a:t>
                </a:r>
              </a:p>
            </p:txBody>
          </p:sp>
          <p:cxnSp>
            <p:nvCxnSpPr>
              <p:cNvPr id="270" name="Straight Connector 269">
                <a:extLst>
                  <a:ext uri="{FF2B5EF4-FFF2-40B4-BE49-F238E27FC236}">
                    <a16:creationId xmlns:a16="http://schemas.microsoft.com/office/drawing/2014/main" id="{7AAE521A-0CC2-964E-92CD-52AA52134A57}"/>
                  </a:ext>
                </a:extLst>
              </p:cNvPr>
              <p:cNvCxnSpPr>
                <a:cxnSpLocks/>
              </p:cNvCxnSpPr>
              <p:nvPr/>
            </p:nvCxnSpPr>
            <p:spPr>
              <a:xfrm>
                <a:off x="2531643" y="2093976"/>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54D23506-7845-EE4F-9DCE-A4126ECF3F8F}"/>
                  </a:ext>
                </a:extLst>
              </p:cNvPr>
              <p:cNvCxnSpPr>
                <a:cxnSpLocks/>
              </p:cNvCxnSpPr>
              <p:nvPr/>
            </p:nvCxnSpPr>
            <p:spPr>
              <a:xfrm>
                <a:off x="2825242" y="2093976"/>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E3899F2-C897-1C48-AD3C-6403AE33EFDD}"/>
                  </a:ext>
                </a:extLst>
              </p:cNvPr>
              <p:cNvCxnSpPr>
                <a:cxnSpLocks/>
              </p:cNvCxnSpPr>
              <p:nvPr/>
            </p:nvCxnSpPr>
            <p:spPr>
              <a:xfrm>
                <a:off x="3140531" y="2093976"/>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BA1F0362-8AEA-3C47-A515-58798113E5FF}"/>
                  </a:ext>
                </a:extLst>
              </p:cNvPr>
              <p:cNvCxnSpPr>
                <a:cxnSpLocks/>
              </p:cNvCxnSpPr>
              <p:nvPr/>
            </p:nvCxnSpPr>
            <p:spPr>
              <a:xfrm>
                <a:off x="3434130" y="2093976"/>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5137947F-9F5E-6443-82E0-C3E796F42F54}"/>
                  </a:ext>
                </a:extLst>
              </p:cNvPr>
              <p:cNvCxnSpPr>
                <a:cxnSpLocks/>
              </p:cNvCxnSpPr>
              <p:nvPr/>
            </p:nvCxnSpPr>
            <p:spPr>
              <a:xfrm>
                <a:off x="3737431" y="2093976"/>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F7D7EF86-B9E3-0946-9B85-3DC19A06AC2E}"/>
                  </a:ext>
                </a:extLst>
              </p:cNvPr>
              <p:cNvCxnSpPr>
                <a:cxnSpLocks/>
              </p:cNvCxnSpPr>
              <p:nvPr/>
            </p:nvCxnSpPr>
            <p:spPr>
              <a:xfrm>
                <a:off x="4031030" y="2093976"/>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69DF2FD-31B0-3F4E-8513-7A0EE48CA06F}"/>
                  </a:ext>
                </a:extLst>
              </p:cNvPr>
              <p:cNvCxnSpPr>
                <a:cxnSpLocks/>
              </p:cNvCxnSpPr>
              <p:nvPr/>
            </p:nvCxnSpPr>
            <p:spPr>
              <a:xfrm>
                <a:off x="4334331" y="2093976"/>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0B4845DB-DD3D-E54B-87E1-10BEA34E47ED}"/>
                  </a:ext>
                </a:extLst>
              </p:cNvPr>
              <p:cNvCxnSpPr>
                <a:cxnSpLocks/>
              </p:cNvCxnSpPr>
              <p:nvPr/>
            </p:nvCxnSpPr>
            <p:spPr>
              <a:xfrm>
                <a:off x="4627930" y="2093976"/>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B4CE68B9-38B6-2E48-AC7B-90EA1361F883}"/>
                  </a:ext>
                </a:extLst>
              </p:cNvPr>
              <p:cNvCxnSpPr>
                <a:cxnSpLocks/>
              </p:cNvCxnSpPr>
              <p:nvPr/>
            </p:nvCxnSpPr>
            <p:spPr>
              <a:xfrm>
                <a:off x="4943219" y="2093976"/>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474458B9-37AB-C94C-909E-33048584AC67}"/>
                  </a:ext>
                </a:extLst>
              </p:cNvPr>
              <p:cNvCxnSpPr>
                <a:cxnSpLocks/>
              </p:cNvCxnSpPr>
              <p:nvPr/>
            </p:nvCxnSpPr>
            <p:spPr>
              <a:xfrm>
                <a:off x="5236818" y="2093976"/>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B2BA9973-3F6A-1242-A2A8-61CBA6A3E1C9}"/>
                  </a:ext>
                </a:extLst>
              </p:cNvPr>
              <p:cNvCxnSpPr>
                <a:cxnSpLocks/>
              </p:cNvCxnSpPr>
              <p:nvPr/>
            </p:nvCxnSpPr>
            <p:spPr>
              <a:xfrm>
                <a:off x="5540119" y="2093976"/>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7244A354-808E-6143-BB16-D17BE419F7CC}"/>
                  </a:ext>
                </a:extLst>
              </p:cNvPr>
              <p:cNvCxnSpPr>
                <a:cxnSpLocks/>
              </p:cNvCxnSpPr>
              <p:nvPr/>
            </p:nvCxnSpPr>
            <p:spPr>
              <a:xfrm>
                <a:off x="5833718" y="2093976"/>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8F711F4A-E277-1F45-B5FD-47AEDA9667D9}"/>
                  </a:ext>
                </a:extLst>
              </p:cNvPr>
              <p:cNvCxnSpPr>
                <a:cxnSpLocks/>
              </p:cNvCxnSpPr>
              <p:nvPr/>
            </p:nvCxnSpPr>
            <p:spPr>
              <a:xfrm>
                <a:off x="6137019" y="2093976"/>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EBEC98EA-D345-F846-BBB0-481842122E8E}"/>
                  </a:ext>
                </a:extLst>
              </p:cNvPr>
              <p:cNvCxnSpPr>
                <a:cxnSpLocks/>
              </p:cNvCxnSpPr>
              <p:nvPr/>
            </p:nvCxnSpPr>
            <p:spPr>
              <a:xfrm>
                <a:off x="6430618" y="2093976"/>
                <a:ext cx="0" cy="731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4" name="TextBox 283">
                <a:extLst>
                  <a:ext uri="{FF2B5EF4-FFF2-40B4-BE49-F238E27FC236}">
                    <a16:creationId xmlns:a16="http://schemas.microsoft.com/office/drawing/2014/main" id="{A0B2124D-79E9-3544-B038-D4C589560942}"/>
                  </a:ext>
                </a:extLst>
              </p:cNvPr>
              <p:cNvSpPr txBox="1"/>
              <p:nvPr/>
            </p:nvSpPr>
            <p:spPr>
              <a:xfrm>
                <a:off x="5063324" y="2121408"/>
                <a:ext cx="338120"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12</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285" name="TextBox 284">
                <a:extLst>
                  <a:ext uri="{FF2B5EF4-FFF2-40B4-BE49-F238E27FC236}">
                    <a16:creationId xmlns:a16="http://schemas.microsoft.com/office/drawing/2014/main" id="{6A06775E-DBC0-444F-9A38-A6E57B022114}"/>
                  </a:ext>
                </a:extLst>
              </p:cNvPr>
              <p:cNvSpPr txBox="1"/>
              <p:nvPr/>
            </p:nvSpPr>
            <p:spPr>
              <a:xfrm>
                <a:off x="5370362" y="2121408"/>
                <a:ext cx="337386"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13</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286" name="TextBox 285">
                <a:extLst>
                  <a:ext uri="{FF2B5EF4-FFF2-40B4-BE49-F238E27FC236}">
                    <a16:creationId xmlns:a16="http://schemas.microsoft.com/office/drawing/2014/main" id="{A6643901-8213-554F-B2B1-B4D5F91BCDD4}"/>
                  </a:ext>
                </a:extLst>
              </p:cNvPr>
              <p:cNvSpPr txBox="1"/>
              <p:nvPr/>
            </p:nvSpPr>
            <p:spPr>
              <a:xfrm>
                <a:off x="5668522" y="2121408"/>
                <a:ext cx="336675"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14</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287" name="TextBox 286">
                <a:extLst>
                  <a:ext uri="{FF2B5EF4-FFF2-40B4-BE49-F238E27FC236}">
                    <a16:creationId xmlns:a16="http://schemas.microsoft.com/office/drawing/2014/main" id="{86606238-8E5B-E940-BDB9-23780FED1396}"/>
                  </a:ext>
                </a:extLst>
              </p:cNvPr>
              <p:cNvSpPr txBox="1"/>
              <p:nvPr/>
            </p:nvSpPr>
            <p:spPr>
              <a:xfrm>
                <a:off x="5966662" y="2121408"/>
                <a:ext cx="338554"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15</a:t>
                </a:r>
                <a:endParaRPr lang="en-US" sz="1200" baseline="-25000" dirty="0">
                  <a:solidFill>
                    <a:prstClr val="black"/>
                  </a:solidFill>
                  <a:latin typeface="Gill Sans" panose="020B0502020104020203" pitchFamily="34" charset="-79"/>
                  <a:cs typeface="Gill Sans" panose="020B0502020104020203" pitchFamily="34" charset="-79"/>
                </a:endParaRPr>
              </a:p>
            </p:txBody>
          </p:sp>
          <p:sp>
            <p:nvSpPr>
              <p:cNvPr id="288" name="TextBox 287">
                <a:extLst>
                  <a:ext uri="{FF2B5EF4-FFF2-40B4-BE49-F238E27FC236}">
                    <a16:creationId xmlns:a16="http://schemas.microsoft.com/office/drawing/2014/main" id="{D18E5287-10DB-2E46-81BA-4999E98EBF9C}"/>
                  </a:ext>
                </a:extLst>
              </p:cNvPr>
              <p:cNvSpPr txBox="1"/>
              <p:nvPr/>
            </p:nvSpPr>
            <p:spPr>
              <a:xfrm>
                <a:off x="6260660" y="2121408"/>
                <a:ext cx="338554" cy="276999"/>
              </a:xfrm>
              <a:prstGeom prst="rect">
                <a:avLst/>
              </a:prstGeom>
              <a:noFill/>
            </p:spPr>
            <p:txBody>
              <a:bodyPr wrap="square" rtlCol="0">
                <a:spAutoFit/>
              </a:bodyPr>
              <a:lstStyle/>
              <a:p>
                <a:pPr defTabSz="914400"/>
                <a:r>
                  <a:rPr lang="en-US" sz="1200" dirty="0">
                    <a:solidFill>
                      <a:prstClr val="black"/>
                    </a:solidFill>
                    <a:latin typeface="Gill Sans" panose="020B0502020104020203" pitchFamily="34" charset="-79"/>
                    <a:cs typeface="Gill Sans" panose="020B0502020104020203" pitchFamily="34" charset="-79"/>
                  </a:rPr>
                  <a:t>16</a:t>
                </a:r>
                <a:endParaRPr lang="en-US" sz="1200" baseline="-25000" dirty="0">
                  <a:solidFill>
                    <a:prstClr val="black"/>
                  </a:solidFill>
                  <a:latin typeface="Gill Sans" panose="020B0502020104020203" pitchFamily="34" charset="-79"/>
                  <a:cs typeface="Gill Sans" panose="020B0502020104020203" pitchFamily="34" charset="-79"/>
                </a:endParaRPr>
              </a:p>
            </p:txBody>
          </p:sp>
        </p:grpSp>
        <p:sp>
          <p:nvSpPr>
            <p:cNvPr id="303" name="TextBox 302">
              <a:extLst>
                <a:ext uri="{FF2B5EF4-FFF2-40B4-BE49-F238E27FC236}">
                  <a16:creationId xmlns:a16="http://schemas.microsoft.com/office/drawing/2014/main" id="{3C18C5BC-FCAC-DD4E-9B11-ACF5B6489346}"/>
                </a:ext>
              </a:extLst>
            </p:cNvPr>
            <p:cNvSpPr txBox="1"/>
            <p:nvPr/>
          </p:nvSpPr>
          <p:spPr>
            <a:xfrm>
              <a:off x="7490178" y="4516047"/>
              <a:ext cx="234360" cy="307777"/>
            </a:xfrm>
            <a:prstGeom prst="rect">
              <a:avLst/>
            </a:prstGeom>
            <a:noFill/>
          </p:spPr>
          <p:txBody>
            <a:bodyPr wrap="none" rtlCol="0">
              <a:spAutoFit/>
            </a:bodyPr>
            <a:lstStyle/>
            <a:p>
              <a:r>
                <a:rPr lang="en-US" sz="1400" dirty="0">
                  <a:latin typeface="Gill Sans" panose="020B0502020104020203" pitchFamily="34" charset="-79"/>
                  <a:cs typeface="Gill Sans" panose="020B0502020104020203" pitchFamily="34" charset="-79"/>
                </a:rPr>
                <a:t> </a:t>
              </a:r>
            </a:p>
          </p:txBody>
        </p:sp>
      </p:grpSp>
      <p:sp>
        <p:nvSpPr>
          <p:cNvPr id="304" name="Rectangle 303">
            <a:extLst>
              <a:ext uri="{FF2B5EF4-FFF2-40B4-BE49-F238E27FC236}">
                <a16:creationId xmlns:a16="http://schemas.microsoft.com/office/drawing/2014/main" id="{91C4DAF8-E6A4-2445-BCDE-292472D5EEFA}"/>
              </a:ext>
            </a:extLst>
          </p:cNvPr>
          <p:cNvSpPr/>
          <p:nvPr/>
        </p:nvSpPr>
        <p:spPr>
          <a:xfrm>
            <a:off x="2189113" y="4908577"/>
            <a:ext cx="291088" cy="562295"/>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aseline="-25000" dirty="0">
              <a:latin typeface="Gill Sans" panose="020B0502020104020203" pitchFamily="34" charset="-79"/>
              <a:cs typeface="Gill Sans" panose="020B0502020104020203" pitchFamily="34" charset="-79"/>
            </a:endParaRPr>
          </a:p>
        </p:txBody>
      </p:sp>
      <p:grpSp>
        <p:nvGrpSpPr>
          <p:cNvPr id="305" name="Group 304">
            <a:extLst>
              <a:ext uri="{FF2B5EF4-FFF2-40B4-BE49-F238E27FC236}">
                <a16:creationId xmlns:a16="http://schemas.microsoft.com/office/drawing/2014/main" id="{4EB9D042-2420-0446-9216-ECE36DF2C5B1}"/>
              </a:ext>
            </a:extLst>
          </p:cNvPr>
          <p:cNvGrpSpPr/>
          <p:nvPr/>
        </p:nvGrpSpPr>
        <p:grpSpPr>
          <a:xfrm>
            <a:off x="3327758" y="4571435"/>
            <a:ext cx="822918" cy="910991"/>
            <a:chOff x="2242419" y="656090"/>
            <a:chExt cx="822918" cy="910991"/>
          </a:xfrm>
        </p:grpSpPr>
        <p:cxnSp>
          <p:nvCxnSpPr>
            <p:cNvPr id="306" name="Straight Connector 305">
              <a:extLst>
                <a:ext uri="{FF2B5EF4-FFF2-40B4-BE49-F238E27FC236}">
                  <a16:creationId xmlns:a16="http://schemas.microsoft.com/office/drawing/2014/main" id="{1DCDD106-B4F5-0F40-974E-733AF2CB339F}"/>
                </a:ext>
              </a:extLst>
            </p:cNvPr>
            <p:cNvCxnSpPr>
              <a:cxnSpLocks/>
            </p:cNvCxnSpPr>
            <p:nvPr/>
          </p:nvCxnSpPr>
          <p:spPr>
            <a:xfrm flipV="1">
              <a:off x="2604263" y="879968"/>
              <a:ext cx="0" cy="687113"/>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07" name="TextBox 306">
              <a:extLst>
                <a:ext uri="{FF2B5EF4-FFF2-40B4-BE49-F238E27FC236}">
                  <a16:creationId xmlns:a16="http://schemas.microsoft.com/office/drawing/2014/main" id="{3CC962EA-4FA6-924D-B423-D3AE3D750429}"/>
                </a:ext>
              </a:extLst>
            </p:cNvPr>
            <p:cNvSpPr txBox="1"/>
            <p:nvPr/>
          </p:nvSpPr>
          <p:spPr>
            <a:xfrm>
              <a:off x="2242419" y="656090"/>
              <a:ext cx="822918"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Job switch</a:t>
              </a:r>
            </a:p>
          </p:txBody>
        </p:sp>
      </p:grpSp>
      <p:grpSp>
        <p:nvGrpSpPr>
          <p:cNvPr id="308" name="Group 307">
            <a:extLst>
              <a:ext uri="{FF2B5EF4-FFF2-40B4-BE49-F238E27FC236}">
                <a16:creationId xmlns:a16="http://schemas.microsoft.com/office/drawing/2014/main" id="{D69E3165-6E6C-0B45-8679-59C1DBC6FAAB}"/>
              </a:ext>
            </a:extLst>
          </p:cNvPr>
          <p:cNvGrpSpPr/>
          <p:nvPr/>
        </p:nvGrpSpPr>
        <p:grpSpPr>
          <a:xfrm>
            <a:off x="4040280" y="4566218"/>
            <a:ext cx="822918" cy="900526"/>
            <a:chOff x="2361307" y="666555"/>
            <a:chExt cx="822918" cy="900526"/>
          </a:xfrm>
        </p:grpSpPr>
        <p:cxnSp>
          <p:nvCxnSpPr>
            <p:cNvPr id="309" name="Straight Connector 308">
              <a:extLst>
                <a:ext uri="{FF2B5EF4-FFF2-40B4-BE49-F238E27FC236}">
                  <a16:creationId xmlns:a16="http://schemas.microsoft.com/office/drawing/2014/main" id="{167F6424-C904-BC45-8CAD-506ADE40C8D9}"/>
                </a:ext>
              </a:extLst>
            </p:cNvPr>
            <p:cNvCxnSpPr>
              <a:cxnSpLocks/>
            </p:cNvCxnSpPr>
            <p:nvPr/>
          </p:nvCxnSpPr>
          <p:spPr>
            <a:xfrm flipV="1">
              <a:off x="2604263" y="879968"/>
              <a:ext cx="0" cy="687113"/>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43E7B931-C62A-F949-BED2-3CD43DABCF40}"/>
                </a:ext>
              </a:extLst>
            </p:cNvPr>
            <p:cNvSpPr txBox="1"/>
            <p:nvPr/>
          </p:nvSpPr>
          <p:spPr>
            <a:xfrm>
              <a:off x="2361307" y="666555"/>
              <a:ext cx="822918"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Job switch</a:t>
              </a:r>
            </a:p>
          </p:txBody>
        </p:sp>
      </p:grpSp>
      <p:sp>
        <p:nvSpPr>
          <p:cNvPr id="312" name="Content Placeholder 2">
            <a:extLst>
              <a:ext uri="{FF2B5EF4-FFF2-40B4-BE49-F238E27FC236}">
                <a16:creationId xmlns:a16="http://schemas.microsoft.com/office/drawing/2014/main" id="{86F3BA6F-70F6-934B-8E5A-BF46B7CF1054}"/>
              </a:ext>
            </a:extLst>
          </p:cNvPr>
          <p:cNvSpPr>
            <a:spLocks noGrp="1"/>
          </p:cNvSpPr>
          <p:nvPr>
            <p:ph idx="1"/>
          </p:nvPr>
        </p:nvSpPr>
        <p:spPr>
          <a:xfrm>
            <a:off x="710578" y="1669520"/>
            <a:ext cx="10515600" cy="726573"/>
          </a:xfrm>
        </p:spPr>
        <p:txBody>
          <a:bodyPr>
            <a:noAutofit/>
          </a:bodyPr>
          <a:lstStyle/>
          <a:p>
            <a:r>
              <a:rPr lang="en-US" dirty="0"/>
              <a:t>Higher </a:t>
            </a:r>
            <a:r>
              <a:rPr lang="en-US" i="1" dirty="0">
                <a:latin typeface="Gill Sans" panose="020B0502020104020203" pitchFamily="34" charset="-79"/>
                <a:cs typeface="Gill Sans" panose="020B0502020104020203" pitchFamily="34" charset="-79"/>
              </a:rPr>
              <a:t>probability to complete </a:t>
            </a:r>
            <a:r>
              <a:rPr lang="en-US" dirty="0"/>
              <a:t>(</a:t>
            </a:r>
            <a:r>
              <a:rPr lang="en-US" i="1" dirty="0">
                <a:latin typeface="Gill Sans" panose="020B0502020104020203" pitchFamily="34" charset="-79"/>
                <a:cs typeface="Gill Sans" panose="020B0502020104020203" pitchFamily="34" charset="-79"/>
              </a:rPr>
              <a:t>Gittins Index</a:t>
            </a:r>
            <a:r>
              <a:rPr lang="en-US" dirty="0"/>
              <a:t>), higher priority</a:t>
            </a:r>
            <a:br>
              <a:rPr lang="en-US" baseline="-25000" dirty="0"/>
            </a:br>
            <a:endParaRPr lang="en-US" dirty="0"/>
          </a:p>
        </p:txBody>
      </p:sp>
      <p:pic>
        <p:nvPicPr>
          <p:cNvPr id="156" name="Picture 155">
            <a:extLst>
              <a:ext uri="{FF2B5EF4-FFF2-40B4-BE49-F238E27FC236}">
                <a16:creationId xmlns:a16="http://schemas.microsoft.com/office/drawing/2014/main" id="{6050AA17-53FF-0345-A91A-12D4CF2F593F}"/>
              </a:ext>
            </a:extLst>
          </p:cNvPr>
          <p:cNvPicPr>
            <a:picLocks noChangeAspect="1"/>
          </p:cNvPicPr>
          <p:nvPr/>
        </p:nvPicPr>
        <p:blipFill rotWithShape="1">
          <a:blip r:embed="rId4"/>
          <a:srcRect l="2467" t="2262" r="1489" b="4170"/>
          <a:stretch/>
        </p:blipFill>
        <p:spPr>
          <a:xfrm>
            <a:off x="7724643" y="2443812"/>
            <a:ext cx="3394864" cy="1838705"/>
          </a:xfrm>
          <a:prstGeom prst="rect">
            <a:avLst/>
          </a:prstGeom>
        </p:spPr>
      </p:pic>
      <p:graphicFrame>
        <p:nvGraphicFramePr>
          <p:cNvPr id="157" name="Table 156">
            <a:extLst>
              <a:ext uri="{FF2B5EF4-FFF2-40B4-BE49-F238E27FC236}">
                <a16:creationId xmlns:a16="http://schemas.microsoft.com/office/drawing/2014/main" id="{2DDC6D38-989F-7F46-81BF-CE534581F954}"/>
              </a:ext>
            </a:extLst>
          </p:cNvPr>
          <p:cNvGraphicFramePr>
            <a:graphicFrameLocks noGrp="1"/>
          </p:cNvGraphicFramePr>
          <p:nvPr/>
        </p:nvGraphicFramePr>
        <p:xfrm>
          <a:off x="7631116" y="4489492"/>
          <a:ext cx="3889080" cy="1020604"/>
        </p:xfrm>
        <a:graphic>
          <a:graphicData uri="http://schemas.openxmlformats.org/drawingml/2006/table">
            <a:tbl>
              <a:tblPr firstRow="1" bandRow="1">
                <a:tableStyleId>{073A0DAA-6AF3-43AB-8588-CEC1D06C72B9}</a:tableStyleId>
              </a:tblPr>
              <a:tblGrid>
                <a:gridCol w="1393255">
                  <a:extLst>
                    <a:ext uri="{9D8B030D-6E8A-4147-A177-3AD203B41FA5}">
                      <a16:colId xmlns:a16="http://schemas.microsoft.com/office/drawing/2014/main" val="1782846688"/>
                    </a:ext>
                  </a:extLst>
                </a:gridCol>
                <a:gridCol w="1615108">
                  <a:extLst>
                    <a:ext uri="{9D8B030D-6E8A-4147-A177-3AD203B41FA5}">
                      <a16:colId xmlns:a16="http://schemas.microsoft.com/office/drawing/2014/main" val="1961944612"/>
                    </a:ext>
                  </a:extLst>
                </a:gridCol>
                <a:gridCol w="880717">
                  <a:extLst>
                    <a:ext uri="{9D8B030D-6E8A-4147-A177-3AD203B41FA5}">
                      <a16:colId xmlns:a16="http://schemas.microsoft.com/office/drawing/2014/main" val="3121674106"/>
                    </a:ext>
                  </a:extLst>
                </a:gridCol>
              </a:tblGrid>
              <a:tr h="411004">
                <a:tc>
                  <a:txBody>
                    <a:bodyPr/>
                    <a:lstStyle/>
                    <a:p>
                      <a:endParaRPr lang="en-US" b="0" i="0" dirty="0">
                        <a:solidFill>
                          <a:schemeClr val="tx1"/>
                        </a:solidFill>
                        <a:latin typeface="Gill Sans" panose="020B0502020104020203" pitchFamily="34" charset="-79"/>
                        <a:cs typeface="Gill Sans" panose="020B0502020104020203" pitchFamily="34" charset="-79"/>
                      </a:endParaRPr>
                    </a:p>
                  </a:txBody>
                  <a:tcPr>
                    <a:solidFill>
                      <a:schemeClr val="bg1"/>
                    </a:solidFill>
                  </a:tcPr>
                </a:tc>
                <a:tc>
                  <a:txBody>
                    <a:bodyPr/>
                    <a:lstStyle/>
                    <a:p>
                      <a:pPr algn="ctr"/>
                      <a:r>
                        <a:rPr lang="en-US" sz="1400" b="0" i="0" dirty="0">
                          <a:latin typeface="Gill Sans" panose="020B0502020104020203" pitchFamily="34" charset="-79"/>
                          <a:cs typeface="Gill Sans" panose="020B0502020104020203" pitchFamily="34" charset="-79"/>
                        </a:rPr>
                        <a:t>Extra Information</a:t>
                      </a:r>
                      <a:endParaRPr lang="en-US" sz="1400" b="0" i="0" dirty="0">
                        <a:solidFill>
                          <a:schemeClr val="tx1"/>
                        </a:solidFill>
                        <a:latin typeface="Gill Sans" panose="020B0502020104020203" pitchFamily="34" charset="-79"/>
                        <a:cs typeface="Gill Sans" panose="020B0502020104020203" pitchFamily="34" charset="-79"/>
                      </a:endParaRPr>
                    </a:p>
                  </a:txBody>
                  <a:tcPr anchor="ctr"/>
                </a:tc>
                <a:tc>
                  <a:txBody>
                    <a:bodyPr/>
                    <a:lstStyle/>
                    <a:p>
                      <a:pPr algn="ctr"/>
                      <a:r>
                        <a:rPr lang="en-US" sz="1400" b="0" i="0" dirty="0">
                          <a:latin typeface="Gill Sans" panose="020B0502020104020203" pitchFamily="34" charset="-79"/>
                          <a:cs typeface="Gill Sans" panose="020B0502020104020203" pitchFamily="34" charset="-79"/>
                        </a:rPr>
                        <a:t>Avg. JCT</a:t>
                      </a:r>
                      <a:endParaRPr lang="en-US" sz="1400" b="0" i="0" dirty="0">
                        <a:solidFill>
                          <a:schemeClr val="tx1"/>
                        </a:solidFill>
                        <a:latin typeface="Gill Sans" panose="020B0502020104020203" pitchFamily="34" charset="-79"/>
                        <a:cs typeface="Gill Sans" panose="020B0502020104020203" pitchFamily="34" charset="-79"/>
                      </a:endParaRPr>
                    </a:p>
                  </a:txBody>
                  <a:tcPr anchor="ctr"/>
                </a:tc>
                <a:extLst>
                  <a:ext uri="{0D108BD9-81ED-4DB2-BD59-A6C34878D82A}">
                    <a16:rowId xmlns:a16="http://schemas.microsoft.com/office/drawing/2014/main" val="3785621692"/>
                  </a:ext>
                </a:extLst>
              </a:tr>
              <a:tr h="2699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1" dirty="0">
                          <a:latin typeface="Gill Sans" panose="020B0502020104020203" pitchFamily="34" charset="-79"/>
                          <a:cs typeface="Gill Sans" panose="020B0502020104020203" pitchFamily="34" charset="-79"/>
                        </a:rPr>
                        <a:t>2D-Gittins Index</a:t>
                      </a:r>
                      <a:endParaRPr lang="en-US" sz="1400" b="0" i="0" baseline="-25000" dirty="0">
                        <a:solidFill>
                          <a:schemeClr val="accent2">
                            <a:lumMod val="60000"/>
                            <a:lumOff val="40000"/>
                          </a:schemeClr>
                        </a:solidFill>
                        <a:latin typeface="Gill Sans" panose="020B0502020104020203" pitchFamily="34" charset="-79"/>
                        <a:cs typeface="Gill Sans" panose="020B0502020104020203" pitchFamily="34" charset="-79"/>
                      </a:endParaRPr>
                    </a:p>
                  </a:txBody>
                  <a:tcPr anchor="ctr"/>
                </a:tc>
                <a:tc>
                  <a:txBody>
                    <a:bodyPr/>
                    <a:lstStyle/>
                    <a:p>
                      <a:pPr algn="ctr"/>
                      <a:r>
                        <a:rPr lang="en-US" sz="1200" b="0" i="0" dirty="0">
                          <a:latin typeface="Gill Sans" panose="020B0502020104020203" pitchFamily="34" charset="-79"/>
                          <a:cs typeface="Gill Sans" panose="020B0502020104020203" pitchFamily="34" charset="-79"/>
                        </a:rPr>
                        <a:t>GPU time distribution</a:t>
                      </a:r>
                      <a:endParaRPr lang="en-US" sz="1200" b="0" i="0" dirty="0">
                        <a:solidFill>
                          <a:schemeClr val="accent2">
                            <a:lumMod val="60000"/>
                            <a:lumOff val="40000"/>
                          </a:schemeClr>
                        </a:solidFill>
                        <a:latin typeface="Gill Sans" panose="020B0502020104020203" pitchFamily="34" charset="-79"/>
                        <a:cs typeface="Gill Sans" panose="020B0502020104020203" pitchFamily="34" charset="-79"/>
                      </a:endParaRPr>
                    </a:p>
                  </a:txBody>
                  <a:tcPr anchor="ctr"/>
                </a:tc>
                <a:tc>
                  <a:txBody>
                    <a:bodyPr/>
                    <a:lstStyle/>
                    <a:p>
                      <a:pPr algn="ctr"/>
                      <a:r>
                        <a:rPr lang="en-US" sz="1400" b="0" i="0" dirty="0">
                          <a:solidFill>
                            <a:schemeClr val="accent2"/>
                          </a:solidFill>
                          <a:latin typeface="Gill Sans" panose="020B0502020104020203" pitchFamily="34" charset="-79"/>
                          <a:cs typeface="Gill Sans" panose="020B0502020104020203" pitchFamily="34" charset="-79"/>
                        </a:rPr>
                        <a:t>10.0</a:t>
                      </a:r>
                    </a:p>
                  </a:txBody>
                  <a:tcPr anchor="ctr"/>
                </a:tc>
                <a:extLst>
                  <a:ext uri="{0D108BD9-81ED-4DB2-BD59-A6C34878D82A}">
                    <a16:rowId xmlns:a16="http://schemas.microsoft.com/office/drawing/2014/main" val="2187219738"/>
                  </a:ext>
                </a:extLst>
              </a:tr>
              <a:tr h="2699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i="1" dirty="0">
                          <a:latin typeface="Gill Sans" panose="020B0502020104020203" pitchFamily="34" charset="-79"/>
                          <a:cs typeface="Gill Sans" panose="020B0502020104020203" pitchFamily="34" charset="-79"/>
                        </a:rPr>
                        <a:t>2D-LAS</a:t>
                      </a:r>
                      <a:endParaRPr lang="en-US" sz="1400" b="0" i="0" baseline="-25000" dirty="0">
                        <a:solidFill>
                          <a:schemeClr val="tx1">
                            <a:lumMod val="85000"/>
                            <a:lumOff val="15000"/>
                          </a:schemeClr>
                        </a:solidFill>
                        <a:latin typeface="Gill Sans" panose="020B0502020104020203" pitchFamily="34" charset="-79"/>
                        <a:cs typeface="Gill Sans" panose="020B0502020104020203" pitchFamily="34" charset="-79"/>
                      </a:endParaRPr>
                    </a:p>
                  </a:txBody>
                  <a:tcPr anchor="ctr"/>
                </a:tc>
                <a:tc>
                  <a:txBody>
                    <a:bodyPr/>
                    <a:lstStyle/>
                    <a:p>
                      <a:pPr algn="ctr"/>
                      <a:r>
                        <a:rPr lang="en-US" altLang="zh-Hans" sz="1200" b="0" i="0" dirty="0">
                          <a:latin typeface="Gill Sans" panose="020B0502020104020203" pitchFamily="34" charset="-79"/>
                          <a:cs typeface="Gill Sans" panose="020B0502020104020203" pitchFamily="34" charset="-79"/>
                        </a:rPr>
                        <a:t>None</a:t>
                      </a:r>
                      <a:endParaRPr lang="en-US" sz="1200" b="0" i="0" dirty="0">
                        <a:solidFill>
                          <a:schemeClr val="tx1">
                            <a:lumMod val="85000"/>
                            <a:lumOff val="15000"/>
                          </a:schemeClr>
                        </a:solidFill>
                        <a:latin typeface="Gill Sans" panose="020B0502020104020203" pitchFamily="34" charset="-79"/>
                        <a:cs typeface="Gill Sans" panose="020B0502020104020203" pitchFamily="34" charset="-79"/>
                      </a:endParaRPr>
                    </a:p>
                  </a:txBody>
                  <a:tcPr anchor="ctr"/>
                </a:tc>
                <a:tc>
                  <a:txBody>
                    <a:bodyPr/>
                    <a:lstStyle/>
                    <a:p>
                      <a:pPr algn="ctr"/>
                      <a:r>
                        <a:rPr lang="en-US" sz="1400" b="0" i="0" dirty="0">
                          <a:solidFill>
                            <a:schemeClr val="accent2"/>
                          </a:solidFill>
                          <a:latin typeface="Gill Sans" panose="020B0502020104020203" pitchFamily="34" charset="-79"/>
                          <a:cs typeface="Gill Sans" panose="020B0502020104020203" pitchFamily="34" charset="-79"/>
                        </a:rPr>
                        <a:t>11.7</a:t>
                      </a:r>
                    </a:p>
                  </a:txBody>
                  <a:tcPr anchor="ctr"/>
                </a:tc>
                <a:extLst>
                  <a:ext uri="{0D108BD9-81ED-4DB2-BD59-A6C34878D82A}">
                    <a16:rowId xmlns:a16="http://schemas.microsoft.com/office/drawing/2014/main" val="4113380519"/>
                  </a:ext>
                </a:extLst>
              </a:tr>
            </a:tbl>
          </a:graphicData>
        </a:graphic>
      </p:graphicFrame>
      <p:sp>
        <p:nvSpPr>
          <p:cNvPr id="158" name="Rectangle 157">
            <a:extLst>
              <a:ext uri="{FF2B5EF4-FFF2-40B4-BE49-F238E27FC236}">
                <a16:creationId xmlns:a16="http://schemas.microsoft.com/office/drawing/2014/main" id="{B37D927A-A4E9-E646-B32B-C3B13ED86293}"/>
              </a:ext>
            </a:extLst>
          </p:cNvPr>
          <p:cNvSpPr/>
          <p:nvPr/>
        </p:nvSpPr>
        <p:spPr>
          <a:xfrm>
            <a:off x="7572951" y="4378556"/>
            <a:ext cx="4179635" cy="823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7" name="Group 86">
            <a:extLst>
              <a:ext uri="{FF2B5EF4-FFF2-40B4-BE49-F238E27FC236}">
                <a16:creationId xmlns:a16="http://schemas.microsoft.com/office/drawing/2014/main" id="{0973AB58-C82B-6B41-BC04-EE3828A056EF}"/>
              </a:ext>
            </a:extLst>
          </p:cNvPr>
          <p:cNvGrpSpPr/>
          <p:nvPr/>
        </p:nvGrpSpPr>
        <p:grpSpPr>
          <a:xfrm>
            <a:off x="3395601" y="2535481"/>
            <a:ext cx="1119474" cy="308282"/>
            <a:chOff x="2576268" y="-922898"/>
            <a:chExt cx="1119474" cy="308282"/>
          </a:xfrm>
        </p:grpSpPr>
        <p:sp>
          <p:nvSpPr>
            <p:cNvPr id="88" name="Rectangle 87">
              <a:extLst>
                <a:ext uri="{FF2B5EF4-FFF2-40B4-BE49-F238E27FC236}">
                  <a16:creationId xmlns:a16="http://schemas.microsoft.com/office/drawing/2014/main" id="{E065D6C5-DA4E-7342-B4B2-DB45D1B27C85}"/>
                </a:ext>
              </a:extLst>
            </p:cNvPr>
            <p:cNvSpPr/>
            <p:nvPr/>
          </p:nvSpPr>
          <p:spPr>
            <a:xfrm>
              <a:off x="2654638" y="-922898"/>
              <a:ext cx="891663" cy="30828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A5F39CF7-DB33-F747-B589-DB1DE42B4639}"/>
                </a:ext>
              </a:extLst>
            </p:cNvPr>
            <p:cNvSpPr txBox="1"/>
            <p:nvPr/>
          </p:nvSpPr>
          <p:spPr>
            <a:xfrm>
              <a:off x="2576268" y="-919631"/>
              <a:ext cx="1119474" cy="276999"/>
            </a:xfrm>
            <a:prstGeom prst="rect">
              <a:avLst/>
            </a:prstGeom>
            <a:noFill/>
          </p:spPr>
          <p:txBody>
            <a:bodyPr wrap="none" rtlCol="0">
              <a:spAutoFit/>
            </a:bodyPr>
            <a:lstStyle/>
            <a:p>
              <a:r>
                <a:rPr lang="en-US" altLang="zh-Hans" sz="1200" dirty="0">
                  <a:solidFill>
                    <a:schemeClr val="bg1"/>
                  </a:solidFill>
                  <a:latin typeface="Gill Sans" panose="020B0502020104020203" pitchFamily="34" charset="-79"/>
                  <a:cs typeface="Gill Sans" panose="020B0502020104020203" pitchFamily="34" charset="-79"/>
                </a:rPr>
                <a:t>Execution time</a:t>
              </a:r>
              <a:endParaRPr lang="en-US" sz="1200" dirty="0">
                <a:solidFill>
                  <a:schemeClr val="bg1"/>
                </a:solidFill>
                <a:latin typeface="Gill Sans" panose="020B0502020104020203" pitchFamily="34" charset="-79"/>
                <a:cs typeface="Gill Sans" panose="020B0502020104020203" pitchFamily="34" charset="-79"/>
              </a:endParaRPr>
            </a:p>
          </p:txBody>
        </p:sp>
      </p:grpSp>
      <p:grpSp>
        <p:nvGrpSpPr>
          <p:cNvPr id="3" name="Group 2">
            <a:extLst>
              <a:ext uri="{FF2B5EF4-FFF2-40B4-BE49-F238E27FC236}">
                <a16:creationId xmlns:a16="http://schemas.microsoft.com/office/drawing/2014/main" id="{0546CCEE-74F8-A24D-A7CF-822460A0B233}"/>
              </a:ext>
            </a:extLst>
          </p:cNvPr>
          <p:cNvGrpSpPr/>
          <p:nvPr/>
        </p:nvGrpSpPr>
        <p:grpSpPr>
          <a:xfrm>
            <a:off x="3422179" y="2502252"/>
            <a:ext cx="1066318" cy="314632"/>
            <a:chOff x="10805143" y="1768363"/>
            <a:chExt cx="1066318" cy="314632"/>
          </a:xfrm>
        </p:grpSpPr>
        <p:sp>
          <p:nvSpPr>
            <p:cNvPr id="4" name="Rectangle 3">
              <a:extLst>
                <a:ext uri="{FF2B5EF4-FFF2-40B4-BE49-F238E27FC236}">
                  <a16:creationId xmlns:a16="http://schemas.microsoft.com/office/drawing/2014/main" id="{C67C29C3-D346-AF44-ACC6-946FA451D4FA}"/>
                </a:ext>
              </a:extLst>
            </p:cNvPr>
            <p:cNvSpPr/>
            <p:nvPr/>
          </p:nvSpPr>
          <p:spPr>
            <a:xfrm>
              <a:off x="10868120" y="1768363"/>
              <a:ext cx="929582" cy="30828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F85174B-54B0-9047-8DCE-AD65887DF0C6}"/>
                </a:ext>
              </a:extLst>
            </p:cNvPr>
            <p:cNvSpPr txBox="1"/>
            <p:nvPr/>
          </p:nvSpPr>
          <p:spPr>
            <a:xfrm>
              <a:off x="10805143" y="1775218"/>
              <a:ext cx="1066318" cy="307777"/>
            </a:xfrm>
            <a:prstGeom prst="rect">
              <a:avLst/>
            </a:prstGeom>
            <a:noFill/>
          </p:spPr>
          <p:txBody>
            <a:bodyPr wrap="square" rtlCol="0">
              <a:spAutoFit/>
            </a:bodyPr>
            <a:lstStyle/>
            <a:p>
              <a:r>
                <a:rPr lang="en-US" altLang="zh-Hans" sz="1400" dirty="0">
                  <a:solidFill>
                    <a:schemeClr val="accent2"/>
                  </a:solidFill>
                  <a:latin typeface="Gill Sans" panose="020B0502020104020203" pitchFamily="34" charset="-79"/>
                  <a:cs typeface="Gill Sans" panose="020B0502020104020203" pitchFamily="34" charset="-79"/>
                </a:rPr>
                <a:t>Distribution</a:t>
              </a:r>
              <a:endParaRPr lang="en-US" sz="1400" dirty="0">
                <a:solidFill>
                  <a:schemeClr val="accent2"/>
                </a:solidFill>
                <a:latin typeface="Gill Sans" panose="020B0502020104020203" pitchFamily="34" charset="-79"/>
                <a:cs typeface="Gill Sans" panose="020B0502020104020203" pitchFamily="34" charset="-79"/>
              </a:endParaRPr>
            </a:p>
          </p:txBody>
        </p:sp>
      </p:grpSp>
      <p:sp>
        <p:nvSpPr>
          <p:cNvPr id="91" name="Rectangle 90">
            <a:extLst>
              <a:ext uri="{FF2B5EF4-FFF2-40B4-BE49-F238E27FC236}">
                <a16:creationId xmlns:a16="http://schemas.microsoft.com/office/drawing/2014/main" id="{5EFE4B87-C0E3-4C40-8B9C-DF4CF2060094}"/>
              </a:ext>
            </a:extLst>
          </p:cNvPr>
          <p:cNvSpPr/>
          <p:nvPr/>
        </p:nvSpPr>
        <p:spPr>
          <a:xfrm>
            <a:off x="7572950" y="5190116"/>
            <a:ext cx="4179635" cy="796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a:extLst>
              <a:ext uri="{FF2B5EF4-FFF2-40B4-BE49-F238E27FC236}">
                <a16:creationId xmlns:a16="http://schemas.microsoft.com/office/drawing/2014/main" id="{0C39E487-66A0-C442-9A11-88F889E098E9}"/>
              </a:ext>
            </a:extLst>
          </p:cNvPr>
          <p:cNvSpPr/>
          <p:nvPr/>
        </p:nvSpPr>
        <p:spPr>
          <a:xfrm>
            <a:off x="8188706" y="2683022"/>
            <a:ext cx="272497" cy="994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513AD417-4419-D144-9192-26C63E715574}"/>
              </a:ext>
            </a:extLst>
          </p:cNvPr>
          <p:cNvCxnSpPr>
            <a:cxnSpLocks/>
          </p:cNvCxnSpPr>
          <p:nvPr/>
        </p:nvCxnSpPr>
        <p:spPr>
          <a:xfrm>
            <a:off x="8217105" y="2513543"/>
            <a:ext cx="0" cy="1320800"/>
          </a:xfrm>
          <a:prstGeom prst="line">
            <a:avLst/>
          </a:prstGeom>
          <a:ln w="1524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2EB0F38A-284D-A440-936C-B4D2E730FEDA}"/>
              </a:ext>
            </a:extLst>
          </p:cNvPr>
          <p:cNvSpPr/>
          <p:nvPr/>
        </p:nvSpPr>
        <p:spPr>
          <a:xfrm>
            <a:off x="8454840" y="2625205"/>
            <a:ext cx="246479" cy="994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FF2B5EF4-FFF2-40B4-BE49-F238E27FC236}">
                <a16:creationId xmlns:a16="http://schemas.microsoft.com/office/drawing/2014/main" id="{25F9145D-496B-4F4B-9233-19D600FD1AFF}"/>
              </a:ext>
            </a:extLst>
          </p:cNvPr>
          <p:cNvSpPr/>
          <p:nvPr/>
        </p:nvSpPr>
        <p:spPr>
          <a:xfrm>
            <a:off x="8694867" y="2558378"/>
            <a:ext cx="230399" cy="994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BD9A9CF6-E7E8-7743-985A-26C9927FDBE8}"/>
              </a:ext>
            </a:extLst>
          </p:cNvPr>
          <p:cNvSpPr/>
          <p:nvPr/>
        </p:nvSpPr>
        <p:spPr>
          <a:xfrm>
            <a:off x="8925266" y="2572988"/>
            <a:ext cx="240027" cy="994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54477A9F-7A7E-914C-912C-FFC22572DD58}"/>
              </a:ext>
            </a:extLst>
          </p:cNvPr>
          <p:cNvSpPr/>
          <p:nvPr/>
        </p:nvSpPr>
        <p:spPr>
          <a:xfrm>
            <a:off x="9165293" y="2658235"/>
            <a:ext cx="1726919" cy="994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881153543"/>
      </p:ext>
    </p:extLst>
  </p:cSld>
  <p:clrMapOvr>
    <a:masterClrMapping/>
  </p:clrMapOvr>
  <p:transition advTm="168922">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4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xit" presetSubtype="8" fill="hold" grpId="0" nodeType="clickEffect">
                                  <p:stCondLst>
                                    <p:cond delay="0"/>
                                  </p:stCondLst>
                                  <p:childTnLst>
                                    <p:animEffect transition="out" filter="wipe(left)">
                                      <p:cBhvr>
                                        <p:cTn id="24" dur="300"/>
                                        <p:tgtEl>
                                          <p:spTgt spid="94"/>
                                        </p:tgtEl>
                                      </p:cBhvr>
                                    </p:animEffect>
                                    <p:set>
                                      <p:cBhvr>
                                        <p:cTn id="25" dur="1" fill="hold">
                                          <p:stCondLst>
                                            <p:cond delay="299"/>
                                          </p:stCondLst>
                                        </p:cTn>
                                        <p:tgtEl>
                                          <p:spTgt spid="94"/>
                                        </p:tgtEl>
                                        <p:attrNameLst>
                                          <p:attrName>style.visibility</p:attrName>
                                        </p:attrNameLst>
                                      </p:cBhvr>
                                      <p:to>
                                        <p:strVal val="hidden"/>
                                      </p:to>
                                    </p:set>
                                  </p:childTnLst>
                                </p:cTn>
                              </p:par>
                            </p:childTnLst>
                          </p:cTn>
                        </p:par>
                        <p:par>
                          <p:cTn id="26" fill="hold">
                            <p:stCondLst>
                              <p:cond delay="300"/>
                            </p:stCondLst>
                            <p:childTnLst>
                              <p:par>
                                <p:cTn id="27" presetID="22" presetClass="exit" presetSubtype="8" fill="hold" grpId="0" nodeType="afterEffect">
                                  <p:stCondLst>
                                    <p:cond delay="0"/>
                                  </p:stCondLst>
                                  <p:childTnLst>
                                    <p:animEffect transition="out" filter="wipe(left)">
                                      <p:cBhvr>
                                        <p:cTn id="28" dur="300"/>
                                        <p:tgtEl>
                                          <p:spTgt spid="95"/>
                                        </p:tgtEl>
                                      </p:cBhvr>
                                    </p:animEffect>
                                    <p:set>
                                      <p:cBhvr>
                                        <p:cTn id="29" dur="1" fill="hold">
                                          <p:stCondLst>
                                            <p:cond delay="299"/>
                                          </p:stCondLst>
                                        </p:cTn>
                                        <p:tgtEl>
                                          <p:spTgt spid="95"/>
                                        </p:tgtEl>
                                        <p:attrNameLst>
                                          <p:attrName>style.visibility</p:attrName>
                                        </p:attrNameLst>
                                      </p:cBhvr>
                                      <p:to>
                                        <p:strVal val="hidden"/>
                                      </p:to>
                                    </p:set>
                                  </p:childTnLst>
                                </p:cTn>
                              </p:par>
                            </p:childTnLst>
                          </p:cTn>
                        </p:par>
                        <p:par>
                          <p:cTn id="30" fill="hold">
                            <p:stCondLst>
                              <p:cond delay="600"/>
                            </p:stCondLst>
                            <p:childTnLst>
                              <p:par>
                                <p:cTn id="31" presetID="22" presetClass="exit" presetSubtype="8" fill="hold" grpId="0" nodeType="afterEffect">
                                  <p:stCondLst>
                                    <p:cond delay="0"/>
                                  </p:stCondLst>
                                  <p:childTnLst>
                                    <p:animEffect transition="out" filter="wipe(left)">
                                      <p:cBhvr>
                                        <p:cTn id="32" dur="300"/>
                                        <p:tgtEl>
                                          <p:spTgt spid="96"/>
                                        </p:tgtEl>
                                      </p:cBhvr>
                                    </p:animEffect>
                                    <p:set>
                                      <p:cBhvr>
                                        <p:cTn id="33" dur="1" fill="hold">
                                          <p:stCondLst>
                                            <p:cond delay="299"/>
                                          </p:stCondLst>
                                        </p:cTn>
                                        <p:tgtEl>
                                          <p:spTgt spid="9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22" presetClass="exit" presetSubtype="8" fill="hold" grpId="0" nodeType="clickEffect">
                                  <p:stCondLst>
                                    <p:cond delay="0"/>
                                  </p:stCondLst>
                                  <p:childTnLst>
                                    <p:animEffect transition="out" filter="wipe(left)">
                                      <p:cBhvr>
                                        <p:cTn id="37" dur="300"/>
                                        <p:tgtEl>
                                          <p:spTgt spid="97"/>
                                        </p:tgtEl>
                                      </p:cBhvr>
                                    </p:animEffect>
                                    <p:set>
                                      <p:cBhvr>
                                        <p:cTn id="38" dur="1" fill="hold">
                                          <p:stCondLst>
                                            <p:cond delay="299"/>
                                          </p:stCondLst>
                                        </p:cTn>
                                        <p:tgtEl>
                                          <p:spTgt spid="9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2" presetClass="exit" presetSubtype="8" fill="hold" grpId="0" nodeType="clickEffect">
                                  <p:stCondLst>
                                    <p:cond delay="0"/>
                                  </p:stCondLst>
                                  <p:childTnLst>
                                    <p:animEffect transition="out" filter="wipe(left)">
                                      <p:cBhvr>
                                        <p:cTn id="42" dur="700"/>
                                        <p:tgtEl>
                                          <p:spTgt spid="98"/>
                                        </p:tgtEl>
                                      </p:cBhvr>
                                    </p:animEffect>
                                    <p:set>
                                      <p:cBhvr>
                                        <p:cTn id="43" dur="1" fill="hold">
                                          <p:stCondLst>
                                            <p:cond delay="699"/>
                                          </p:stCondLst>
                                        </p:cTn>
                                        <p:tgtEl>
                                          <p:spTgt spid="9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0" nodeType="clickEffect">
                                  <p:stCondLst>
                                    <p:cond delay="0"/>
                                  </p:stCondLst>
                                  <p:childTnLst>
                                    <p:set>
                                      <p:cBhvr>
                                        <p:cTn id="47" dur="1" fill="hold">
                                          <p:stCondLst>
                                            <p:cond delay="0"/>
                                          </p:stCondLst>
                                        </p:cTn>
                                        <p:tgtEl>
                                          <p:spTgt spid="24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7" presetClass="entr" presetSubtype="8" fill="hold" grpId="0" nodeType="clickEffect">
                                  <p:stCondLst>
                                    <p:cond delay="0"/>
                                  </p:stCondLst>
                                  <p:childTnLst>
                                    <p:set>
                                      <p:cBhvr>
                                        <p:cTn id="55" dur="1" fill="hold">
                                          <p:stCondLst>
                                            <p:cond delay="0"/>
                                          </p:stCondLst>
                                        </p:cTn>
                                        <p:tgtEl>
                                          <p:spTgt spid="289"/>
                                        </p:tgtEl>
                                        <p:attrNameLst>
                                          <p:attrName>style.visibility</p:attrName>
                                        </p:attrNameLst>
                                      </p:cBhvr>
                                      <p:to>
                                        <p:strVal val="visible"/>
                                      </p:to>
                                    </p:set>
                                    <p:anim calcmode="lin" valueType="num">
                                      <p:cBhvr>
                                        <p:cTn id="56" dur="300" fill="hold"/>
                                        <p:tgtEl>
                                          <p:spTgt spid="289"/>
                                        </p:tgtEl>
                                        <p:attrNameLst>
                                          <p:attrName>ppt_x</p:attrName>
                                        </p:attrNameLst>
                                      </p:cBhvr>
                                      <p:tavLst>
                                        <p:tav tm="0">
                                          <p:val>
                                            <p:strVal val="#ppt_x-#ppt_w/2"/>
                                          </p:val>
                                        </p:tav>
                                        <p:tav tm="100000">
                                          <p:val>
                                            <p:strVal val="#ppt_x"/>
                                          </p:val>
                                        </p:tav>
                                      </p:tavLst>
                                    </p:anim>
                                    <p:anim calcmode="lin" valueType="num">
                                      <p:cBhvr>
                                        <p:cTn id="57" dur="300" fill="hold"/>
                                        <p:tgtEl>
                                          <p:spTgt spid="289"/>
                                        </p:tgtEl>
                                        <p:attrNameLst>
                                          <p:attrName>ppt_y</p:attrName>
                                        </p:attrNameLst>
                                      </p:cBhvr>
                                      <p:tavLst>
                                        <p:tav tm="0">
                                          <p:val>
                                            <p:strVal val="#ppt_y"/>
                                          </p:val>
                                        </p:tav>
                                        <p:tav tm="100000">
                                          <p:val>
                                            <p:strVal val="#ppt_y"/>
                                          </p:val>
                                        </p:tav>
                                      </p:tavLst>
                                    </p:anim>
                                    <p:anim calcmode="lin" valueType="num">
                                      <p:cBhvr>
                                        <p:cTn id="58" dur="300" fill="hold"/>
                                        <p:tgtEl>
                                          <p:spTgt spid="289"/>
                                        </p:tgtEl>
                                        <p:attrNameLst>
                                          <p:attrName>ppt_w</p:attrName>
                                        </p:attrNameLst>
                                      </p:cBhvr>
                                      <p:tavLst>
                                        <p:tav tm="0">
                                          <p:val>
                                            <p:fltVal val="0"/>
                                          </p:val>
                                        </p:tav>
                                        <p:tav tm="100000">
                                          <p:val>
                                            <p:strVal val="#ppt_w"/>
                                          </p:val>
                                        </p:tav>
                                      </p:tavLst>
                                    </p:anim>
                                    <p:anim calcmode="lin" valueType="num">
                                      <p:cBhvr>
                                        <p:cTn id="59" dur="300" fill="hold"/>
                                        <p:tgtEl>
                                          <p:spTgt spid="289"/>
                                        </p:tgtEl>
                                        <p:attrNameLst>
                                          <p:attrName>ppt_h</p:attrName>
                                        </p:attrNameLst>
                                      </p:cBhvr>
                                      <p:tavLst>
                                        <p:tav tm="0">
                                          <p:val>
                                            <p:strVal val="#ppt_h"/>
                                          </p:val>
                                        </p:tav>
                                        <p:tav tm="100000">
                                          <p:val>
                                            <p:strVal val="#ppt_h"/>
                                          </p:val>
                                        </p:tav>
                                      </p:tavLst>
                                    </p:anim>
                                  </p:childTnLst>
                                </p:cTn>
                              </p:par>
                            </p:childTnLst>
                          </p:cTn>
                        </p:par>
                        <p:par>
                          <p:cTn id="60" fill="hold">
                            <p:stCondLst>
                              <p:cond delay="300"/>
                            </p:stCondLst>
                            <p:childTnLst>
                              <p:par>
                                <p:cTn id="61" presetID="17" presetClass="entr" presetSubtype="8" fill="hold" grpId="0" nodeType="afterEffect">
                                  <p:stCondLst>
                                    <p:cond delay="0"/>
                                  </p:stCondLst>
                                  <p:childTnLst>
                                    <p:set>
                                      <p:cBhvr>
                                        <p:cTn id="62" dur="1" fill="hold">
                                          <p:stCondLst>
                                            <p:cond delay="0"/>
                                          </p:stCondLst>
                                        </p:cTn>
                                        <p:tgtEl>
                                          <p:spTgt spid="304"/>
                                        </p:tgtEl>
                                        <p:attrNameLst>
                                          <p:attrName>style.visibility</p:attrName>
                                        </p:attrNameLst>
                                      </p:cBhvr>
                                      <p:to>
                                        <p:strVal val="visible"/>
                                      </p:to>
                                    </p:set>
                                    <p:anim calcmode="lin" valueType="num">
                                      <p:cBhvr>
                                        <p:cTn id="63" dur="300" fill="hold"/>
                                        <p:tgtEl>
                                          <p:spTgt spid="304"/>
                                        </p:tgtEl>
                                        <p:attrNameLst>
                                          <p:attrName>ppt_x</p:attrName>
                                        </p:attrNameLst>
                                      </p:cBhvr>
                                      <p:tavLst>
                                        <p:tav tm="0">
                                          <p:val>
                                            <p:strVal val="#ppt_x-#ppt_w/2"/>
                                          </p:val>
                                        </p:tav>
                                        <p:tav tm="100000">
                                          <p:val>
                                            <p:strVal val="#ppt_x"/>
                                          </p:val>
                                        </p:tav>
                                      </p:tavLst>
                                    </p:anim>
                                    <p:anim calcmode="lin" valueType="num">
                                      <p:cBhvr>
                                        <p:cTn id="64" dur="300" fill="hold"/>
                                        <p:tgtEl>
                                          <p:spTgt spid="304"/>
                                        </p:tgtEl>
                                        <p:attrNameLst>
                                          <p:attrName>ppt_y</p:attrName>
                                        </p:attrNameLst>
                                      </p:cBhvr>
                                      <p:tavLst>
                                        <p:tav tm="0">
                                          <p:val>
                                            <p:strVal val="#ppt_y"/>
                                          </p:val>
                                        </p:tav>
                                        <p:tav tm="100000">
                                          <p:val>
                                            <p:strVal val="#ppt_y"/>
                                          </p:val>
                                        </p:tav>
                                      </p:tavLst>
                                    </p:anim>
                                    <p:anim calcmode="lin" valueType="num">
                                      <p:cBhvr>
                                        <p:cTn id="65" dur="300" fill="hold"/>
                                        <p:tgtEl>
                                          <p:spTgt spid="304"/>
                                        </p:tgtEl>
                                        <p:attrNameLst>
                                          <p:attrName>ppt_w</p:attrName>
                                        </p:attrNameLst>
                                      </p:cBhvr>
                                      <p:tavLst>
                                        <p:tav tm="0">
                                          <p:val>
                                            <p:fltVal val="0"/>
                                          </p:val>
                                        </p:tav>
                                        <p:tav tm="100000">
                                          <p:val>
                                            <p:strVal val="#ppt_w"/>
                                          </p:val>
                                        </p:tav>
                                      </p:tavLst>
                                    </p:anim>
                                    <p:anim calcmode="lin" valueType="num">
                                      <p:cBhvr>
                                        <p:cTn id="66" dur="300" fill="hold"/>
                                        <p:tgtEl>
                                          <p:spTgt spid="304"/>
                                        </p:tgtEl>
                                        <p:attrNameLst>
                                          <p:attrName>ppt_h</p:attrName>
                                        </p:attrNameLst>
                                      </p:cBhvr>
                                      <p:tavLst>
                                        <p:tav tm="0">
                                          <p:val>
                                            <p:strVal val="#ppt_h"/>
                                          </p:val>
                                        </p:tav>
                                        <p:tav tm="100000">
                                          <p:val>
                                            <p:strVal val="#ppt_h"/>
                                          </p:val>
                                        </p:tav>
                                      </p:tavLst>
                                    </p:anim>
                                  </p:childTnLst>
                                </p:cTn>
                              </p:par>
                            </p:childTnLst>
                          </p:cTn>
                        </p:par>
                        <p:par>
                          <p:cTn id="67" fill="hold">
                            <p:stCondLst>
                              <p:cond delay="600"/>
                            </p:stCondLst>
                            <p:childTnLst>
                              <p:par>
                                <p:cTn id="68" presetID="1" presetClass="entr" presetSubtype="0" fill="hold" nodeType="afterEffect">
                                  <p:stCondLst>
                                    <p:cond delay="0"/>
                                  </p:stCondLst>
                                  <p:childTnLst>
                                    <p:set>
                                      <p:cBhvr>
                                        <p:cTn id="69" dur="1" fill="hold">
                                          <p:stCondLst>
                                            <p:cond delay="0"/>
                                          </p:stCondLst>
                                        </p:cTn>
                                        <p:tgtEl>
                                          <p:spTgt spid="238"/>
                                        </p:tgtEl>
                                        <p:attrNameLst>
                                          <p:attrName>style.visibility</p:attrName>
                                        </p:attrNameLst>
                                      </p:cBhvr>
                                      <p:to>
                                        <p:strVal val="visible"/>
                                      </p:to>
                                    </p:set>
                                  </p:childTnLst>
                                </p:cTn>
                              </p:par>
                            </p:childTnLst>
                          </p:cTn>
                        </p:par>
                        <p:par>
                          <p:cTn id="70" fill="hold">
                            <p:stCondLst>
                              <p:cond delay="600"/>
                            </p:stCondLst>
                            <p:childTnLst>
                              <p:par>
                                <p:cTn id="71" presetID="1" presetClass="entr" presetSubtype="0" fill="hold" nodeType="afterEffect">
                                  <p:stCondLst>
                                    <p:cond delay="0"/>
                                  </p:stCondLst>
                                  <p:childTnLst>
                                    <p:set>
                                      <p:cBhvr>
                                        <p:cTn id="72" dur="1" fill="hold">
                                          <p:stCondLst>
                                            <p:cond delay="0"/>
                                          </p:stCondLst>
                                        </p:cTn>
                                        <p:tgtEl>
                                          <p:spTgt spid="29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7" presetClass="entr" presetSubtype="8" fill="hold" grpId="0" nodeType="clickEffect">
                                  <p:stCondLst>
                                    <p:cond delay="0"/>
                                  </p:stCondLst>
                                  <p:childTnLst>
                                    <p:set>
                                      <p:cBhvr>
                                        <p:cTn id="76" dur="1" fill="hold">
                                          <p:stCondLst>
                                            <p:cond delay="0"/>
                                          </p:stCondLst>
                                        </p:cTn>
                                        <p:tgtEl>
                                          <p:spTgt spid="290"/>
                                        </p:tgtEl>
                                        <p:attrNameLst>
                                          <p:attrName>style.visibility</p:attrName>
                                        </p:attrNameLst>
                                      </p:cBhvr>
                                      <p:to>
                                        <p:strVal val="visible"/>
                                      </p:to>
                                    </p:set>
                                    <p:anim calcmode="lin" valueType="num">
                                      <p:cBhvr>
                                        <p:cTn id="77" dur="900" fill="hold"/>
                                        <p:tgtEl>
                                          <p:spTgt spid="290"/>
                                        </p:tgtEl>
                                        <p:attrNameLst>
                                          <p:attrName>ppt_x</p:attrName>
                                        </p:attrNameLst>
                                      </p:cBhvr>
                                      <p:tavLst>
                                        <p:tav tm="0">
                                          <p:val>
                                            <p:strVal val="#ppt_x-#ppt_w/2"/>
                                          </p:val>
                                        </p:tav>
                                        <p:tav tm="100000">
                                          <p:val>
                                            <p:strVal val="#ppt_x"/>
                                          </p:val>
                                        </p:tav>
                                      </p:tavLst>
                                    </p:anim>
                                    <p:anim calcmode="lin" valueType="num">
                                      <p:cBhvr>
                                        <p:cTn id="78" dur="900" fill="hold"/>
                                        <p:tgtEl>
                                          <p:spTgt spid="290"/>
                                        </p:tgtEl>
                                        <p:attrNameLst>
                                          <p:attrName>ppt_y</p:attrName>
                                        </p:attrNameLst>
                                      </p:cBhvr>
                                      <p:tavLst>
                                        <p:tav tm="0">
                                          <p:val>
                                            <p:strVal val="#ppt_y"/>
                                          </p:val>
                                        </p:tav>
                                        <p:tav tm="100000">
                                          <p:val>
                                            <p:strVal val="#ppt_y"/>
                                          </p:val>
                                        </p:tav>
                                      </p:tavLst>
                                    </p:anim>
                                    <p:anim calcmode="lin" valueType="num">
                                      <p:cBhvr>
                                        <p:cTn id="79" dur="900" fill="hold"/>
                                        <p:tgtEl>
                                          <p:spTgt spid="290"/>
                                        </p:tgtEl>
                                        <p:attrNameLst>
                                          <p:attrName>ppt_w</p:attrName>
                                        </p:attrNameLst>
                                      </p:cBhvr>
                                      <p:tavLst>
                                        <p:tav tm="0">
                                          <p:val>
                                            <p:fltVal val="0"/>
                                          </p:val>
                                        </p:tav>
                                        <p:tav tm="100000">
                                          <p:val>
                                            <p:strVal val="#ppt_w"/>
                                          </p:val>
                                        </p:tav>
                                      </p:tavLst>
                                    </p:anim>
                                    <p:anim calcmode="lin" valueType="num">
                                      <p:cBhvr>
                                        <p:cTn id="80" dur="900" fill="hold"/>
                                        <p:tgtEl>
                                          <p:spTgt spid="290"/>
                                        </p:tgtEl>
                                        <p:attrNameLst>
                                          <p:attrName>ppt_h</p:attrName>
                                        </p:attrNameLst>
                                      </p:cBhvr>
                                      <p:tavLst>
                                        <p:tav tm="0">
                                          <p:val>
                                            <p:strVal val="#ppt_h"/>
                                          </p:val>
                                        </p:tav>
                                        <p:tav tm="100000">
                                          <p:val>
                                            <p:strVal val="#ppt_h"/>
                                          </p:val>
                                        </p:tav>
                                      </p:tavLst>
                                    </p:anim>
                                  </p:childTnLst>
                                </p:cTn>
                              </p:par>
                            </p:childTnLst>
                          </p:cTn>
                        </p:par>
                        <p:par>
                          <p:cTn id="81" fill="hold">
                            <p:stCondLst>
                              <p:cond delay="900"/>
                            </p:stCondLst>
                            <p:childTnLst>
                              <p:par>
                                <p:cTn id="82" presetID="1" presetClass="entr" presetSubtype="0" fill="hold" nodeType="afterEffect">
                                  <p:stCondLst>
                                    <p:cond delay="0"/>
                                  </p:stCondLst>
                                  <p:childTnLst>
                                    <p:set>
                                      <p:cBhvr>
                                        <p:cTn id="83" dur="1" fill="hold">
                                          <p:stCondLst>
                                            <p:cond delay="0"/>
                                          </p:stCondLst>
                                        </p:cTn>
                                        <p:tgtEl>
                                          <p:spTgt spid="239"/>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305"/>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7" presetClass="entr" presetSubtype="8" fill="hold" grpId="0" nodeType="clickEffect">
                                  <p:stCondLst>
                                    <p:cond delay="0"/>
                                  </p:stCondLst>
                                  <p:childTnLst>
                                    <p:set>
                                      <p:cBhvr>
                                        <p:cTn id="91" dur="1" fill="hold">
                                          <p:stCondLst>
                                            <p:cond delay="0"/>
                                          </p:stCondLst>
                                        </p:cTn>
                                        <p:tgtEl>
                                          <p:spTgt spid="291"/>
                                        </p:tgtEl>
                                        <p:attrNameLst>
                                          <p:attrName>style.visibility</p:attrName>
                                        </p:attrNameLst>
                                      </p:cBhvr>
                                      <p:to>
                                        <p:strVal val="visible"/>
                                      </p:to>
                                    </p:set>
                                    <p:anim calcmode="lin" valueType="num">
                                      <p:cBhvr>
                                        <p:cTn id="92" dur="500" fill="hold"/>
                                        <p:tgtEl>
                                          <p:spTgt spid="291"/>
                                        </p:tgtEl>
                                        <p:attrNameLst>
                                          <p:attrName>ppt_x</p:attrName>
                                        </p:attrNameLst>
                                      </p:cBhvr>
                                      <p:tavLst>
                                        <p:tav tm="0">
                                          <p:val>
                                            <p:strVal val="#ppt_x-#ppt_w/2"/>
                                          </p:val>
                                        </p:tav>
                                        <p:tav tm="100000">
                                          <p:val>
                                            <p:strVal val="#ppt_x"/>
                                          </p:val>
                                        </p:tav>
                                      </p:tavLst>
                                    </p:anim>
                                    <p:anim calcmode="lin" valueType="num">
                                      <p:cBhvr>
                                        <p:cTn id="93" dur="500" fill="hold"/>
                                        <p:tgtEl>
                                          <p:spTgt spid="291"/>
                                        </p:tgtEl>
                                        <p:attrNameLst>
                                          <p:attrName>ppt_y</p:attrName>
                                        </p:attrNameLst>
                                      </p:cBhvr>
                                      <p:tavLst>
                                        <p:tav tm="0">
                                          <p:val>
                                            <p:strVal val="#ppt_y"/>
                                          </p:val>
                                        </p:tav>
                                        <p:tav tm="100000">
                                          <p:val>
                                            <p:strVal val="#ppt_y"/>
                                          </p:val>
                                        </p:tav>
                                      </p:tavLst>
                                    </p:anim>
                                    <p:anim calcmode="lin" valueType="num">
                                      <p:cBhvr>
                                        <p:cTn id="94" dur="500" fill="hold"/>
                                        <p:tgtEl>
                                          <p:spTgt spid="291"/>
                                        </p:tgtEl>
                                        <p:attrNameLst>
                                          <p:attrName>ppt_w</p:attrName>
                                        </p:attrNameLst>
                                      </p:cBhvr>
                                      <p:tavLst>
                                        <p:tav tm="0">
                                          <p:val>
                                            <p:fltVal val="0"/>
                                          </p:val>
                                        </p:tav>
                                        <p:tav tm="100000">
                                          <p:val>
                                            <p:strVal val="#ppt_w"/>
                                          </p:val>
                                        </p:tav>
                                      </p:tavLst>
                                    </p:anim>
                                    <p:anim calcmode="lin" valueType="num">
                                      <p:cBhvr>
                                        <p:cTn id="95" dur="500" fill="hold"/>
                                        <p:tgtEl>
                                          <p:spTgt spid="291"/>
                                        </p:tgtEl>
                                        <p:attrNameLst>
                                          <p:attrName>ppt_h</p:attrName>
                                        </p:attrNameLst>
                                      </p:cBhvr>
                                      <p:tavLst>
                                        <p:tav tm="0">
                                          <p:val>
                                            <p:strVal val="#ppt_h"/>
                                          </p:val>
                                        </p:tav>
                                        <p:tav tm="100000">
                                          <p:val>
                                            <p:strVal val="#ppt_h"/>
                                          </p:val>
                                        </p:tav>
                                      </p:tavLst>
                                    </p:anim>
                                  </p:childTnLst>
                                </p:cTn>
                              </p:par>
                            </p:childTnLst>
                          </p:cTn>
                        </p:par>
                        <p:par>
                          <p:cTn id="96" fill="hold">
                            <p:stCondLst>
                              <p:cond delay="500"/>
                            </p:stCondLst>
                            <p:childTnLst>
                              <p:par>
                                <p:cTn id="97" presetID="1" presetClass="entr" presetSubtype="0" fill="hold" nodeType="afterEffect">
                                  <p:stCondLst>
                                    <p:cond delay="0"/>
                                  </p:stCondLst>
                                  <p:childTnLst>
                                    <p:set>
                                      <p:cBhvr>
                                        <p:cTn id="98" dur="1" fill="hold">
                                          <p:stCondLst>
                                            <p:cond delay="0"/>
                                          </p:stCondLst>
                                        </p:cTn>
                                        <p:tgtEl>
                                          <p:spTgt spid="24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08"/>
                                        </p:tgtEl>
                                        <p:attrNameLst>
                                          <p:attrName>style.visibility</p:attrName>
                                        </p:attrNameLst>
                                      </p:cBhvr>
                                      <p:to>
                                        <p:strVal val="visible"/>
                                      </p:to>
                                    </p:set>
                                  </p:childTnLst>
                                </p:cTn>
                              </p:par>
                            </p:childTnLst>
                          </p:cTn>
                        </p:par>
                        <p:par>
                          <p:cTn id="103" fill="hold">
                            <p:stCondLst>
                              <p:cond delay="0"/>
                            </p:stCondLst>
                            <p:childTnLst>
                              <p:par>
                                <p:cTn id="104" presetID="17" presetClass="entr" presetSubtype="8" fill="hold" grpId="0" nodeType="afterEffect">
                                  <p:stCondLst>
                                    <p:cond delay="0"/>
                                  </p:stCondLst>
                                  <p:childTnLst>
                                    <p:set>
                                      <p:cBhvr>
                                        <p:cTn id="105" dur="1" fill="hold">
                                          <p:stCondLst>
                                            <p:cond delay="0"/>
                                          </p:stCondLst>
                                        </p:cTn>
                                        <p:tgtEl>
                                          <p:spTgt spid="292"/>
                                        </p:tgtEl>
                                        <p:attrNameLst>
                                          <p:attrName>style.visibility</p:attrName>
                                        </p:attrNameLst>
                                      </p:cBhvr>
                                      <p:to>
                                        <p:strVal val="visible"/>
                                      </p:to>
                                    </p:set>
                                    <p:anim calcmode="lin" valueType="num">
                                      <p:cBhvr>
                                        <p:cTn id="106" dur="900" fill="hold"/>
                                        <p:tgtEl>
                                          <p:spTgt spid="292"/>
                                        </p:tgtEl>
                                        <p:attrNameLst>
                                          <p:attrName>ppt_x</p:attrName>
                                        </p:attrNameLst>
                                      </p:cBhvr>
                                      <p:tavLst>
                                        <p:tav tm="0">
                                          <p:val>
                                            <p:strVal val="#ppt_x-#ppt_w/2"/>
                                          </p:val>
                                        </p:tav>
                                        <p:tav tm="100000">
                                          <p:val>
                                            <p:strVal val="#ppt_x"/>
                                          </p:val>
                                        </p:tav>
                                      </p:tavLst>
                                    </p:anim>
                                    <p:anim calcmode="lin" valueType="num">
                                      <p:cBhvr>
                                        <p:cTn id="107" dur="900" fill="hold"/>
                                        <p:tgtEl>
                                          <p:spTgt spid="292"/>
                                        </p:tgtEl>
                                        <p:attrNameLst>
                                          <p:attrName>ppt_y</p:attrName>
                                        </p:attrNameLst>
                                      </p:cBhvr>
                                      <p:tavLst>
                                        <p:tav tm="0">
                                          <p:val>
                                            <p:strVal val="#ppt_y"/>
                                          </p:val>
                                        </p:tav>
                                        <p:tav tm="100000">
                                          <p:val>
                                            <p:strVal val="#ppt_y"/>
                                          </p:val>
                                        </p:tav>
                                      </p:tavLst>
                                    </p:anim>
                                    <p:anim calcmode="lin" valueType="num">
                                      <p:cBhvr>
                                        <p:cTn id="108" dur="900" fill="hold"/>
                                        <p:tgtEl>
                                          <p:spTgt spid="292"/>
                                        </p:tgtEl>
                                        <p:attrNameLst>
                                          <p:attrName>ppt_w</p:attrName>
                                        </p:attrNameLst>
                                      </p:cBhvr>
                                      <p:tavLst>
                                        <p:tav tm="0">
                                          <p:val>
                                            <p:fltVal val="0"/>
                                          </p:val>
                                        </p:tav>
                                        <p:tav tm="100000">
                                          <p:val>
                                            <p:strVal val="#ppt_w"/>
                                          </p:val>
                                        </p:tav>
                                      </p:tavLst>
                                    </p:anim>
                                    <p:anim calcmode="lin" valueType="num">
                                      <p:cBhvr>
                                        <p:cTn id="109" dur="900" fill="hold"/>
                                        <p:tgtEl>
                                          <p:spTgt spid="292"/>
                                        </p:tgtEl>
                                        <p:attrNameLst>
                                          <p:attrName>ppt_h</p:attrName>
                                        </p:attrNameLst>
                                      </p:cBhvr>
                                      <p:tavLst>
                                        <p:tav tm="0">
                                          <p:val>
                                            <p:strVal val="#ppt_h"/>
                                          </p:val>
                                        </p:tav>
                                        <p:tav tm="100000">
                                          <p:val>
                                            <p:strVal val="#ppt_h"/>
                                          </p:val>
                                        </p:tav>
                                      </p:tavLst>
                                    </p:anim>
                                  </p:childTnLst>
                                </p:cTn>
                              </p:par>
                            </p:childTnLst>
                          </p:cTn>
                        </p:par>
                        <p:par>
                          <p:cTn id="110" fill="hold">
                            <p:stCondLst>
                              <p:cond delay="900"/>
                            </p:stCondLst>
                            <p:childTnLst>
                              <p:par>
                                <p:cTn id="111" presetID="1" presetClass="entr" presetSubtype="0" fill="hold" nodeType="afterEffect">
                                  <p:stCondLst>
                                    <p:cond delay="0"/>
                                  </p:stCondLst>
                                  <p:childTnLst>
                                    <p:set>
                                      <p:cBhvr>
                                        <p:cTn id="112" dur="1" fill="hold">
                                          <p:stCondLst>
                                            <p:cond delay="0"/>
                                          </p:stCondLst>
                                        </p:cTn>
                                        <p:tgtEl>
                                          <p:spTgt spid="241"/>
                                        </p:tgtEl>
                                        <p:attrNameLst>
                                          <p:attrName>style.visibility</p:attrName>
                                        </p:attrNameLst>
                                      </p:cBhvr>
                                      <p:to>
                                        <p:strVal val="visible"/>
                                      </p:to>
                                    </p:set>
                                  </p:childTnLst>
                                </p:cTn>
                              </p:par>
                            </p:childTnLst>
                          </p:cTn>
                        </p:par>
                        <p:par>
                          <p:cTn id="113" fill="hold">
                            <p:stCondLst>
                              <p:cond delay="900"/>
                            </p:stCondLst>
                            <p:childTnLst>
                              <p:par>
                                <p:cTn id="114" presetID="1" presetClass="entr" presetSubtype="0" fill="hold" nodeType="afterEffect">
                                  <p:stCondLst>
                                    <p:cond delay="0"/>
                                  </p:stCondLst>
                                  <p:childTnLst>
                                    <p:set>
                                      <p:cBhvr>
                                        <p:cTn id="115" dur="1" fill="hold">
                                          <p:stCondLst>
                                            <p:cond delay="0"/>
                                          </p:stCondLst>
                                        </p:cTn>
                                        <p:tgtEl>
                                          <p:spTgt spid="297"/>
                                        </p:tgtEl>
                                        <p:attrNameLst>
                                          <p:attrName>style.visibility</p:attrName>
                                        </p:attrNameLst>
                                      </p:cBhvr>
                                      <p:to>
                                        <p:strVal val="visible"/>
                                      </p:to>
                                    </p:set>
                                  </p:childTnLst>
                                </p:cTn>
                              </p:par>
                            </p:childTnLst>
                          </p:cTn>
                        </p:par>
                        <p:par>
                          <p:cTn id="116" fill="hold">
                            <p:stCondLst>
                              <p:cond delay="900"/>
                            </p:stCondLst>
                            <p:childTnLst>
                              <p:par>
                                <p:cTn id="117" presetID="17" presetClass="entr" presetSubtype="8" fill="hold" grpId="0" nodeType="afterEffect">
                                  <p:stCondLst>
                                    <p:cond delay="0"/>
                                  </p:stCondLst>
                                  <p:childTnLst>
                                    <p:set>
                                      <p:cBhvr>
                                        <p:cTn id="118" dur="1" fill="hold">
                                          <p:stCondLst>
                                            <p:cond delay="0"/>
                                          </p:stCondLst>
                                        </p:cTn>
                                        <p:tgtEl>
                                          <p:spTgt spid="293"/>
                                        </p:tgtEl>
                                        <p:attrNameLst>
                                          <p:attrName>style.visibility</p:attrName>
                                        </p:attrNameLst>
                                      </p:cBhvr>
                                      <p:to>
                                        <p:strVal val="visible"/>
                                      </p:to>
                                    </p:set>
                                    <p:anim calcmode="lin" valueType="num">
                                      <p:cBhvr>
                                        <p:cTn id="119" dur="900" fill="hold"/>
                                        <p:tgtEl>
                                          <p:spTgt spid="293"/>
                                        </p:tgtEl>
                                        <p:attrNameLst>
                                          <p:attrName>ppt_x</p:attrName>
                                        </p:attrNameLst>
                                      </p:cBhvr>
                                      <p:tavLst>
                                        <p:tav tm="0">
                                          <p:val>
                                            <p:strVal val="#ppt_x-#ppt_w/2"/>
                                          </p:val>
                                        </p:tav>
                                        <p:tav tm="100000">
                                          <p:val>
                                            <p:strVal val="#ppt_x"/>
                                          </p:val>
                                        </p:tav>
                                      </p:tavLst>
                                    </p:anim>
                                    <p:anim calcmode="lin" valueType="num">
                                      <p:cBhvr>
                                        <p:cTn id="120" dur="900" fill="hold"/>
                                        <p:tgtEl>
                                          <p:spTgt spid="293"/>
                                        </p:tgtEl>
                                        <p:attrNameLst>
                                          <p:attrName>ppt_y</p:attrName>
                                        </p:attrNameLst>
                                      </p:cBhvr>
                                      <p:tavLst>
                                        <p:tav tm="0">
                                          <p:val>
                                            <p:strVal val="#ppt_y"/>
                                          </p:val>
                                        </p:tav>
                                        <p:tav tm="100000">
                                          <p:val>
                                            <p:strVal val="#ppt_y"/>
                                          </p:val>
                                        </p:tav>
                                      </p:tavLst>
                                    </p:anim>
                                    <p:anim calcmode="lin" valueType="num">
                                      <p:cBhvr>
                                        <p:cTn id="121" dur="900" fill="hold"/>
                                        <p:tgtEl>
                                          <p:spTgt spid="293"/>
                                        </p:tgtEl>
                                        <p:attrNameLst>
                                          <p:attrName>ppt_w</p:attrName>
                                        </p:attrNameLst>
                                      </p:cBhvr>
                                      <p:tavLst>
                                        <p:tav tm="0">
                                          <p:val>
                                            <p:fltVal val="0"/>
                                          </p:val>
                                        </p:tav>
                                        <p:tav tm="100000">
                                          <p:val>
                                            <p:strVal val="#ppt_w"/>
                                          </p:val>
                                        </p:tav>
                                      </p:tavLst>
                                    </p:anim>
                                    <p:anim calcmode="lin" valueType="num">
                                      <p:cBhvr>
                                        <p:cTn id="122" dur="900" fill="hold"/>
                                        <p:tgtEl>
                                          <p:spTgt spid="293"/>
                                        </p:tgtEl>
                                        <p:attrNameLst>
                                          <p:attrName>ppt_h</p:attrName>
                                        </p:attrNameLst>
                                      </p:cBhvr>
                                      <p:tavLst>
                                        <p:tav tm="0">
                                          <p:val>
                                            <p:strVal val="#ppt_h"/>
                                          </p:val>
                                        </p:tav>
                                        <p:tav tm="100000">
                                          <p:val>
                                            <p:strVal val="#ppt_h"/>
                                          </p:val>
                                        </p:tav>
                                      </p:tavLst>
                                    </p:anim>
                                  </p:childTnLst>
                                </p:cTn>
                              </p:par>
                            </p:childTnLst>
                          </p:cTn>
                        </p:par>
                        <p:par>
                          <p:cTn id="123" fill="hold">
                            <p:stCondLst>
                              <p:cond delay="1800"/>
                            </p:stCondLst>
                            <p:childTnLst>
                              <p:par>
                                <p:cTn id="124" presetID="1" presetClass="entr" presetSubtype="0" fill="hold" nodeType="afterEffect">
                                  <p:stCondLst>
                                    <p:cond delay="0"/>
                                  </p:stCondLst>
                                  <p:childTnLst>
                                    <p:set>
                                      <p:cBhvr>
                                        <p:cTn id="125" dur="1" fill="hold">
                                          <p:stCondLst>
                                            <p:cond delay="0"/>
                                          </p:stCondLst>
                                        </p:cTn>
                                        <p:tgtEl>
                                          <p:spTgt spid="242"/>
                                        </p:tgtEl>
                                        <p:attrNameLst>
                                          <p:attrName>style.visibility</p:attrName>
                                        </p:attrNameLst>
                                      </p:cBhvr>
                                      <p:to>
                                        <p:strVal val="visible"/>
                                      </p:to>
                                    </p:set>
                                  </p:childTnLst>
                                </p:cTn>
                              </p:par>
                            </p:childTnLst>
                          </p:cTn>
                        </p:par>
                        <p:par>
                          <p:cTn id="126" fill="hold">
                            <p:stCondLst>
                              <p:cond delay="1800"/>
                            </p:stCondLst>
                            <p:childTnLst>
                              <p:par>
                                <p:cTn id="127" presetID="1" presetClass="entr" presetSubtype="0" fill="hold" nodeType="afterEffect">
                                  <p:stCondLst>
                                    <p:cond delay="0"/>
                                  </p:stCondLst>
                                  <p:childTnLst>
                                    <p:set>
                                      <p:cBhvr>
                                        <p:cTn id="128" dur="1" fill="hold">
                                          <p:stCondLst>
                                            <p:cond delay="0"/>
                                          </p:stCondLst>
                                        </p:cTn>
                                        <p:tgtEl>
                                          <p:spTgt spid="300"/>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0" nodeType="clickEffect">
                                  <p:stCondLst>
                                    <p:cond delay="0"/>
                                  </p:stCondLst>
                                  <p:childTnLst>
                                    <p:set>
                                      <p:cBhvr>
                                        <p:cTn id="132" dur="1" fill="hold">
                                          <p:stCondLst>
                                            <p:cond delay="0"/>
                                          </p:stCondLst>
                                        </p:cTn>
                                        <p:tgtEl>
                                          <p:spTgt spid="158"/>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grpId="0" nodeType="clickEffect">
                                  <p:stCondLst>
                                    <p:cond delay="0"/>
                                  </p:stCondLst>
                                  <p:childTnLst>
                                    <p:set>
                                      <p:cBhvr>
                                        <p:cTn id="136" dur="1" fill="hold">
                                          <p:stCondLst>
                                            <p:cond delay="0"/>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animBg="1"/>
      <p:bldP spid="244" grpId="0" animBg="1"/>
      <p:bldP spid="246" grpId="0" animBg="1"/>
      <p:bldP spid="247" grpId="0"/>
      <p:bldP spid="289" grpId="0" animBg="1"/>
      <p:bldP spid="290" grpId="0" animBg="1"/>
      <p:bldP spid="291" grpId="0" animBg="1"/>
      <p:bldP spid="292" grpId="0" animBg="1"/>
      <p:bldP spid="293" grpId="0" animBg="1"/>
      <p:bldP spid="304" grpId="0" animBg="1"/>
      <p:bldP spid="158" grpId="0" animBg="1"/>
      <p:bldP spid="91" grpId="0" animBg="1"/>
      <p:bldP spid="94" grpId="0" animBg="1"/>
      <p:bldP spid="95" grpId="0" animBg="1"/>
      <p:bldP spid="96" grpId="0" animBg="1"/>
      <p:bldP spid="97" grpId="0" animBg="1"/>
      <p:bldP spid="9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a:extLst>
              <a:ext uri="{FF2B5EF4-FFF2-40B4-BE49-F238E27FC236}">
                <a16:creationId xmlns:a16="http://schemas.microsoft.com/office/drawing/2014/main" id="{BB2A5D6F-9241-704B-A268-4F8F82821371}"/>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t>14</a:t>
            </a:fld>
            <a:endParaRPr lang="en-US"/>
          </a:p>
        </p:txBody>
      </p:sp>
      <p:sp>
        <p:nvSpPr>
          <p:cNvPr id="56" name="Title 1">
            <a:extLst>
              <a:ext uri="{FF2B5EF4-FFF2-40B4-BE49-F238E27FC236}">
                <a16:creationId xmlns:a16="http://schemas.microsoft.com/office/drawing/2014/main" id="{2F1FDE47-4AA5-EE4D-BA41-C8A93625DE44}"/>
              </a:ext>
            </a:extLst>
          </p:cNvPr>
          <p:cNvSpPr txBox="1">
            <a:spLocks/>
          </p:cNvSpPr>
          <p:nvPr/>
        </p:nvSpPr>
        <p:spPr>
          <a:xfrm>
            <a:off x="0" y="0"/>
            <a:ext cx="12192000" cy="1330525"/>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r>
              <a:rPr lang="en-US" dirty="0">
                <a:solidFill>
                  <a:schemeClr val="bg1"/>
                </a:solidFill>
              </a:rPr>
              <a:t>  </a:t>
            </a:r>
            <a:r>
              <a:rPr lang="en-US" sz="4300" dirty="0">
                <a:solidFill>
                  <a:schemeClr val="bg1"/>
                </a:solidFill>
              </a:rPr>
              <a:t>Two-Dimensional Age-Based Scheduler (2DAS)</a:t>
            </a:r>
          </a:p>
        </p:txBody>
      </p:sp>
      <p:sp>
        <p:nvSpPr>
          <p:cNvPr id="11" name="Content Placeholder 2">
            <a:extLst>
              <a:ext uri="{FF2B5EF4-FFF2-40B4-BE49-F238E27FC236}">
                <a16:creationId xmlns:a16="http://schemas.microsoft.com/office/drawing/2014/main" id="{BBEA4748-9098-334F-A563-A6C262B33764}"/>
              </a:ext>
            </a:extLst>
          </p:cNvPr>
          <p:cNvSpPr txBox="1">
            <a:spLocks/>
          </p:cNvSpPr>
          <p:nvPr/>
        </p:nvSpPr>
        <p:spPr>
          <a:xfrm>
            <a:off x="838200" y="1584816"/>
            <a:ext cx="10515600" cy="47441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Gill Sans Light" panose="020B0302020104020203" pitchFamily="34" charset="-79"/>
                <a:ea typeface="+mn-ea"/>
                <a:cs typeface="Gill Sans Light" panose="020B0302020104020203" pitchFamily="34" charset="-79"/>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ill Sans Light" panose="020B0302020104020203" pitchFamily="34" charset="-79"/>
                <a:ea typeface="+mn-ea"/>
                <a:cs typeface="Gill Sans Light" panose="020B0302020104020203" pitchFamily="34" charset="-79"/>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ill Sans Light" panose="020B0302020104020203" pitchFamily="34" charset="-79"/>
                <a:ea typeface="+mn-ea"/>
                <a:cs typeface="Gill Sans Light" panose="020B0302020104020203" pitchFamily="34" charset="-79"/>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ill Sans Light" panose="020B0302020104020203" pitchFamily="34" charset="-79"/>
                <a:ea typeface="+mn-ea"/>
                <a:cs typeface="Gill Sans Light" panose="020B0302020104020203" pitchFamily="34" charset="-79"/>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ill Sans Light" panose="020B0302020104020203" pitchFamily="34" charset="-79"/>
                <a:ea typeface="+mn-ea"/>
                <a:cs typeface="Gill Sans Light" panose="020B0302020104020203" pitchFamily="34" charset="-79"/>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Age calculated by two-dimensional attained service</a:t>
            </a:r>
          </a:p>
          <a:p>
            <a:pPr lvl="1"/>
            <a:r>
              <a:rPr lang="en-US" dirty="0"/>
              <a:t>i.e., a job’s </a:t>
            </a:r>
            <a:r>
              <a:rPr lang="en-US" i="1" dirty="0">
                <a:solidFill>
                  <a:schemeClr val="accent2"/>
                </a:solidFill>
                <a:latin typeface="Gill Sans" panose="020B0502020104020203" pitchFamily="34" charset="-79"/>
                <a:cs typeface="Gill Sans" panose="020B0502020104020203" pitchFamily="34" charset="-79"/>
              </a:rPr>
              <a:t>total</a:t>
            </a:r>
            <a:r>
              <a:rPr lang="en-US" dirty="0"/>
              <a:t> </a:t>
            </a:r>
            <a:r>
              <a:rPr lang="en-US" i="1" dirty="0">
                <a:solidFill>
                  <a:schemeClr val="accent2"/>
                </a:solidFill>
                <a:latin typeface="Gill Sans" panose="020B0502020104020203" pitchFamily="34" charset="-79"/>
                <a:cs typeface="Gill Sans" panose="020B0502020104020203" pitchFamily="34" charset="-79"/>
              </a:rPr>
              <a:t>executed GPU time </a:t>
            </a:r>
            <a:r>
              <a:rPr lang="en-US" sz="2000" dirty="0"/>
              <a:t>(# of GPUs × executed time)</a:t>
            </a:r>
          </a:p>
          <a:p>
            <a:pPr lvl="1"/>
            <a:endParaRPr lang="en-US" sz="2000" dirty="0"/>
          </a:p>
          <a:p>
            <a:r>
              <a:rPr lang="en-US" sz="3000" dirty="0"/>
              <a:t>No prior information</a:t>
            </a:r>
          </a:p>
          <a:p>
            <a:pPr lvl="1"/>
            <a:r>
              <a:rPr lang="en-US" i="1" dirty="0">
                <a:solidFill>
                  <a:schemeClr val="accent2"/>
                </a:solidFill>
                <a:latin typeface="Gill Sans" panose="020B0502020104020203" pitchFamily="34" charset="-79"/>
                <a:cs typeface="Gill Sans" panose="020B0502020104020203" pitchFamily="34" charset="-79"/>
              </a:rPr>
              <a:t>2D-LAS</a:t>
            </a:r>
          </a:p>
          <a:p>
            <a:pPr lvl="1"/>
            <a:endParaRPr lang="en-US" i="1" dirty="0">
              <a:solidFill>
                <a:schemeClr val="accent2"/>
              </a:solidFill>
              <a:latin typeface="Gill Sans" panose="020B0502020104020203" pitchFamily="34" charset="-79"/>
              <a:cs typeface="Gill Sans" panose="020B0502020104020203" pitchFamily="34" charset="-79"/>
            </a:endParaRPr>
          </a:p>
          <a:p>
            <a:r>
              <a:rPr lang="en-US" sz="3000" dirty="0"/>
              <a:t>With partial information: distribution of job GPU time  </a:t>
            </a:r>
          </a:p>
          <a:p>
            <a:pPr lvl="1"/>
            <a:r>
              <a:rPr lang="en-US" i="1" dirty="0">
                <a:solidFill>
                  <a:schemeClr val="accent2"/>
                </a:solidFill>
                <a:latin typeface="Gill Sans" panose="020B0502020104020203" pitchFamily="34" charset="-79"/>
                <a:cs typeface="Gill Sans" panose="020B0502020104020203" pitchFamily="34" charset="-79"/>
              </a:rPr>
              <a:t>2D-Gittins Index</a:t>
            </a:r>
            <a:endParaRPr lang="en-US" dirty="0"/>
          </a:p>
          <a:p>
            <a:pPr lvl="1"/>
            <a:endParaRPr lang="en-US" dirty="0"/>
          </a:p>
          <a:p>
            <a:r>
              <a:rPr lang="en-US" dirty="0"/>
              <a:t>Fewer job switches </a:t>
            </a:r>
          </a:p>
          <a:p>
            <a:pPr lvl="1"/>
            <a:r>
              <a:rPr lang="en-US" dirty="0"/>
              <a:t>Priority discretization: </a:t>
            </a:r>
            <a:r>
              <a:rPr lang="en-US" i="1" dirty="0">
                <a:solidFill>
                  <a:schemeClr val="accent2"/>
                </a:solidFill>
                <a:latin typeface="Gill Sans" panose="020B0502020104020203" pitchFamily="34" charset="-79"/>
                <a:cs typeface="Gill Sans" panose="020B0502020104020203" pitchFamily="34" charset="-79"/>
              </a:rPr>
              <a:t>Discretized-2DAS</a:t>
            </a:r>
            <a:r>
              <a:rPr lang="en-US" dirty="0"/>
              <a:t> </a:t>
            </a:r>
          </a:p>
          <a:p>
            <a:endParaRPr lang="en-US" dirty="0"/>
          </a:p>
        </p:txBody>
      </p:sp>
    </p:spTree>
    <p:custDataLst>
      <p:tags r:id="rId1"/>
    </p:custDataLst>
    <p:extLst>
      <p:ext uri="{BB962C8B-B14F-4D97-AF65-F5344CB8AC3E}">
        <p14:creationId xmlns:p14="http://schemas.microsoft.com/office/powerpoint/2010/main" val="3642669125"/>
      </p:ext>
    </p:extLst>
  </p:cSld>
  <p:clrMapOvr>
    <a:masterClrMapping/>
  </p:clrMapOvr>
  <mc:AlternateContent xmlns:mc="http://schemas.openxmlformats.org/markup-compatibility/2006" xmlns:p14="http://schemas.microsoft.com/office/powerpoint/2010/main">
    <mc:Choice Requires="p14">
      <p:transition spd="slow" p14:dur="2000" advTm="17325"/>
    </mc:Choice>
    <mc:Fallback xmlns="">
      <p:transition spd="slow" advTm="173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8FA84363-EEB5-AB4C-B6E9-56EC6F7281DC}"/>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t>15</a:t>
            </a:fld>
            <a:endParaRPr lang="en-US"/>
          </a:p>
        </p:txBody>
      </p:sp>
      <p:sp>
        <p:nvSpPr>
          <p:cNvPr id="15" name="TextBox 14">
            <a:extLst>
              <a:ext uri="{FF2B5EF4-FFF2-40B4-BE49-F238E27FC236}">
                <a16:creationId xmlns:a16="http://schemas.microsoft.com/office/drawing/2014/main" id="{9CAEA7EE-D968-E64C-93A2-F724838C6C16}"/>
              </a:ext>
            </a:extLst>
          </p:cNvPr>
          <p:cNvSpPr txBox="1"/>
          <p:nvPr/>
        </p:nvSpPr>
        <p:spPr>
          <a:xfrm>
            <a:off x="1408498" y="6530626"/>
            <a:ext cx="4687502" cy="246221"/>
          </a:xfrm>
          <a:prstGeom prst="rect">
            <a:avLst/>
          </a:prstGeom>
          <a:noFill/>
        </p:spPr>
        <p:txBody>
          <a:bodyPr wrap="none" rtlCol="0">
            <a:spAutoFit/>
          </a:bodyPr>
          <a:lstStyle/>
          <a:p>
            <a:r>
              <a:rPr lang="en-US" sz="1000" dirty="0">
                <a:solidFill>
                  <a:schemeClr val="bg1">
                    <a:lumMod val="85000"/>
                  </a:schemeClr>
                </a:solidFill>
                <a:latin typeface="Gill Sans Light" panose="020B0302020104020203" pitchFamily="34" charset="-79"/>
                <a:cs typeface="Gill Sans Light" panose="020B0302020104020203" pitchFamily="34" charset="-79"/>
              </a:rPr>
              <a:t>[1]. Scheduling: The multi-level feedback queue. Operating Systems: Three Easy Pieces </a:t>
            </a:r>
          </a:p>
        </p:txBody>
      </p:sp>
      <p:sp>
        <p:nvSpPr>
          <p:cNvPr id="172" name="Content Placeholder 2">
            <a:extLst>
              <a:ext uri="{FF2B5EF4-FFF2-40B4-BE49-F238E27FC236}">
                <a16:creationId xmlns:a16="http://schemas.microsoft.com/office/drawing/2014/main" id="{2AF98CA7-C081-E147-A566-4504F67CA796}"/>
              </a:ext>
            </a:extLst>
          </p:cNvPr>
          <p:cNvSpPr>
            <a:spLocks noGrp="1"/>
          </p:cNvSpPr>
          <p:nvPr>
            <p:ph idx="1"/>
          </p:nvPr>
        </p:nvSpPr>
        <p:spPr>
          <a:xfrm>
            <a:off x="662952" y="1787349"/>
            <a:ext cx="10515600" cy="3113087"/>
          </a:xfrm>
        </p:spPr>
        <p:txBody>
          <a:bodyPr>
            <a:normAutofit/>
          </a:bodyPr>
          <a:lstStyle/>
          <a:p>
            <a:r>
              <a:rPr lang="en-US" i="1" dirty="0">
                <a:latin typeface="Gill Sans" panose="020B0502020104020203" pitchFamily="34" charset="-79"/>
                <a:cs typeface="Gill Sans" panose="020B0502020104020203" pitchFamily="34" charset="-79"/>
              </a:rPr>
              <a:t>Priority Discretization </a:t>
            </a:r>
            <a:r>
              <a:rPr lang="en-US" dirty="0"/>
              <a:t>with Multi-level Feedback Queue</a:t>
            </a:r>
            <a:r>
              <a:rPr lang="en-US" baseline="-25000" dirty="0"/>
              <a:t>[1]</a:t>
            </a:r>
            <a:r>
              <a:rPr lang="en-US" dirty="0"/>
              <a:t> (MLFQ)</a:t>
            </a:r>
          </a:p>
          <a:p>
            <a:pPr marL="457200" lvl="1" indent="0">
              <a:buNone/>
            </a:pPr>
            <a:endParaRPr lang="en-US" dirty="0"/>
          </a:p>
        </p:txBody>
      </p:sp>
      <p:sp>
        <p:nvSpPr>
          <p:cNvPr id="173" name="Oval 172">
            <a:extLst>
              <a:ext uri="{FF2B5EF4-FFF2-40B4-BE49-F238E27FC236}">
                <a16:creationId xmlns:a16="http://schemas.microsoft.com/office/drawing/2014/main" id="{1853B399-4381-A548-820C-7BE513CCD162}"/>
              </a:ext>
            </a:extLst>
          </p:cNvPr>
          <p:cNvSpPr/>
          <p:nvPr/>
        </p:nvSpPr>
        <p:spPr>
          <a:xfrm>
            <a:off x="5081393" y="2819199"/>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4854ECEF-73A0-0946-9506-068B4B2F77EE}"/>
              </a:ext>
            </a:extLst>
          </p:cNvPr>
          <p:cNvSpPr/>
          <p:nvPr/>
        </p:nvSpPr>
        <p:spPr>
          <a:xfrm>
            <a:off x="6078763" y="2819199"/>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2E863394-7406-1941-A141-4B1027073B1E}"/>
              </a:ext>
            </a:extLst>
          </p:cNvPr>
          <p:cNvSpPr/>
          <p:nvPr/>
        </p:nvSpPr>
        <p:spPr>
          <a:xfrm>
            <a:off x="7076132" y="2819199"/>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9815443E-3530-7240-8FC5-9741162DC3BA}"/>
              </a:ext>
            </a:extLst>
          </p:cNvPr>
          <p:cNvSpPr/>
          <p:nvPr/>
        </p:nvSpPr>
        <p:spPr>
          <a:xfrm>
            <a:off x="6577448" y="2819199"/>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7B850BB2-65E4-A544-AF04-E97D8ED212B0}"/>
              </a:ext>
            </a:extLst>
          </p:cNvPr>
          <p:cNvSpPr/>
          <p:nvPr/>
        </p:nvSpPr>
        <p:spPr>
          <a:xfrm>
            <a:off x="5580078" y="2819199"/>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8" name="Group 177">
            <a:extLst>
              <a:ext uri="{FF2B5EF4-FFF2-40B4-BE49-F238E27FC236}">
                <a16:creationId xmlns:a16="http://schemas.microsoft.com/office/drawing/2014/main" id="{8A0D1101-0B44-1A47-8B4F-D0193E735D73}"/>
              </a:ext>
            </a:extLst>
          </p:cNvPr>
          <p:cNvGrpSpPr/>
          <p:nvPr/>
        </p:nvGrpSpPr>
        <p:grpSpPr>
          <a:xfrm>
            <a:off x="4905418" y="2718017"/>
            <a:ext cx="4462014" cy="2530103"/>
            <a:chOff x="4968239" y="3636022"/>
            <a:chExt cx="4462014" cy="2530103"/>
          </a:xfrm>
        </p:grpSpPr>
        <p:sp>
          <p:nvSpPr>
            <p:cNvPr id="179" name="TextBox 178">
              <a:extLst>
                <a:ext uri="{FF2B5EF4-FFF2-40B4-BE49-F238E27FC236}">
                  <a16:creationId xmlns:a16="http://schemas.microsoft.com/office/drawing/2014/main" id="{6652B170-9C50-1746-9B9B-83C4886A21C6}"/>
                </a:ext>
              </a:extLst>
            </p:cNvPr>
            <p:cNvSpPr txBox="1"/>
            <p:nvPr/>
          </p:nvSpPr>
          <p:spPr>
            <a:xfrm>
              <a:off x="7709544" y="4583531"/>
              <a:ext cx="421911" cy="338554"/>
            </a:xfrm>
            <a:prstGeom prst="rect">
              <a:avLst/>
            </a:prstGeom>
            <a:noFill/>
            <a:ln w="19050" cmpd="sng">
              <a:noFill/>
            </a:ln>
            <a:effectLst/>
          </p:spPr>
          <p:txBody>
            <a:bodyPr wrap="none" rtlCol="0">
              <a:spAutoFit/>
            </a:bodyPr>
            <a:lstStyle/>
            <a:p>
              <a:pPr algn="r"/>
              <a:r>
                <a:rPr lang="en-US" sz="1600" dirty="0">
                  <a:latin typeface="Gill Sans" panose="020B0502020104020203" pitchFamily="34" charset="-79"/>
                  <a:cs typeface="Gill Sans" panose="020B0502020104020203" pitchFamily="34" charset="-79"/>
                </a:rPr>
                <a:t>Q</a:t>
              </a:r>
              <a:r>
                <a:rPr lang="en-US" sz="1600" baseline="-25000" dirty="0">
                  <a:latin typeface="Gill Sans" panose="020B0502020104020203" pitchFamily="34" charset="-79"/>
                  <a:cs typeface="Gill Sans" panose="020B0502020104020203" pitchFamily="34" charset="-79"/>
                </a:rPr>
                <a:t>2</a:t>
              </a:r>
              <a:endParaRPr lang="en-US" baseline="-25000" dirty="0">
                <a:latin typeface="Gill Sans" panose="020B0502020104020203" pitchFamily="34" charset="-79"/>
                <a:cs typeface="Gill Sans" panose="020B0502020104020203" pitchFamily="34" charset="-79"/>
              </a:endParaRPr>
            </a:p>
          </p:txBody>
        </p:sp>
        <p:sp>
          <p:nvSpPr>
            <p:cNvPr id="180" name="TextBox 179">
              <a:extLst>
                <a:ext uri="{FF2B5EF4-FFF2-40B4-BE49-F238E27FC236}">
                  <a16:creationId xmlns:a16="http://schemas.microsoft.com/office/drawing/2014/main" id="{D81AB900-1161-F24A-B8B4-4CA944DD2E98}"/>
                </a:ext>
              </a:extLst>
            </p:cNvPr>
            <p:cNvSpPr txBox="1"/>
            <p:nvPr/>
          </p:nvSpPr>
          <p:spPr>
            <a:xfrm>
              <a:off x="8080203" y="3636022"/>
              <a:ext cx="1350050" cy="523220"/>
            </a:xfrm>
            <a:prstGeom prst="rect">
              <a:avLst/>
            </a:prstGeom>
            <a:noFill/>
            <a:effectLst/>
          </p:spPr>
          <p:txBody>
            <a:bodyPr wrap="none" rtlCol="0">
              <a:spAutoFit/>
            </a:bodyPr>
            <a:lstStyle/>
            <a:p>
              <a:pPr algn="ctr"/>
              <a:r>
                <a:rPr lang="en-US" sz="1400" dirty="0">
                  <a:latin typeface="Gill Sans" panose="020B0502020104020203" pitchFamily="34" charset="-79"/>
                  <a:cs typeface="Gill Sans" panose="020B0502020104020203" pitchFamily="34" charset="-79"/>
                </a:rPr>
                <a:t>Highest-Priority</a:t>
              </a:r>
            </a:p>
            <a:p>
              <a:pPr algn="ctr"/>
              <a:r>
                <a:rPr lang="en-US" sz="1400" dirty="0">
                  <a:latin typeface="Gill Sans" panose="020B0502020104020203" pitchFamily="34" charset="-79"/>
                  <a:cs typeface="Gill Sans" panose="020B0502020104020203" pitchFamily="34" charset="-79"/>
                </a:rPr>
                <a:t>Queue</a:t>
              </a:r>
            </a:p>
          </p:txBody>
        </p:sp>
        <p:cxnSp>
          <p:nvCxnSpPr>
            <p:cNvPr id="181" name="Straight Arrow Connector 180">
              <a:extLst>
                <a:ext uri="{FF2B5EF4-FFF2-40B4-BE49-F238E27FC236}">
                  <a16:creationId xmlns:a16="http://schemas.microsoft.com/office/drawing/2014/main" id="{18E469E0-57BE-3544-B4CE-EC33DB743E38}"/>
                </a:ext>
              </a:extLst>
            </p:cNvPr>
            <p:cNvCxnSpPr>
              <a:cxnSpLocks/>
            </p:cNvCxnSpPr>
            <p:nvPr/>
          </p:nvCxnSpPr>
          <p:spPr>
            <a:xfrm>
              <a:off x="8215217" y="4005590"/>
              <a:ext cx="0" cy="1661427"/>
            </a:xfrm>
            <a:prstGeom prst="straightConnector1">
              <a:avLst/>
            </a:prstGeom>
            <a:ln w="28575" cmpd="sng">
              <a:solidFill>
                <a:srgbClr val="000000"/>
              </a:solidFill>
              <a:tailEnd type="stealth" w="lg" len="lg"/>
            </a:ln>
            <a:effectLst/>
          </p:spPr>
          <p:style>
            <a:lnRef idx="2">
              <a:schemeClr val="accent1"/>
            </a:lnRef>
            <a:fillRef idx="0">
              <a:schemeClr val="accent1"/>
            </a:fillRef>
            <a:effectRef idx="1">
              <a:schemeClr val="accent1"/>
            </a:effectRef>
            <a:fontRef idx="minor">
              <a:schemeClr val="tx1"/>
            </a:fontRef>
          </p:style>
        </p:cxnSp>
        <p:sp>
          <p:nvSpPr>
            <p:cNvPr id="182" name="TextBox 181">
              <a:extLst>
                <a:ext uri="{FF2B5EF4-FFF2-40B4-BE49-F238E27FC236}">
                  <a16:creationId xmlns:a16="http://schemas.microsoft.com/office/drawing/2014/main" id="{1BE1F07F-C747-7746-B7F5-A0A0C96F0744}"/>
                </a:ext>
              </a:extLst>
            </p:cNvPr>
            <p:cNvSpPr txBox="1"/>
            <p:nvPr/>
          </p:nvSpPr>
          <p:spPr>
            <a:xfrm>
              <a:off x="8099696" y="5642905"/>
              <a:ext cx="1319592" cy="523220"/>
            </a:xfrm>
            <a:prstGeom prst="rect">
              <a:avLst/>
            </a:prstGeom>
            <a:noFill/>
            <a:effectLst/>
          </p:spPr>
          <p:txBody>
            <a:bodyPr wrap="none" rtlCol="0">
              <a:spAutoFit/>
            </a:bodyPr>
            <a:lstStyle/>
            <a:p>
              <a:pPr algn="ctr"/>
              <a:r>
                <a:rPr lang="en-US" sz="1400" dirty="0">
                  <a:latin typeface="Gill Sans" panose="020B0502020104020203" pitchFamily="34" charset="-79"/>
                  <a:cs typeface="Gill Sans" panose="020B0502020104020203" pitchFamily="34" charset="-79"/>
                </a:rPr>
                <a:t>Lowest-Priority</a:t>
              </a:r>
            </a:p>
            <a:p>
              <a:pPr algn="ctr"/>
              <a:r>
                <a:rPr lang="en-US" sz="1400" dirty="0">
                  <a:latin typeface="Gill Sans" panose="020B0502020104020203" pitchFamily="34" charset="-79"/>
                  <a:cs typeface="Gill Sans" panose="020B0502020104020203" pitchFamily="34" charset="-79"/>
                </a:rPr>
                <a:t>Queue</a:t>
              </a:r>
            </a:p>
          </p:txBody>
        </p:sp>
        <p:grpSp>
          <p:nvGrpSpPr>
            <p:cNvPr id="183" name="Group 182">
              <a:extLst>
                <a:ext uri="{FF2B5EF4-FFF2-40B4-BE49-F238E27FC236}">
                  <a16:creationId xmlns:a16="http://schemas.microsoft.com/office/drawing/2014/main" id="{36F974EF-B894-3F4F-81C2-AD8AF82D2EA0}"/>
                </a:ext>
              </a:extLst>
            </p:cNvPr>
            <p:cNvGrpSpPr/>
            <p:nvPr/>
          </p:nvGrpSpPr>
          <p:grpSpPr>
            <a:xfrm>
              <a:off x="4968239" y="4535745"/>
              <a:ext cx="2743200" cy="484607"/>
              <a:chOff x="4968240" y="3626848"/>
              <a:chExt cx="2743200" cy="484607"/>
            </a:xfrm>
          </p:grpSpPr>
          <p:cxnSp>
            <p:nvCxnSpPr>
              <p:cNvPr id="191" name="Straight Connector 190">
                <a:extLst>
                  <a:ext uri="{FF2B5EF4-FFF2-40B4-BE49-F238E27FC236}">
                    <a16:creationId xmlns:a16="http://schemas.microsoft.com/office/drawing/2014/main" id="{CEBD72AA-E73D-EE4B-8547-69E8AAAB5D73}"/>
                  </a:ext>
                </a:extLst>
              </p:cNvPr>
              <p:cNvCxnSpPr>
                <a:cxnSpLocks/>
              </p:cNvCxnSpPr>
              <p:nvPr/>
            </p:nvCxnSpPr>
            <p:spPr>
              <a:xfrm>
                <a:off x="4968240" y="3627733"/>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99EFB5C1-F932-9143-BBA3-BF2E5D030EC6}"/>
                  </a:ext>
                </a:extLst>
              </p:cNvPr>
              <p:cNvCxnSpPr>
                <a:cxnSpLocks/>
              </p:cNvCxnSpPr>
              <p:nvPr/>
            </p:nvCxnSpPr>
            <p:spPr>
              <a:xfrm>
                <a:off x="4968240" y="4111455"/>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CC5871B-DC49-B747-B222-7A772E2F7DF6}"/>
                  </a:ext>
                </a:extLst>
              </p:cNvPr>
              <p:cNvCxnSpPr>
                <a:cxnSpLocks/>
              </p:cNvCxnSpPr>
              <p:nvPr/>
            </p:nvCxnSpPr>
            <p:spPr>
              <a:xfrm flipV="1">
                <a:off x="7711439" y="3626848"/>
                <a:ext cx="1" cy="484607"/>
              </a:xfrm>
              <a:prstGeom prst="line">
                <a:avLst/>
              </a:prstGeom>
              <a:ln w="19050" cmpd="sng">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184" name="Group 183">
              <a:extLst>
                <a:ext uri="{FF2B5EF4-FFF2-40B4-BE49-F238E27FC236}">
                  <a16:creationId xmlns:a16="http://schemas.microsoft.com/office/drawing/2014/main" id="{F3FE6C1E-B795-A34D-831E-8E1601EB07EB}"/>
                </a:ext>
              </a:extLst>
            </p:cNvPr>
            <p:cNvGrpSpPr/>
            <p:nvPr/>
          </p:nvGrpSpPr>
          <p:grpSpPr>
            <a:xfrm>
              <a:off x="4968239" y="5639147"/>
              <a:ext cx="2743200" cy="484607"/>
              <a:chOff x="4968240" y="3626848"/>
              <a:chExt cx="2743200" cy="484607"/>
            </a:xfrm>
          </p:grpSpPr>
          <p:cxnSp>
            <p:nvCxnSpPr>
              <p:cNvPr id="188" name="Straight Connector 187">
                <a:extLst>
                  <a:ext uri="{FF2B5EF4-FFF2-40B4-BE49-F238E27FC236}">
                    <a16:creationId xmlns:a16="http://schemas.microsoft.com/office/drawing/2014/main" id="{E6B3906E-A6CD-1047-989F-52953DD7852C}"/>
                  </a:ext>
                </a:extLst>
              </p:cNvPr>
              <p:cNvCxnSpPr>
                <a:cxnSpLocks/>
              </p:cNvCxnSpPr>
              <p:nvPr/>
            </p:nvCxnSpPr>
            <p:spPr>
              <a:xfrm>
                <a:off x="4968240" y="3627733"/>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97E071E0-F8FE-4D46-9647-C927E6C3374F}"/>
                  </a:ext>
                </a:extLst>
              </p:cNvPr>
              <p:cNvCxnSpPr>
                <a:cxnSpLocks/>
              </p:cNvCxnSpPr>
              <p:nvPr/>
            </p:nvCxnSpPr>
            <p:spPr>
              <a:xfrm>
                <a:off x="4968240" y="4111455"/>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931DDEB-EE1C-FD46-9ACC-05733217E7E0}"/>
                  </a:ext>
                </a:extLst>
              </p:cNvPr>
              <p:cNvCxnSpPr>
                <a:cxnSpLocks/>
              </p:cNvCxnSpPr>
              <p:nvPr/>
            </p:nvCxnSpPr>
            <p:spPr>
              <a:xfrm flipV="1">
                <a:off x="7711439" y="3626848"/>
                <a:ext cx="1" cy="484607"/>
              </a:xfrm>
              <a:prstGeom prst="line">
                <a:avLst/>
              </a:prstGeom>
              <a:ln w="19050" cmpd="sng">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185" name="TextBox 184">
              <a:extLst>
                <a:ext uri="{FF2B5EF4-FFF2-40B4-BE49-F238E27FC236}">
                  <a16:creationId xmlns:a16="http://schemas.microsoft.com/office/drawing/2014/main" id="{91CEFB77-A353-B44F-AF90-4BB64F035101}"/>
                </a:ext>
              </a:extLst>
            </p:cNvPr>
            <p:cNvSpPr txBox="1"/>
            <p:nvPr/>
          </p:nvSpPr>
          <p:spPr>
            <a:xfrm>
              <a:off x="7709545" y="3676039"/>
              <a:ext cx="421911" cy="338554"/>
            </a:xfrm>
            <a:prstGeom prst="rect">
              <a:avLst/>
            </a:prstGeom>
            <a:noFill/>
            <a:ln w="19050" cmpd="sng">
              <a:noFill/>
            </a:ln>
            <a:effectLst/>
          </p:spPr>
          <p:txBody>
            <a:bodyPr wrap="none" rtlCol="0">
              <a:spAutoFit/>
            </a:bodyPr>
            <a:lstStyle/>
            <a:p>
              <a:pPr algn="r"/>
              <a:r>
                <a:rPr lang="en-US" sz="1600" dirty="0">
                  <a:latin typeface="Gill Sans" panose="020B0502020104020203" pitchFamily="34" charset="-79"/>
                  <a:cs typeface="Gill Sans" panose="020B0502020104020203" pitchFamily="34" charset="-79"/>
                </a:rPr>
                <a:t>Q</a:t>
              </a:r>
              <a:r>
                <a:rPr lang="en-US" sz="1600" baseline="-25000" dirty="0">
                  <a:latin typeface="Gill Sans" panose="020B0502020104020203" pitchFamily="34" charset="-79"/>
                  <a:cs typeface="Gill Sans" panose="020B0502020104020203" pitchFamily="34" charset="-79"/>
                </a:rPr>
                <a:t>1</a:t>
              </a:r>
              <a:endParaRPr lang="en-US" baseline="-25000" dirty="0">
                <a:latin typeface="Gill Sans" panose="020B0502020104020203" pitchFamily="34" charset="-79"/>
                <a:cs typeface="Gill Sans" panose="020B0502020104020203" pitchFamily="34" charset="-79"/>
              </a:endParaRPr>
            </a:p>
          </p:txBody>
        </p:sp>
        <p:sp>
          <p:nvSpPr>
            <p:cNvPr id="186" name="TextBox 185">
              <a:extLst>
                <a:ext uri="{FF2B5EF4-FFF2-40B4-BE49-F238E27FC236}">
                  <a16:creationId xmlns:a16="http://schemas.microsoft.com/office/drawing/2014/main" id="{CEB77ACB-D634-BD4E-A0D0-15939FF374A5}"/>
                </a:ext>
              </a:extLst>
            </p:cNvPr>
            <p:cNvSpPr txBox="1"/>
            <p:nvPr/>
          </p:nvSpPr>
          <p:spPr>
            <a:xfrm>
              <a:off x="7699124" y="5706953"/>
              <a:ext cx="442750" cy="338554"/>
            </a:xfrm>
            <a:prstGeom prst="rect">
              <a:avLst/>
            </a:prstGeom>
            <a:noFill/>
            <a:ln w="19050" cmpd="sng">
              <a:noFill/>
            </a:ln>
            <a:effectLst/>
          </p:spPr>
          <p:txBody>
            <a:bodyPr wrap="none" rtlCol="0">
              <a:spAutoFit/>
            </a:bodyPr>
            <a:lstStyle/>
            <a:p>
              <a:pPr algn="r"/>
              <a:r>
                <a:rPr lang="en-US" sz="1600" dirty="0">
                  <a:latin typeface="Gill Sans" panose="020B0502020104020203" pitchFamily="34" charset="-79"/>
                  <a:cs typeface="Gill Sans" panose="020B0502020104020203" pitchFamily="34" charset="-79"/>
                </a:rPr>
                <a:t>Q</a:t>
              </a:r>
              <a:r>
                <a:rPr lang="en-US" sz="1600" baseline="-25000" dirty="0">
                  <a:latin typeface="Gill Sans" panose="020B0502020104020203" pitchFamily="34" charset="-79"/>
                  <a:cs typeface="Gill Sans" panose="020B0502020104020203" pitchFamily="34" charset="-79"/>
                </a:rPr>
                <a:t>K</a:t>
              </a:r>
              <a:endParaRPr lang="en-US" baseline="-25000" dirty="0">
                <a:latin typeface="Gill Sans" panose="020B0502020104020203" pitchFamily="34" charset="-79"/>
                <a:cs typeface="Gill Sans" panose="020B0502020104020203" pitchFamily="34" charset="-79"/>
              </a:endParaRPr>
            </a:p>
          </p:txBody>
        </p:sp>
        <p:sp>
          <p:nvSpPr>
            <p:cNvPr id="187" name="TextBox 186">
              <a:extLst>
                <a:ext uri="{FF2B5EF4-FFF2-40B4-BE49-F238E27FC236}">
                  <a16:creationId xmlns:a16="http://schemas.microsoft.com/office/drawing/2014/main" id="{5DF98D5D-7D10-BE4E-8FA0-FD5C1F077B1E}"/>
                </a:ext>
              </a:extLst>
            </p:cNvPr>
            <p:cNvSpPr txBox="1"/>
            <p:nvPr/>
          </p:nvSpPr>
          <p:spPr>
            <a:xfrm>
              <a:off x="6107138" y="4867993"/>
              <a:ext cx="646331" cy="646331"/>
            </a:xfrm>
            <a:prstGeom prst="rect">
              <a:avLst/>
            </a:prstGeom>
            <a:noFill/>
          </p:spPr>
          <p:txBody>
            <a:bodyPr wrap="none" rtlCol="0" anchor="ctr">
              <a:spAutoFit/>
            </a:bodyPr>
            <a:lstStyle/>
            <a:p>
              <a:r>
                <a:rPr lang="en-US" sz="3600" dirty="0">
                  <a:latin typeface="Gill Sans" panose="020B0502020104020203" pitchFamily="34" charset="-79"/>
                  <a:cs typeface="Gill Sans" panose="020B0502020104020203" pitchFamily="34" charset="-79"/>
                </a:rPr>
                <a:t>…</a:t>
              </a:r>
            </a:p>
          </p:txBody>
        </p:sp>
      </p:grpSp>
      <p:grpSp>
        <p:nvGrpSpPr>
          <p:cNvPr id="194" name="Group 193">
            <a:extLst>
              <a:ext uri="{FF2B5EF4-FFF2-40B4-BE49-F238E27FC236}">
                <a16:creationId xmlns:a16="http://schemas.microsoft.com/office/drawing/2014/main" id="{BD2BA90A-7641-F94F-A060-C765DABB04D1}"/>
              </a:ext>
            </a:extLst>
          </p:cNvPr>
          <p:cNvGrpSpPr/>
          <p:nvPr/>
        </p:nvGrpSpPr>
        <p:grpSpPr>
          <a:xfrm>
            <a:off x="3706762" y="2715156"/>
            <a:ext cx="3918493" cy="737204"/>
            <a:chOff x="3260032" y="2757037"/>
            <a:chExt cx="3918493" cy="737204"/>
          </a:xfrm>
        </p:grpSpPr>
        <p:sp>
          <p:nvSpPr>
            <p:cNvPr id="195" name="TextBox 194">
              <a:extLst>
                <a:ext uri="{FF2B5EF4-FFF2-40B4-BE49-F238E27FC236}">
                  <a16:creationId xmlns:a16="http://schemas.microsoft.com/office/drawing/2014/main" id="{DEC78185-9822-3541-98A2-8513BB3A50A4}"/>
                </a:ext>
              </a:extLst>
            </p:cNvPr>
            <p:cNvSpPr txBox="1"/>
            <p:nvPr/>
          </p:nvSpPr>
          <p:spPr>
            <a:xfrm>
              <a:off x="3260032" y="3155687"/>
              <a:ext cx="760849" cy="338554"/>
            </a:xfrm>
            <a:prstGeom prst="rect">
              <a:avLst/>
            </a:prstGeom>
            <a:noFill/>
          </p:spPr>
          <p:txBody>
            <a:bodyPr wrap="none" rtlCol="0">
              <a:spAutoFit/>
            </a:bodyPr>
            <a:lstStyle/>
            <a:p>
              <a:r>
                <a:rPr lang="en-US" sz="1600" dirty="0">
                  <a:latin typeface="Gill Sans" panose="020B0502020104020203" pitchFamily="34" charset="-79"/>
                  <a:cs typeface="Gill Sans" panose="020B0502020104020203" pitchFamily="34" charset="-79"/>
                </a:rPr>
                <a:t>DL Job</a:t>
              </a:r>
            </a:p>
          </p:txBody>
        </p:sp>
        <p:sp>
          <p:nvSpPr>
            <p:cNvPr id="196" name="Oval 195">
              <a:extLst>
                <a:ext uri="{FF2B5EF4-FFF2-40B4-BE49-F238E27FC236}">
                  <a16:creationId xmlns:a16="http://schemas.microsoft.com/office/drawing/2014/main" id="{35B0D3CD-D981-904C-950B-28E8744A3134}"/>
                </a:ext>
              </a:extLst>
            </p:cNvPr>
            <p:cNvSpPr/>
            <p:nvPr/>
          </p:nvSpPr>
          <p:spPr>
            <a:xfrm>
              <a:off x="3453417" y="2855146"/>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7" name="Group 196">
              <a:extLst>
                <a:ext uri="{FF2B5EF4-FFF2-40B4-BE49-F238E27FC236}">
                  <a16:creationId xmlns:a16="http://schemas.microsoft.com/office/drawing/2014/main" id="{572541AC-051F-774A-BA4F-CC9070DD43EE}"/>
                </a:ext>
              </a:extLst>
            </p:cNvPr>
            <p:cNvGrpSpPr/>
            <p:nvPr/>
          </p:nvGrpSpPr>
          <p:grpSpPr>
            <a:xfrm>
              <a:off x="3930279" y="2757037"/>
              <a:ext cx="3248246" cy="485493"/>
              <a:chOff x="4439830" y="2551121"/>
              <a:chExt cx="3248246" cy="485493"/>
            </a:xfrm>
          </p:grpSpPr>
          <p:cxnSp>
            <p:nvCxnSpPr>
              <p:cNvPr id="198" name="Straight Connector 197">
                <a:extLst>
                  <a:ext uri="{FF2B5EF4-FFF2-40B4-BE49-F238E27FC236}">
                    <a16:creationId xmlns:a16="http://schemas.microsoft.com/office/drawing/2014/main" id="{5EA9361E-FEF5-6E49-84B3-CE3F14B5487E}"/>
                  </a:ext>
                </a:extLst>
              </p:cNvPr>
              <p:cNvCxnSpPr>
                <a:cxnSpLocks/>
              </p:cNvCxnSpPr>
              <p:nvPr/>
            </p:nvCxnSpPr>
            <p:spPr>
              <a:xfrm>
                <a:off x="4944876" y="2551121"/>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891DDFE-5FC6-D144-8354-19C85B040103}"/>
                  </a:ext>
                </a:extLst>
              </p:cNvPr>
              <p:cNvCxnSpPr>
                <a:cxnSpLocks/>
              </p:cNvCxnSpPr>
              <p:nvPr/>
            </p:nvCxnSpPr>
            <p:spPr>
              <a:xfrm>
                <a:off x="4944876" y="3034843"/>
                <a:ext cx="27432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0" name="Right Arrow 199">
                <a:extLst>
                  <a:ext uri="{FF2B5EF4-FFF2-40B4-BE49-F238E27FC236}">
                    <a16:creationId xmlns:a16="http://schemas.microsoft.com/office/drawing/2014/main" id="{202D8ED3-23AE-7E42-9A1B-CF0E246E9BCA}"/>
                  </a:ext>
                </a:extLst>
              </p:cNvPr>
              <p:cNvSpPr/>
              <p:nvPr/>
            </p:nvSpPr>
            <p:spPr>
              <a:xfrm>
                <a:off x="4439830" y="2673512"/>
                <a:ext cx="465192" cy="21140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01" name="Straight Connector 200">
                <a:extLst>
                  <a:ext uri="{FF2B5EF4-FFF2-40B4-BE49-F238E27FC236}">
                    <a16:creationId xmlns:a16="http://schemas.microsoft.com/office/drawing/2014/main" id="{48BFE48B-3BF9-6E40-A504-1A06C3EA5DE9}"/>
                  </a:ext>
                </a:extLst>
              </p:cNvPr>
              <p:cNvCxnSpPr>
                <a:cxnSpLocks/>
              </p:cNvCxnSpPr>
              <p:nvPr/>
            </p:nvCxnSpPr>
            <p:spPr>
              <a:xfrm flipV="1">
                <a:off x="7688075" y="2552007"/>
                <a:ext cx="1" cy="484607"/>
              </a:xfrm>
              <a:prstGeom prst="line">
                <a:avLst/>
              </a:prstGeom>
              <a:ln w="19050" cmpd="sng">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grpSp>
      </p:grpSp>
      <p:sp>
        <p:nvSpPr>
          <p:cNvPr id="202" name="Content Placeholder 2">
            <a:extLst>
              <a:ext uri="{FF2B5EF4-FFF2-40B4-BE49-F238E27FC236}">
                <a16:creationId xmlns:a16="http://schemas.microsoft.com/office/drawing/2014/main" id="{221FE693-0B61-7244-A588-7AB969CD3542}"/>
              </a:ext>
            </a:extLst>
          </p:cNvPr>
          <p:cNvSpPr txBox="1">
            <a:spLocks/>
          </p:cNvSpPr>
          <p:nvPr/>
        </p:nvSpPr>
        <p:spPr>
          <a:xfrm>
            <a:off x="280682" y="3590860"/>
            <a:ext cx="4800711" cy="20972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sz="1800" i="1" dirty="0">
                <a:solidFill>
                  <a:schemeClr val="accent2"/>
                </a:solidFill>
                <a:latin typeface="Gill Sans" panose="020B0502020104020203" pitchFamily="34" charset="-79"/>
                <a:cs typeface="Gill Sans" panose="020B0502020104020203" pitchFamily="34" charset="-79"/>
              </a:rPr>
              <a:t>Discretized-2DAS</a:t>
            </a:r>
          </a:p>
          <a:p>
            <a:pPr lvl="2"/>
            <a:r>
              <a:rPr lang="en-US" sz="1600" dirty="0">
                <a:latin typeface="Gill Sans Light" panose="020B0302020104020203" pitchFamily="34" charset="-79"/>
                <a:cs typeface="Gill Sans Light" panose="020B0302020104020203" pitchFamily="34" charset="-79"/>
              </a:rPr>
              <a:t>2DAS within a queue</a:t>
            </a:r>
          </a:p>
          <a:p>
            <a:pPr lvl="2"/>
            <a:r>
              <a:rPr lang="en-US" sz="1600" dirty="0">
                <a:latin typeface="Gill Sans Light" panose="020B0302020104020203" pitchFamily="34" charset="-79"/>
                <a:cs typeface="Gill Sans Light" panose="020B0302020104020203" pitchFamily="34" charset="-79"/>
              </a:rPr>
              <a:t>Priority across queues</a:t>
            </a:r>
          </a:p>
          <a:p>
            <a:pPr lvl="2"/>
            <a:r>
              <a:rPr lang="en-US" sz="1600" dirty="0">
                <a:latin typeface="Gill Sans Light" panose="020B0302020104020203" pitchFamily="34" charset="-79"/>
                <a:cs typeface="Gill Sans Light" panose="020B0302020104020203" pitchFamily="34" charset="-79"/>
              </a:rPr>
              <a:t>A Job will be demoted when  its attained service exceeds the queue threshold</a:t>
            </a:r>
          </a:p>
          <a:p>
            <a:pPr lvl="1"/>
            <a:endParaRPr lang="en-US" sz="2000" dirty="0">
              <a:latin typeface="+mj-lt"/>
            </a:endParaRPr>
          </a:p>
        </p:txBody>
      </p:sp>
      <p:sp>
        <p:nvSpPr>
          <p:cNvPr id="39" name="Title 1">
            <a:extLst>
              <a:ext uri="{FF2B5EF4-FFF2-40B4-BE49-F238E27FC236}">
                <a16:creationId xmlns:a16="http://schemas.microsoft.com/office/drawing/2014/main" id="{B373D678-5148-714F-A023-1969E7C4F379}"/>
              </a:ext>
            </a:extLst>
          </p:cNvPr>
          <p:cNvSpPr txBox="1">
            <a:spLocks/>
          </p:cNvSpPr>
          <p:nvPr/>
        </p:nvSpPr>
        <p:spPr>
          <a:xfrm>
            <a:off x="0" y="0"/>
            <a:ext cx="12192000" cy="1330525"/>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r>
              <a:rPr lang="en-US" dirty="0">
                <a:solidFill>
                  <a:schemeClr val="bg1"/>
                </a:solidFill>
              </a:rPr>
              <a:t>  Less Job Switches</a:t>
            </a:r>
          </a:p>
        </p:txBody>
      </p:sp>
    </p:spTree>
    <p:extLst>
      <p:ext uri="{BB962C8B-B14F-4D97-AF65-F5344CB8AC3E}">
        <p14:creationId xmlns:p14="http://schemas.microsoft.com/office/powerpoint/2010/main" val="50629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7" presetClass="entr" presetSubtype="1" fill="hold" nodeType="clickEffect">
                                  <p:stCondLst>
                                    <p:cond delay="0"/>
                                  </p:stCondLst>
                                  <p:childTnLst>
                                    <p:set>
                                      <p:cBhvr>
                                        <p:cTn id="10" dur="1" fill="hold">
                                          <p:stCondLst>
                                            <p:cond delay="0"/>
                                          </p:stCondLst>
                                        </p:cTn>
                                        <p:tgtEl>
                                          <p:spTgt spid="178"/>
                                        </p:tgtEl>
                                        <p:attrNameLst>
                                          <p:attrName>style.visibility</p:attrName>
                                        </p:attrNameLst>
                                      </p:cBhvr>
                                      <p:to>
                                        <p:strVal val="visible"/>
                                      </p:to>
                                    </p:set>
                                    <p:anim calcmode="lin" valueType="num">
                                      <p:cBhvr>
                                        <p:cTn id="11" dur="500" fill="hold"/>
                                        <p:tgtEl>
                                          <p:spTgt spid="178"/>
                                        </p:tgtEl>
                                        <p:attrNameLst>
                                          <p:attrName>ppt_x</p:attrName>
                                        </p:attrNameLst>
                                      </p:cBhvr>
                                      <p:tavLst>
                                        <p:tav tm="0">
                                          <p:val>
                                            <p:strVal val="#ppt_x"/>
                                          </p:val>
                                        </p:tav>
                                        <p:tav tm="100000">
                                          <p:val>
                                            <p:strVal val="#ppt_x"/>
                                          </p:val>
                                        </p:tav>
                                      </p:tavLst>
                                    </p:anim>
                                    <p:anim calcmode="lin" valueType="num">
                                      <p:cBhvr>
                                        <p:cTn id="12" dur="500" fill="hold"/>
                                        <p:tgtEl>
                                          <p:spTgt spid="178"/>
                                        </p:tgtEl>
                                        <p:attrNameLst>
                                          <p:attrName>ppt_y</p:attrName>
                                        </p:attrNameLst>
                                      </p:cBhvr>
                                      <p:tavLst>
                                        <p:tav tm="0">
                                          <p:val>
                                            <p:strVal val="#ppt_y-#ppt_h/2"/>
                                          </p:val>
                                        </p:tav>
                                        <p:tav tm="100000">
                                          <p:val>
                                            <p:strVal val="#ppt_y"/>
                                          </p:val>
                                        </p:tav>
                                      </p:tavLst>
                                    </p:anim>
                                    <p:anim calcmode="lin" valueType="num">
                                      <p:cBhvr>
                                        <p:cTn id="13" dur="500" fill="hold"/>
                                        <p:tgtEl>
                                          <p:spTgt spid="178"/>
                                        </p:tgtEl>
                                        <p:attrNameLst>
                                          <p:attrName>ppt_w</p:attrName>
                                        </p:attrNameLst>
                                      </p:cBhvr>
                                      <p:tavLst>
                                        <p:tav tm="0">
                                          <p:val>
                                            <p:strVal val="#ppt_w"/>
                                          </p:val>
                                        </p:tav>
                                        <p:tav tm="100000">
                                          <p:val>
                                            <p:strVal val="#ppt_w"/>
                                          </p:val>
                                        </p:tav>
                                      </p:tavLst>
                                    </p:anim>
                                    <p:anim calcmode="lin" valueType="num">
                                      <p:cBhvr>
                                        <p:cTn id="14" dur="500" fill="hold"/>
                                        <p:tgtEl>
                                          <p:spTgt spid="178"/>
                                        </p:tgtEl>
                                        <p:attrNameLst>
                                          <p:attrName>ppt_h</p:attrName>
                                        </p:attrNameLst>
                                      </p:cBhvr>
                                      <p:tavLst>
                                        <p:tav tm="0">
                                          <p:val>
                                            <p:fltVal val="0"/>
                                          </p:val>
                                        </p:tav>
                                        <p:tav tm="100000">
                                          <p:val>
                                            <p:strVal val="#ppt_h"/>
                                          </p:val>
                                        </p:tav>
                                      </p:tavLst>
                                    </p:anim>
                                  </p:childTnLst>
                                </p:cTn>
                              </p:par>
                              <p:par>
                                <p:cTn id="15" presetID="1" presetClass="entr" presetSubtype="0" fill="hold" nodeType="withEffect">
                                  <p:stCondLst>
                                    <p:cond delay="0"/>
                                  </p:stCondLst>
                                  <p:childTnLst>
                                    <p:set>
                                      <p:cBhvr>
                                        <p:cTn id="16" dur="1" fill="hold">
                                          <p:stCondLst>
                                            <p:cond delay="0"/>
                                          </p:stCondLst>
                                        </p:cTn>
                                        <p:tgtEl>
                                          <p:spTgt spid="202">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2">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75"/>
                                        </p:tgtEl>
                                        <p:attrNameLst>
                                          <p:attrName>style.visibility</p:attrName>
                                        </p:attrNameLst>
                                      </p:cBhvr>
                                      <p:to>
                                        <p:strVal val="visible"/>
                                      </p:to>
                                    </p:set>
                                    <p:anim calcmode="lin" valueType="num">
                                      <p:cBhvr additive="base">
                                        <p:cTn id="27" dur="750" fill="hold"/>
                                        <p:tgtEl>
                                          <p:spTgt spid="175"/>
                                        </p:tgtEl>
                                        <p:attrNameLst>
                                          <p:attrName>ppt_x</p:attrName>
                                        </p:attrNameLst>
                                      </p:cBhvr>
                                      <p:tavLst>
                                        <p:tav tm="0">
                                          <p:val>
                                            <p:strVal val="0-#ppt_w/2"/>
                                          </p:val>
                                        </p:tav>
                                        <p:tav tm="100000">
                                          <p:val>
                                            <p:strVal val="#ppt_x"/>
                                          </p:val>
                                        </p:tav>
                                      </p:tavLst>
                                    </p:anim>
                                    <p:anim calcmode="lin" valueType="num">
                                      <p:cBhvr additive="base">
                                        <p:cTn id="28" dur="750" fill="hold"/>
                                        <p:tgtEl>
                                          <p:spTgt spid="175"/>
                                        </p:tgtEl>
                                        <p:attrNameLst>
                                          <p:attrName>ppt_y</p:attrName>
                                        </p:attrNameLst>
                                      </p:cBhvr>
                                      <p:tavLst>
                                        <p:tav tm="0">
                                          <p:val>
                                            <p:strVal val="#ppt_y"/>
                                          </p:val>
                                        </p:tav>
                                        <p:tav tm="100000">
                                          <p:val>
                                            <p:strVal val="#ppt_y"/>
                                          </p:val>
                                        </p:tav>
                                      </p:tavLst>
                                    </p:anim>
                                  </p:childTnLst>
                                </p:cTn>
                              </p:par>
                            </p:childTnLst>
                          </p:cTn>
                        </p:par>
                        <p:par>
                          <p:cTn id="29" fill="hold">
                            <p:stCondLst>
                              <p:cond delay="750"/>
                            </p:stCondLst>
                            <p:childTnLst>
                              <p:par>
                                <p:cTn id="30" presetID="2" presetClass="entr" presetSubtype="8" fill="hold" grpId="0" nodeType="afterEffect">
                                  <p:stCondLst>
                                    <p:cond delay="0"/>
                                  </p:stCondLst>
                                  <p:childTnLst>
                                    <p:set>
                                      <p:cBhvr>
                                        <p:cTn id="31" dur="1" fill="hold">
                                          <p:stCondLst>
                                            <p:cond delay="0"/>
                                          </p:stCondLst>
                                        </p:cTn>
                                        <p:tgtEl>
                                          <p:spTgt spid="176"/>
                                        </p:tgtEl>
                                        <p:attrNameLst>
                                          <p:attrName>style.visibility</p:attrName>
                                        </p:attrNameLst>
                                      </p:cBhvr>
                                      <p:to>
                                        <p:strVal val="visible"/>
                                      </p:to>
                                    </p:set>
                                    <p:anim calcmode="lin" valueType="num">
                                      <p:cBhvr additive="base">
                                        <p:cTn id="32" dur="750" fill="hold"/>
                                        <p:tgtEl>
                                          <p:spTgt spid="176"/>
                                        </p:tgtEl>
                                        <p:attrNameLst>
                                          <p:attrName>ppt_x</p:attrName>
                                        </p:attrNameLst>
                                      </p:cBhvr>
                                      <p:tavLst>
                                        <p:tav tm="0">
                                          <p:val>
                                            <p:strVal val="0-#ppt_w/2"/>
                                          </p:val>
                                        </p:tav>
                                        <p:tav tm="100000">
                                          <p:val>
                                            <p:strVal val="#ppt_x"/>
                                          </p:val>
                                        </p:tav>
                                      </p:tavLst>
                                    </p:anim>
                                    <p:anim calcmode="lin" valueType="num">
                                      <p:cBhvr additive="base">
                                        <p:cTn id="33" dur="750" fill="hold"/>
                                        <p:tgtEl>
                                          <p:spTgt spid="176"/>
                                        </p:tgtEl>
                                        <p:attrNameLst>
                                          <p:attrName>ppt_y</p:attrName>
                                        </p:attrNameLst>
                                      </p:cBhvr>
                                      <p:tavLst>
                                        <p:tav tm="0">
                                          <p:val>
                                            <p:strVal val="#ppt_y"/>
                                          </p:val>
                                        </p:tav>
                                        <p:tav tm="100000">
                                          <p:val>
                                            <p:strVal val="#ppt_y"/>
                                          </p:val>
                                        </p:tav>
                                      </p:tavLst>
                                    </p:anim>
                                  </p:childTnLst>
                                </p:cTn>
                              </p:par>
                            </p:childTnLst>
                          </p:cTn>
                        </p:par>
                        <p:par>
                          <p:cTn id="34" fill="hold">
                            <p:stCondLst>
                              <p:cond delay="1500"/>
                            </p:stCondLst>
                            <p:childTnLst>
                              <p:par>
                                <p:cTn id="35" presetID="2" presetClass="entr" presetSubtype="8" fill="hold" grpId="0" nodeType="afterEffect">
                                  <p:stCondLst>
                                    <p:cond delay="0"/>
                                  </p:stCondLst>
                                  <p:childTnLst>
                                    <p:set>
                                      <p:cBhvr>
                                        <p:cTn id="36" dur="1" fill="hold">
                                          <p:stCondLst>
                                            <p:cond delay="0"/>
                                          </p:stCondLst>
                                        </p:cTn>
                                        <p:tgtEl>
                                          <p:spTgt spid="174"/>
                                        </p:tgtEl>
                                        <p:attrNameLst>
                                          <p:attrName>style.visibility</p:attrName>
                                        </p:attrNameLst>
                                      </p:cBhvr>
                                      <p:to>
                                        <p:strVal val="visible"/>
                                      </p:to>
                                    </p:set>
                                    <p:anim calcmode="lin" valueType="num">
                                      <p:cBhvr additive="base">
                                        <p:cTn id="37" dur="750" fill="hold"/>
                                        <p:tgtEl>
                                          <p:spTgt spid="174"/>
                                        </p:tgtEl>
                                        <p:attrNameLst>
                                          <p:attrName>ppt_x</p:attrName>
                                        </p:attrNameLst>
                                      </p:cBhvr>
                                      <p:tavLst>
                                        <p:tav tm="0">
                                          <p:val>
                                            <p:strVal val="0-#ppt_w/2"/>
                                          </p:val>
                                        </p:tav>
                                        <p:tav tm="100000">
                                          <p:val>
                                            <p:strVal val="#ppt_x"/>
                                          </p:val>
                                        </p:tav>
                                      </p:tavLst>
                                    </p:anim>
                                    <p:anim calcmode="lin" valueType="num">
                                      <p:cBhvr additive="base">
                                        <p:cTn id="38" dur="750" fill="hold"/>
                                        <p:tgtEl>
                                          <p:spTgt spid="174"/>
                                        </p:tgtEl>
                                        <p:attrNameLst>
                                          <p:attrName>ppt_y</p:attrName>
                                        </p:attrNameLst>
                                      </p:cBhvr>
                                      <p:tavLst>
                                        <p:tav tm="0">
                                          <p:val>
                                            <p:strVal val="#ppt_y"/>
                                          </p:val>
                                        </p:tav>
                                        <p:tav tm="100000">
                                          <p:val>
                                            <p:strVal val="#ppt_y"/>
                                          </p:val>
                                        </p:tav>
                                      </p:tavLst>
                                    </p:anim>
                                  </p:childTnLst>
                                </p:cTn>
                              </p:par>
                            </p:childTnLst>
                          </p:cTn>
                        </p:par>
                        <p:par>
                          <p:cTn id="39" fill="hold">
                            <p:stCondLst>
                              <p:cond delay="2250"/>
                            </p:stCondLst>
                            <p:childTnLst>
                              <p:par>
                                <p:cTn id="40" presetID="2" presetClass="entr" presetSubtype="8" fill="hold" grpId="0" nodeType="afterEffect">
                                  <p:stCondLst>
                                    <p:cond delay="0"/>
                                  </p:stCondLst>
                                  <p:childTnLst>
                                    <p:set>
                                      <p:cBhvr>
                                        <p:cTn id="41" dur="1" fill="hold">
                                          <p:stCondLst>
                                            <p:cond delay="0"/>
                                          </p:stCondLst>
                                        </p:cTn>
                                        <p:tgtEl>
                                          <p:spTgt spid="177"/>
                                        </p:tgtEl>
                                        <p:attrNameLst>
                                          <p:attrName>style.visibility</p:attrName>
                                        </p:attrNameLst>
                                      </p:cBhvr>
                                      <p:to>
                                        <p:strVal val="visible"/>
                                      </p:to>
                                    </p:set>
                                    <p:anim calcmode="lin" valueType="num">
                                      <p:cBhvr additive="base">
                                        <p:cTn id="42" dur="750" fill="hold"/>
                                        <p:tgtEl>
                                          <p:spTgt spid="177"/>
                                        </p:tgtEl>
                                        <p:attrNameLst>
                                          <p:attrName>ppt_x</p:attrName>
                                        </p:attrNameLst>
                                      </p:cBhvr>
                                      <p:tavLst>
                                        <p:tav tm="0">
                                          <p:val>
                                            <p:strVal val="0-#ppt_w/2"/>
                                          </p:val>
                                        </p:tav>
                                        <p:tav tm="100000">
                                          <p:val>
                                            <p:strVal val="#ppt_x"/>
                                          </p:val>
                                        </p:tav>
                                      </p:tavLst>
                                    </p:anim>
                                    <p:anim calcmode="lin" valueType="num">
                                      <p:cBhvr additive="base">
                                        <p:cTn id="43" dur="750" fill="hold"/>
                                        <p:tgtEl>
                                          <p:spTgt spid="177"/>
                                        </p:tgtEl>
                                        <p:attrNameLst>
                                          <p:attrName>ppt_y</p:attrName>
                                        </p:attrNameLst>
                                      </p:cBhvr>
                                      <p:tavLst>
                                        <p:tav tm="0">
                                          <p:val>
                                            <p:strVal val="#ppt_y"/>
                                          </p:val>
                                        </p:tav>
                                        <p:tav tm="100000">
                                          <p:val>
                                            <p:strVal val="#ppt_y"/>
                                          </p:val>
                                        </p:tav>
                                      </p:tavLst>
                                    </p:anim>
                                  </p:childTnLst>
                                </p:cTn>
                              </p:par>
                            </p:childTnLst>
                          </p:cTn>
                        </p:par>
                        <p:par>
                          <p:cTn id="44" fill="hold">
                            <p:stCondLst>
                              <p:cond delay="3000"/>
                            </p:stCondLst>
                            <p:childTnLst>
                              <p:par>
                                <p:cTn id="45" presetID="2" presetClass="entr" presetSubtype="8" fill="hold" grpId="0" nodeType="afterEffect">
                                  <p:stCondLst>
                                    <p:cond delay="0"/>
                                  </p:stCondLst>
                                  <p:childTnLst>
                                    <p:set>
                                      <p:cBhvr>
                                        <p:cTn id="46" dur="1" fill="hold">
                                          <p:stCondLst>
                                            <p:cond delay="0"/>
                                          </p:stCondLst>
                                        </p:cTn>
                                        <p:tgtEl>
                                          <p:spTgt spid="173"/>
                                        </p:tgtEl>
                                        <p:attrNameLst>
                                          <p:attrName>style.visibility</p:attrName>
                                        </p:attrNameLst>
                                      </p:cBhvr>
                                      <p:to>
                                        <p:strVal val="visible"/>
                                      </p:to>
                                    </p:set>
                                    <p:anim calcmode="lin" valueType="num">
                                      <p:cBhvr additive="base">
                                        <p:cTn id="47" dur="750" fill="hold"/>
                                        <p:tgtEl>
                                          <p:spTgt spid="173"/>
                                        </p:tgtEl>
                                        <p:attrNameLst>
                                          <p:attrName>ppt_x</p:attrName>
                                        </p:attrNameLst>
                                      </p:cBhvr>
                                      <p:tavLst>
                                        <p:tav tm="0">
                                          <p:val>
                                            <p:strVal val="0-#ppt_w/2"/>
                                          </p:val>
                                        </p:tav>
                                        <p:tav tm="100000">
                                          <p:val>
                                            <p:strVal val="#ppt_x"/>
                                          </p:val>
                                        </p:tav>
                                      </p:tavLst>
                                    </p:anim>
                                    <p:anim calcmode="lin" valueType="num">
                                      <p:cBhvr additive="base">
                                        <p:cTn id="48" dur="750" fill="hold"/>
                                        <p:tgtEl>
                                          <p:spTgt spid="173"/>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2">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grpId="1" nodeType="clickEffect">
                                  <p:stCondLst>
                                    <p:cond delay="0"/>
                                  </p:stCondLst>
                                  <p:childTnLst>
                                    <p:animMotion origin="layout" path="M 3.54167E-6 1.48148E-6 L 3.54167E-6 0.13194 " pathEditMode="relative" rAng="0" ptsTypes="AA">
                                      <p:cBhvr>
                                        <p:cTn id="56" dur="2000" fill="hold"/>
                                        <p:tgtEl>
                                          <p:spTgt spid="175"/>
                                        </p:tgtEl>
                                        <p:attrNameLst>
                                          <p:attrName>ppt_x</p:attrName>
                                          <p:attrName>ppt_y</p:attrName>
                                        </p:attrNameLst>
                                      </p:cBhvr>
                                      <p:rCtr x="0" y="6597"/>
                                    </p:animMotion>
                                  </p:childTnLst>
                                </p:cTn>
                              </p:par>
                              <p:par>
                                <p:cTn id="57" presetID="0" presetClass="path" presetSubtype="0" accel="50000" decel="50000" fill="hold" grpId="1" nodeType="withEffect">
                                  <p:stCondLst>
                                    <p:cond delay="0"/>
                                  </p:stCondLst>
                                  <p:childTnLst>
                                    <p:animMotion origin="layout" path="M -1.04167E-6 1.48148E-6 L 0.04141 1.48148E-6 " pathEditMode="relative" rAng="0" ptsTypes="AA">
                                      <p:cBhvr>
                                        <p:cTn id="58" dur="2000" fill="hold"/>
                                        <p:tgtEl>
                                          <p:spTgt spid="176"/>
                                        </p:tgtEl>
                                        <p:attrNameLst>
                                          <p:attrName>ppt_x</p:attrName>
                                          <p:attrName>ppt_y</p:attrName>
                                        </p:attrNameLst>
                                      </p:cBhvr>
                                      <p:rCtr x="2070" y="0"/>
                                    </p:animMotion>
                                  </p:childTnLst>
                                </p:cTn>
                              </p:par>
                              <p:par>
                                <p:cTn id="59" presetID="0" presetClass="path" presetSubtype="0" accel="50000" decel="50000" fill="hold" grpId="1" nodeType="withEffect">
                                  <p:stCondLst>
                                    <p:cond delay="0"/>
                                  </p:stCondLst>
                                  <p:childTnLst>
                                    <p:animMotion origin="layout" path="M 4.375E-6 1.48148E-6 L 0.04023 1.48148E-6 " pathEditMode="relative" rAng="0" ptsTypes="AA">
                                      <p:cBhvr>
                                        <p:cTn id="60" dur="2000" fill="hold"/>
                                        <p:tgtEl>
                                          <p:spTgt spid="174"/>
                                        </p:tgtEl>
                                        <p:attrNameLst>
                                          <p:attrName>ppt_x</p:attrName>
                                          <p:attrName>ppt_y</p:attrName>
                                        </p:attrNameLst>
                                      </p:cBhvr>
                                      <p:rCtr x="2005" y="0"/>
                                    </p:animMotion>
                                  </p:childTnLst>
                                </p:cTn>
                              </p:par>
                              <p:par>
                                <p:cTn id="61" presetID="0" presetClass="path" presetSubtype="0" accel="50000" decel="50000" fill="hold" grpId="1" nodeType="withEffect">
                                  <p:stCondLst>
                                    <p:cond delay="0"/>
                                  </p:stCondLst>
                                  <p:childTnLst>
                                    <p:animMotion origin="layout" path="M -2.08333E-7 1.48148E-6 L 0.04023 0.00116 " pathEditMode="relative" rAng="0" ptsTypes="AA">
                                      <p:cBhvr>
                                        <p:cTn id="62" dur="2000" fill="hold"/>
                                        <p:tgtEl>
                                          <p:spTgt spid="177"/>
                                        </p:tgtEl>
                                        <p:attrNameLst>
                                          <p:attrName>ppt_x</p:attrName>
                                          <p:attrName>ppt_y</p:attrName>
                                        </p:attrNameLst>
                                      </p:cBhvr>
                                      <p:rCtr x="2005" y="46"/>
                                    </p:animMotion>
                                  </p:childTnLst>
                                </p:cTn>
                              </p:par>
                              <p:par>
                                <p:cTn id="63" presetID="0" presetClass="path" presetSubtype="0" accel="50000" decel="50000" fill="hold" grpId="1" nodeType="withEffect">
                                  <p:stCondLst>
                                    <p:cond delay="0"/>
                                  </p:stCondLst>
                                  <p:childTnLst>
                                    <p:animMotion origin="layout" path="M -4.79167E-6 1.48148E-6 L 0.04193 1.48148E-6 " pathEditMode="relative" rAng="0" ptsTypes="AA">
                                      <p:cBhvr>
                                        <p:cTn id="64" dur="2000" fill="hold"/>
                                        <p:tgtEl>
                                          <p:spTgt spid="173"/>
                                        </p:tgtEl>
                                        <p:attrNameLst>
                                          <p:attrName>ppt_x</p:attrName>
                                          <p:attrName>ppt_y</p:attrName>
                                        </p:attrNameLst>
                                      </p:cBhvr>
                                      <p:rCtr x="209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173" grpId="1" animBg="1"/>
      <p:bldP spid="174" grpId="0" animBg="1"/>
      <p:bldP spid="174" grpId="1" animBg="1"/>
      <p:bldP spid="175" grpId="0" animBg="1"/>
      <p:bldP spid="175" grpId="1" animBg="1"/>
      <p:bldP spid="176" grpId="0" animBg="1"/>
      <p:bldP spid="176" grpId="1" animBg="1"/>
      <p:bldP spid="177" grpId="0" animBg="1"/>
      <p:bldP spid="17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1E06F252-21DB-5B4C-8721-5F299B63D08E}"/>
              </a:ext>
            </a:extLst>
          </p:cNvPr>
          <p:cNvSpPr txBox="1"/>
          <p:nvPr/>
        </p:nvSpPr>
        <p:spPr>
          <a:xfrm>
            <a:off x="3467396" y="5019722"/>
            <a:ext cx="3321891" cy="523220"/>
          </a:xfrm>
          <a:prstGeom prst="rect">
            <a:avLst/>
          </a:prstGeom>
          <a:noFill/>
        </p:spPr>
        <p:txBody>
          <a:bodyPr wrap="square" rtlCol="0">
            <a:spAutoFit/>
          </a:bodyPr>
          <a:lstStyle/>
          <a:p>
            <a:pPr algn="ctr"/>
            <a:r>
              <a:rPr lang="en-US" altLang="zh-CN" sz="2800" i="1" dirty="0">
                <a:solidFill>
                  <a:schemeClr val="accent2"/>
                </a:solidFill>
                <a:latin typeface="Gill Sans" panose="020B0502020104020203" pitchFamily="34" charset="-79"/>
                <a:cs typeface="Gill Sans" panose="020B0502020104020203" pitchFamily="34" charset="-79"/>
              </a:rPr>
              <a:t>Discretized-2DAS</a:t>
            </a:r>
            <a:endParaRPr lang="en-US" sz="2800" i="1" dirty="0">
              <a:solidFill>
                <a:schemeClr val="accent2"/>
              </a:solidFill>
              <a:latin typeface="Gill Sans" panose="020B0502020104020203" pitchFamily="34" charset="-79"/>
              <a:cs typeface="Gill Sans" panose="020B0502020104020203" pitchFamily="34" charset="-79"/>
            </a:endParaRPr>
          </a:p>
        </p:txBody>
      </p:sp>
      <p:sp>
        <p:nvSpPr>
          <p:cNvPr id="51" name="TextBox 50">
            <a:extLst>
              <a:ext uri="{FF2B5EF4-FFF2-40B4-BE49-F238E27FC236}">
                <a16:creationId xmlns:a16="http://schemas.microsoft.com/office/drawing/2014/main" id="{0394FAE6-4609-5E49-BB08-C241B6A932D7}"/>
              </a:ext>
            </a:extLst>
          </p:cNvPr>
          <p:cNvSpPr txBox="1"/>
          <p:nvPr/>
        </p:nvSpPr>
        <p:spPr>
          <a:xfrm>
            <a:off x="4856299" y="5002361"/>
            <a:ext cx="2414495" cy="523220"/>
          </a:xfrm>
          <a:prstGeom prst="rect">
            <a:avLst/>
          </a:prstGeom>
          <a:noFill/>
        </p:spPr>
        <p:txBody>
          <a:bodyPr wrap="square" rtlCol="0">
            <a:spAutoFit/>
          </a:bodyPr>
          <a:lstStyle/>
          <a:p>
            <a:pPr algn="ctr"/>
            <a:r>
              <a:rPr lang="en-US" altLang="zh-CN" sz="2800" i="1" dirty="0">
                <a:solidFill>
                  <a:schemeClr val="accent2"/>
                </a:solidFill>
                <a:latin typeface="Gill Sans" panose="020B0502020104020203" pitchFamily="34" charset="-79"/>
                <a:cs typeface="Gill Sans" panose="020B0502020104020203" pitchFamily="34" charset="-79"/>
              </a:rPr>
              <a:t>Gittins Index</a:t>
            </a:r>
            <a:endParaRPr lang="en-US" sz="2800" i="1" dirty="0">
              <a:solidFill>
                <a:schemeClr val="accent2"/>
              </a:solidFill>
              <a:latin typeface="Gill Sans" panose="020B0502020104020203" pitchFamily="34" charset="-79"/>
              <a:cs typeface="Gill Sans" panose="020B0502020104020203" pitchFamily="34" charset="-79"/>
            </a:endParaRPr>
          </a:p>
        </p:txBody>
      </p:sp>
      <p:sp>
        <p:nvSpPr>
          <p:cNvPr id="433" name="Title 1">
            <a:extLst>
              <a:ext uri="{FF2B5EF4-FFF2-40B4-BE49-F238E27FC236}">
                <a16:creationId xmlns:a16="http://schemas.microsoft.com/office/drawing/2014/main" id="{1CAF0AF3-7A4D-5F4B-9105-D6264B654DA1}"/>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t>16</a:t>
            </a:fld>
            <a:endParaRPr lang="en-US"/>
          </a:p>
        </p:txBody>
      </p:sp>
      <p:sp>
        <p:nvSpPr>
          <p:cNvPr id="419" name="Title 1">
            <a:extLst>
              <a:ext uri="{FF2B5EF4-FFF2-40B4-BE49-F238E27FC236}">
                <a16:creationId xmlns:a16="http://schemas.microsoft.com/office/drawing/2014/main" id="{F200BC12-7FD3-B74B-B298-B4D0D816E7EA}"/>
              </a:ext>
            </a:extLst>
          </p:cNvPr>
          <p:cNvSpPr>
            <a:spLocks noGrp="1"/>
          </p:cNvSpPr>
          <p:nvPr>
            <p:ph type="title"/>
          </p:nvPr>
        </p:nvSpPr>
        <p:spPr>
          <a:xfrm>
            <a:off x="0" y="0"/>
            <a:ext cx="12192000" cy="1330525"/>
          </a:xfrm>
          <a:solidFill>
            <a:schemeClr val="tx1">
              <a:lumMod val="85000"/>
              <a:lumOff val="15000"/>
            </a:schemeClr>
          </a:solidFill>
        </p:spPr>
        <p:txBody>
          <a:bodyPr/>
          <a:lstStyle/>
          <a:p>
            <a:r>
              <a:rPr lang="en-US" dirty="0">
                <a:solidFill>
                  <a:schemeClr val="bg1"/>
                </a:solidFill>
              </a:rPr>
              <a:t>  Prior Solutions</a:t>
            </a:r>
          </a:p>
        </p:txBody>
      </p:sp>
      <p:cxnSp>
        <p:nvCxnSpPr>
          <p:cNvPr id="4" name="Straight Connector 3">
            <a:extLst>
              <a:ext uri="{FF2B5EF4-FFF2-40B4-BE49-F238E27FC236}">
                <a16:creationId xmlns:a16="http://schemas.microsoft.com/office/drawing/2014/main" id="{ADD0C717-D6CE-F84D-8704-414F989635B6}"/>
              </a:ext>
            </a:extLst>
          </p:cNvPr>
          <p:cNvCxnSpPr>
            <a:cxnSpLocks/>
          </p:cNvCxnSpPr>
          <p:nvPr/>
        </p:nvCxnSpPr>
        <p:spPr>
          <a:xfrm>
            <a:off x="263998" y="2645272"/>
            <a:ext cx="11700636" cy="0"/>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C7E740D-4CF2-774B-81AD-D8446CD02311}"/>
              </a:ext>
            </a:extLst>
          </p:cNvPr>
          <p:cNvSpPr txBox="1"/>
          <p:nvPr/>
        </p:nvSpPr>
        <p:spPr>
          <a:xfrm>
            <a:off x="3226516" y="1721085"/>
            <a:ext cx="3803650" cy="892552"/>
          </a:xfrm>
          <a:prstGeom prst="rect">
            <a:avLst/>
          </a:prstGeom>
          <a:noFill/>
        </p:spPr>
        <p:txBody>
          <a:bodyPr wrap="square" rtlCol="0">
            <a:spAutoFit/>
          </a:bodyPr>
          <a:lstStyle/>
          <a:p>
            <a:pPr algn="ctr"/>
            <a:r>
              <a:rPr lang="en-US" altLang="zh-CN" sz="2600" dirty="0">
                <a:latin typeface="Gill Sans" panose="020B0502020104020203" pitchFamily="34" charset="-79"/>
                <a:cs typeface="Gill Sans" panose="020B0502020104020203" pitchFamily="34" charset="-79"/>
              </a:rPr>
              <a:t>I. </a:t>
            </a:r>
            <a:r>
              <a:rPr lang="en-US" altLang="zh-CN" sz="2600" i="1" dirty="0">
                <a:latin typeface="Gill Sans" panose="020B0502020104020203" pitchFamily="34" charset="-79"/>
                <a:cs typeface="Gill Sans" panose="020B0502020104020203" pitchFamily="34" charset="-79"/>
              </a:rPr>
              <a:t>Unpredictable Training Time</a:t>
            </a:r>
          </a:p>
          <a:p>
            <a:pPr algn="ctr"/>
            <a:r>
              <a:rPr lang="en-US" altLang="zh-CN" sz="2600" dirty="0"/>
              <a:t>(</a:t>
            </a:r>
            <a:r>
              <a:rPr lang="en-US" altLang="zh-CN" sz="2600" i="1" dirty="0">
                <a:solidFill>
                  <a:schemeClr val="accent2"/>
                </a:solidFill>
              </a:rPr>
              <a:t>Scheduling</a:t>
            </a:r>
            <a:r>
              <a:rPr lang="en-US" altLang="zh-CN" sz="2600" dirty="0"/>
              <a:t>)</a:t>
            </a:r>
            <a:endParaRPr lang="en-US" sz="2600" dirty="0"/>
          </a:p>
        </p:txBody>
      </p:sp>
      <p:sp>
        <p:nvSpPr>
          <p:cNvPr id="26" name="TextBox 25">
            <a:extLst>
              <a:ext uri="{FF2B5EF4-FFF2-40B4-BE49-F238E27FC236}">
                <a16:creationId xmlns:a16="http://schemas.microsoft.com/office/drawing/2014/main" id="{2332D472-9A02-F24E-8C03-C432693A775D}"/>
              </a:ext>
            </a:extLst>
          </p:cNvPr>
          <p:cNvSpPr txBox="1"/>
          <p:nvPr/>
        </p:nvSpPr>
        <p:spPr>
          <a:xfrm>
            <a:off x="7205868" y="1710762"/>
            <a:ext cx="5232035" cy="892552"/>
          </a:xfrm>
          <a:prstGeom prst="rect">
            <a:avLst/>
          </a:prstGeom>
          <a:noFill/>
        </p:spPr>
        <p:txBody>
          <a:bodyPr wrap="square" rtlCol="0" anchor="ctr">
            <a:spAutoFit/>
          </a:bodyPr>
          <a:lstStyle>
            <a:defPPr>
              <a:defRPr lang="en-US"/>
            </a:defPPr>
            <a:lvl1pPr>
              <a:defRPr sz="3400" i="1">
                <a:latin typeface="Gill Sans" panose="020B0502020104020203" pitchFamily="34" charset="-79"/>
                <a:cs typeface="Gill Sans" panose="020B0502020104020203" pitchFamily="34" charset="-79"/>
              </a:defRPr>
            </a:lvl1pPr>
          </a:lstStyle>
          <a:p>
            <a:r>
              <a:rPr lang="en-US" altLang="zh-CN" sz="2600" i="0" dirty="0"/>
              <a:t>II.</a:t>
            </a:r>
            <a:r>
              <a:rPr lang="en-US" altLang="zh-CN" sz="2600" dirty="0"/>
              <a:t> Over-Aggressive Job Consolidation</a:t>
            </a:r>
            <a:endParaRPr lang="en-US" altLang="zh-CN" sz="2600" dirty="0">
              <a:solidFill>
                <a:schemeClr val="accent2"/>
              </a:solidFill>
            </a:endParaRPr>
          </a:p>
          <a:p>
            <a:pPr algn="ctr"/>
            <a:r>
              <a:rPr lang="en-US" altLang="zh-CN" sz="2600" i="0" dirty="0"/>
              <a:t>(</a:t>
            </a:r>
            <a:r>
              <a:rPr lang="en-US" altLang="zh-CN" sz="2600" dirty="0">
                <a:solidFill>
                  <a:schemeClr val="accent2"/>
                </a:solidFill>
              </a:rPr>
              <a:t>Job Placement</a:t>
            </a:r>
            <a:r>
              <a:rPr lang="en-US" altLang="zh-CN" sz="2600" i="0" dirty="0"/>
              <a:t>)</a:t>
            </a:r>
            <a:endParaRPr lang="en-US" sz="2600" i="0" dirty="0"/>
          </a:p>
        </p:txBody>
      </p:sp>
      <p:sp>
        <p:nvSpPr>
          <p:cNvPr id="27" name="TextBox 26">
            <a:extLst>
              <a:ext uri="{FF2B5EF4-FFF2-40B4-BE49-F238E27FC236}">
                <a16:creationId xmlns:a16="http://schemas.microsoft.com/office/drawing/2014/main" id="{2E876291-FC83-AE48-BCEB-ED3A0A29F48A}"/>
              </a:ext>
            </a:extLst>
          </p:cNvPr>
          <p:cNvSpPr txBox="1"/>
          <p:nvPr/>
        </p:nvSpPr>
        <p:spPr>
          <a:xfrm>
            <a:off x="474051" y="3435078"/>
            <a:ext cx="2278991" cy="584775"/>
          </a:xfrm>
          <a:prstGeom prst="rect">
            <a:avLst/>
          </a:prstGeom>
          <a:noFill/>
        </p:spPr>
        <p:txBody>
          <a:bodyPr wrap="square" rtlCol="0">
            <a:spAutoFit/>
          </a:bodyPr>
          <a:lstStyle/>
          <a:p>
            <a:pPr algn="ctr"/>
            <a:r>
              <a:rPr lang="en-US" altLang="zh-CN" sz="3200" i="1" dirty="0">
                <a:latin typeface="Gill Sans" panose="020B0502020104020203" pitchFamily="34" charset="-79"/>
                <a:cs typeface="Gill Sans" panose="020B0502020104020203" pitchFamily="34" charset="-79"/>
              </a:rPr>
              <a:t>YARN-CS</a:t>
            </a:r>
            <a:endParaRPr lang="en-US" sz="3200" i="1" dirty="0">
              <a:latin typeface="Gill Sans" panose="020B0502020104020203" pitchFamily="34" charset="-79"/>
              <a:cs typeface="Gill Sans" panose="020B0502020104020203" pitchFamily="34" charset="-79"/>
            </a:endParaRPr>
          </a:p>
        </p:txBody>
      </p:sp>
      <p:sp>
        <p:nvSpPr>
          <p:cNvPr id="28" name="TextBox 27">
            <a:extLst>
              <a:ext uri="{FF2B5EF4-FFF2-40B4-BE49-F238E27FC236}">
                <a16:creationId xmlns:a16="http://schemas.microsoft.com/office/drawing/2014/main" id="{AF303220-F996-6A49-9805-813317AE0CF1}"/>
              </a:ext>
            </a:extLst>
          </p:cNvPr>
          <p:cNvSpPr txBox="1"/>
          <p:nvPr/>
        </p:nvSpPr>
        <p:spPr>
          <a:xfrm>
            <a:off x="474051" y="2682756"/>
            <a:ext cx="2278991" cy="584775"/>
          </a:xfrm>
          <a:prstGeom prst="rect">
            <a:avLst/>
          </a:prstGeom>
          <a:noFill/>
        </p:spPr>
        <p:txBody>
          <a:bodyPr wrap="square" rtlCol="0">
            <a:spAutoFit/>
          </a:bodyPr>
          <a:lstStyle/>
          <a:p>
            <a:pPr algn="ctr"/>
            <a:r>
              <a:rPr lang="en-US" altLang="zh-CN" sz="3200" i="1" dirty="0">
                <a:latin typeface="Gill Sans" panose="020B0502020104020203" pitchFamily="34" charset="-79"/>
                <a:cs typeface="Gill Sans" panose="020B0502020104020203" pitchFamily="34" charset="-79"/>
              </a:rPr>
              <a:t>Optimus</a:t>
            </a:r>
            <a:r>
              <a:rPr lang="en-US" altLang="zh-CN" sz="3200" baseline="-25000" dirty="0">
                <a:latin typeface="Gill Sans Light" panose="020B0302020104020203" pitchFamily="34" charset="-79"/>
                <a:cs typeface="Gill Sans Light" panose="020B0302020104020203" pitchFamily="34" charset="-79"/>
              </a:rPr>
              <a:t>[1]</a:t>
            </a:r>
            <a:endParaRPr lang="en-US" sz="3200" baseline="-25000" dirty="0">
              <a:latin typeface="Gill Sans Light" panose="020B0302020104020203" pitchFamily="34" charset="-79"/>
              <a:cs typeface="Gill Sans Light" panose="020B0302020104020203" pitchFamily="34" charset="-79"/>
            </a:endParaRPr>
          </a:p>
        </p:txBody>
      </p:sp>
      <p:sp>
        <p:nvSpPr>
          <p:cNvPr id="30" name="TextBox 29">
            <a:extLst>
              <a:ext uri="{FF2B5EF4-FFF2-40B4-BE49-F238E27FC236}">
                <a16:creationId xmlns:a16="http://schemas.microsoft.com/office/drawing/2014/main" id="{525E4E44-49CA-164A-93FE-D9245B101520}"/>
              </a:ext>
            </a:extLst>
          </p:cNvPr>
          <p:cNvSpPr txBox="1"/>
          <p:nvPr/>
        </p:nvSpPr>
        <p:spPr>
          <a:xfrm>
            <a:off x="474051" y="4162405"/>
            <a:ext cx="2278991" cy="584775"/>
          </a:xfrm>
          <a:prstGeom prst="rect">
            <a:avLst/>
          </a:prstGeom>
          <a:noFill/>
        </p:spPr>
        <p:txBody>
          <a:bodyPr wrap="square" rtlCol="0">
            <a:spAutoFit/>
          </a:bodyPr>
          <a:lstStyle/>
          <a:p>
            <a:pPr algn="ctr"/>
            <a:r>
              <a:rPr lang="en-US" altLang="zh-CN" sz="3200" i="1" dirty="0" err="1">
                <a:latin typeface="Gill Sans" panose="020B0502020104020203" pitchFamily="34" charset="-79"/>
                <a:cs typeface="Gill Sans" panose="020B0502020104020203" pitchFamily="34" charset="-79"/>
              </a:rPr>
              <a:t>Gandiva</a:t>
            </a:r>
            <a:r>
              <a:rPr lang="en-US" altLang="zh-CN" sz="3200" baseline="-25000" dirty="0">
                <a:latin typeface="Gill Sans Light" panose="020B0302020104020203" pitchFamily="34" charset="-79"/>
                <a:cs typeface="Gill Sans Light" panose="020B0302020104020203" pitchFamily="34" charset="-79"/>
              </a:rPr>
              <a:t>[2]</a:t>
            </a:r>
            <a:endParaRPr lang="en-US" sz="3200" baseline="-25000" dirty="0">
              <a:latin typeface="Gill Sans Light" panose="020B0302020104020203" pitchFamily="34" charset="-79"/>
              <a:cs typeface="Gill Sans Light" panose="020B0302020104020203" pitchFamily="34" charset="-79"/>
            </a:endParaRPr>
          </a:p>
        </p:txBody>
      </p:sp>
      <p:sp>
        <p:nvSpPr>
          <p:cNvPr id="31" name="TextBox 30">
            <a:extLst>
              <a:ext uri="{FF2B5EF4-FFF2-40B4-BE49-F238E27FC236}">
                <a16:creationId xmlns:a16="http://schemas.microsoft.com/office/drawing/2014/main" id="{1F332C31-E0A2-8D4F-B021-1EC9C0E069F6}"/>
              </a:ext>
            </a:extLst>
          </p:cNvPr>
          <p:cNvSpPr txBox="1"/>
          <p:nvPr/>
        </p:nvSpPr>
        <p:spPr>
          <a:xfrm>
            <a:off x="474051" y="4956195"/>
            <a:ext cx="2278991" cy="615553"/>
          </a:xfrm>
          <a:prstGeom prst="rect">
            <a:avLst/>
          </a:prstGeom>
          <a:noFill/>
        </p:spPr>
        <p:txBody>
          <a:bodyPr wrap="square" rtlCol="0">
            <a:spAutoFit/>
          </a:bodyPr>
          <a:lstStyle/>
          <a:p>
            <a:pPr algn="ctr"/>
            <a:r>
              <a:rPr lang="en-US" altLang="zh-CN" sz="3400" dirty="0">
                <a:solidFill>
                  <a:schemeClr val="accent2"/>
                </a:solidFill>
                <a:latin typeface="Abril Fatface" panose="02000503000000020003" pitchFamily="2" charset="77"/>
                <a:cs typeface="Gill Sans" panose="020B0502020104020203" pitchFamily="34" charset="-79"/>
              </a:rPr>
              <a:t>Tiresias</a:t>
            </a:r>
            <a:endParaRPr lang="en-US" sz="3400" dirty="0">
              <a:solidFill>
                <a:schemeClr val="accent2"/>
              </a:solidFill>
              <a:latin typeface="Abril Fatface" panose="02000503000000020003" pitchFamily="2" charset="77"/>
              <a:cs typeface="Gill Sans" panose="020B0502020104020203" pitchFamily="34" charset="-79"/>
            </a:endParaRPr>
          </a:p>
        </p:txBody>
      </p:sp>
      <p:cxnSp>
        <p:nvCxnSpPr>
          <p:cNvPr id="33" name="Straight Connector 32">
            <a:extLst>
              <a:ext uri="{FF2B5EF4-FFF2-40B4-BE49-F238E27FC236}">
                <a16:creationId xmlns:a16="http://schemas.microsoft.com/office/drawing/2014/main" id="{93179634-2C1C-5043-ACD5-329D0BA2CB7A}"/>
              </a:ext>
            </a:extLst>
          </p:cNvPr>
          <p:cNvCxnSpPr>
            <a:cxnSpLocks/>
          </p:cNvCxnSpPr>
          <p:nvPr/>
        </p:nvCxnSpPr>
        <p:spPr>
          <a:xfrm>
            <a:off x="263998" y="3384696"/>
            <a:ext cx="11700636" cy="0"/>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C1D8FD2-ED0E-7443-9E2C-4F5E1E770CF8}"/>
              </a:ext>
            </a:extLst>
          </p:cNvPr>
          <p:cNvSpPr txBox="1"/>
          <p:nvPr/>
        </p:nvSpPr>
        <p:spPr>
          <a:xfrm>
            <a:off x="4193135" y="3465855"/>
            <a:ext cx="1870413" cy="523220"/>
          </a:xfrm>
          <a:prstGeom prst="rect">
            <a:avLst/>
          </a:prstGeom>
          <a:noFill/>
        </p:spPr>
        <p:txBody>
          <a:bodyPr wrap="square" rtlCol="0">
            <a:spAutoFit/>
          </a:bodyPr>
          <a:lstStyle/>
          <a:p>
            <a:pPr algn="ctr"/>
            <a:r>
              <a:rPr lang="en-US" altLang="zh-CN" sz="2800" i="1" dirty="0">
                <a:latin typeface="Gill Sans" panose="020B0502020104020203" pitchFamily="34" charset="-79"/>
                <a:cs typeface="Gill Sans" panose="020B0502020104020203" pitchFamily="34" charset="-79"/>
              </a:rPr>
              <a:t>FIFO</a:t>
            </a:r>
            <a:endParaRPr lang="en-US" sz="2800" i="1" dirty="0">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3679AA16-EB64-C741-A5FF-3834AF350EED}"/>
              </a:ext>
            </a:extLst>
          </p:cNvPr>
          <p:cNvSpPr txBox="1"/>
          <p:nvPr/>
        </p:nvSpPr>
        <p:spPr>
          <a:xfrm>
            <a:off x="4095573" y="4193182"/>
            <a:ext cx="2065537" cy="523220"/>
          </a:xfrm>
          <a:prstGeom prst="rect">
            <a:avLst/>
          </a:prstGeom>
          <a:noFill/>
        </p:spPr>
        <p:txBody>
          <a:bodyPr wrap="square" rtlCol="0">
            <a:spAutoFit/>
          </a:bodyPr>
          <a:lstStyle/>
          <a:p>
            <a:pPr algn="ctr"/>
            <a:r>
              <a:rPr lang="en-US" altLang="zh-CN" sz="2800" i="1" dirty="0">
                <a:latin typeface="Gill Sans" panose="020B0502020104020203" pitchFamily="34" charset="-79"/>
                <a:cs typeface="Gill Sans" panose="020B0502020104020203" pitchFamily="34" charset="-79"/>
              </a:rPr>
              <a:t>Time-sharing</a:t>
            </a:r>
            <a:endParaRPr lang="en-US" sz="2800" i="1" dirty="0">
              <a:latin typeface="Gill Sans" panose="020B0502020104020203" pitchFamily="34" charset="-79"/>
              <a:cs typeface="Gill Sans" panose="020B0502020104020203" pitchFamily="34" charset="-79"/>
            </a:endParaRPr>
          </a:p>
        </p:txBody>
      </p:sp>
      <p:sp>
        <p:nvSpPr>
          <p:cNvPr id="42" name="TextBox 41">
            <a:extLst>
              <a:ext uri="{FF2B5EF4-FFF2-40B4-BE49-F238E27FC236}">
                <a16:creationId xmlns:a16="http://schemas.microsoft.com/office/drawing/2014/main" id="{B78693E9-B663-ED47-9047-1F74998F4A7E}"/>
              </a:ext>
            </a:extLst>
          </p:cNvPr>
          <p:cNvSpPr txBox="1"/>
          <p:nvPr/>
        </p:nvSpPr>
        <p:spPr>
          <a:xfrm>
            <a:off x="8761484" y="4193182"/>
            <a:ext cx="2120803" cy="523220"/>
          </a:xfrm>
          <a:prstGeom prst="rect">
            <a:avLst/>
          </a:prstGeom>
          <a:noFill/>
        </p:spPr>
        <p:txBody>
          <a:bodyPr wrap="square" rtlCol="0">
            <a:spAutoFit/>
          </a:bodyPr>
          <a:lstStyle/>
          <a:p>
            <a:pPr algn="ctr"/>
            <a:r>
              <a:rPr lang="en-US" altLang="zh-CN" sz="2800" i="1" dirty="0">
                <a:latin typeface="Gill Sans" panose="020B0502020104020203" pitchFamily="34" charset="-79"/>
                <a:cs typeface="Gill Sans" panose="020B0502020104020203" pitchFamily="34" charset="-79"/>
              </a:rPr>
              <a:t>Trial-and-error</a:t>
            </a:r>
            <a:endParaRPr lang="en-US" sz="2800" i="1" dirty="0">
              <a:latin typeface="Gill Sans" panose="020B0502020104020203" pitchFamily="34" charset="-79"/>
              <a:cs typeface="Gill Sans" panose="020B0502020104020203" pitchFamily="34" charset="-79"/>
            </a:endParaRPr>
          </a:p>
        </p:txBody>
      </p:sp>
      <p:sp>
        <p:nvSpPr>
          <p:cNvPr id="43" name="TextBox 42">
            <a:extLst>
              <a:ext uri="{FF2B5EF4-FFF2-40B4-BE49-F238E27FC236}">
                <a16:creationId xmlns:a16="http://schemas.microsoft.com/office/drawing/2014/main" id="{7A68E1A3-FCA6-CB4F-8634-824D759C6840}"/>
              </a:ext>
            </a:extLst>
          </p:cNvPr>
          <p:cNvSpPr txBox="1"/>
          <p:nvPr/>
        </p:nvSpPr>
        <p:spPr>
          <a:xfrm>
            <a:off x="8761484" y="2713533"/>
            <a:ext cx="2120803" cy="523220"/>
          </a:xfrm>
          <a:prstGeom prst="rect">
            <a:avLst/>
          </a:prstGeom>
          <a:noFill/>
        </p:spPr>
        <p:txBody>
          <a:bodyPr wrap="square" rtlCol="0">
            <a:spAutoFit/>
          </a:bodyPr>
          <a:lstStyle/>
          <a:p>
            <a:pPr algn="ctr"/>
            <a:r>
              <a:rPr lang="en-US" altLang="zh-CN" sz="2800" dirty="0">
                <a:latin typeface="Gill Sans Light" panose="020B0302020104020203" pitchFamily="34" charset="-79"/>
                <a:cs typeface="Gill Sans Light" panose="020B0302020104020203" pitchFamily="34" charset="-79"/>
              </a:rPr>
              <a:t>None</a:t>
            </a:r>
            <a:endParaRPr lang="en-US" sz="2800" dirty="0">
              <a:latin typeface="Gill Sans Light" panose="020B0302020104020203" pitchFamily="34" charset="-79"/>
              <a:cs typeface="Gill Sans Light" panose="020B0302020104020203" pitchFamily="34" charset="-79"/>
            </a:endParaRPr>
          </a:p>
        </p:txBody>
      </p:sp>
      <p:sp>
        <p:nvSpPr>
          <p:cNvPr id="45" name="TextBox 44">
            <a:extLst>
              <a:ext uri="{FF2B5EF4-FFF2-40B4-BE49-F238E27FC236}">
                <a16:creationId xmlns:a16="http://schemas.microsoft.com/office/drawing/2014/main" id="{A26B19ED-437A-344E-9E66-1D0C8BE5559B}"/>
              </a:ext>
            </a:extLst>
          </p:cNvPr>
          <p:cNvSpPr txBox="1"/>
          <p:nvPr/>
        </p:nvSpPr>
        <p:spPr>
          <a:xfrm>
            <a:off x="7994461" y="5002361"/>
            <a:ext cx="3654848" cy="523220"/>
          </a:xfrm>
          <a:prstGeom prst="rect">
            <a:avLst/>
          </a:prstGeom>
          <a:noFill/>
        </p:spPr>
        <p:txBody>
          <a:bodyPr wrap="square" rtlCol="0">
            <a:spAutoFit/>
          </a:bodyPr>
          <a:lstStyle/>
          <a:p>
            <a:pPr algn="ctr"/>
            <a:r>
              <a:rPr lang="en-US" altLang="zh-CN" sz="2800" i="1" dirty="0">
                <a:solidFill>
                  <a:schemeClr val="accent2"/>
                </a:solidFill>
                <a:latin typeface="Gill Sans" panose="020B0502020104020203" pitchFamily="34" charset="-79"/>
                <a:cs typeface="Gill Sans" panose="020B0502020104020203" pitchFamily="34" charset="-79"/>
              </a:rPr>
              <a:t>?</a:t>
            </a:r>
            <a:endParaRPr lang="en-US" sz="2800" i="1" dirty="0">
              <a:solidFill>
                <a:schemeClr val="accent2"/>
              </a:solidFill>
              <a:latin typeface="Gill Sans" panose="020B0502020104020203" pitchFamily="34" charset="-79"/>
              <a:cs typeface="Gill Sans" panose="020B0502020104020203" pitchFamily="34" charset="-79"/>
            </a:endParaRPr>
          </a:p>
        </p:txBody>
      </p:sp>
      <p:cxnSp>
        <p:nvCxnSpPr>
          <p:cNvPr id="50" name="Straight Connector 49">
            <a:extLst>
              <a:ext uri="{FF2B5EF4-FFF2-40B4-BE49-F238E27FC236}">
                <a16:creationId xmlns:a16="http://schemas.microsoft.com/office/drawing/2014/main" id="{18C136C8-2A93-0C46-AF86-0FB7F839B2AD}"/>
              </a:ext>
            </a:extLst>
          </p:cNvPr>
          <p:cNvCxnSpPr>
            <a:cxnSpLocks/>
          </p:cNvCxnSpPr>
          <p:nvPr/>
        </p:nvCxnSpPr>
        <p:spPr>
          <a:xfrm>
            <a:off x="7121198" y="1763925"/>
            <a:ext cx="0" cy="401034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0D60FF3-4699-2A49-9A4A-B286F9227D2E}"/>
              </a:ext>
            </a:extLst>
          </p:cNvPr>
          <p:cNvCxnSpPr>
            <a:cxnSpLocks/>
          </p:cNvCxnSpPr>
          <p:nvPr/>
        </p:nvCxnSpPr>
        <p:spPr>
          <a:xfrm>
            <a:off x="263998" y="4124120"/>
            <a:ext cx="11700636" cy="0"/>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30EDF6D-D9C3-754A-802C-AD34B297042F}"/>
              </a:ext>
            </a:extLst>
          </p:cNvPr>
          <p:cNvCxnSpPr>
            <a:cxnSpLocks/>
          </p:cNvCxnSpPr>
          <p:nvPr/>
        </p:nvCxnSpPr>
        <p:spPr>
          <a:xfrm>
            <a:off x="263998" y="4863543"/>
            <a:ext cx="11700636" cy="0"/>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A230C8-AD2C-9541-8AAD-81B1CD2B7CEC}"/>
              </a:ext>
            </a:extLst>
          </p:cNvPr>
          <p:cNvCxnSpPr>
            <a:cxnSpLocks/>
          </p:cNvCxnSpPr>
          <p:nvPr/>
        </p:nvCxnSpPr>
        <p:spPr>
          <a:xfrm>
            <a:off x="3167268" y="1763925"/>
            <a:ext cx="0" cy="4010342"/>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8D1A5E8-7457-6C49-A5D1-1AAF74B30291}"/>
              </a:ext>
            </a:extLst>
          </p:cNvPr>
          <p:cNvSpPr txBox="1"/>
          <p:nvPr/>
        </p:nvSpPr>
        <p:spPr>
          <a:xfrm>
            <a:off x="1374680" y="6452378"/>
            <a:ext cx="5170005" cy="400110"/>
          </a:xfrm>
          <a:prstGeom prst="rect">
            <a:avLst/>
          </a:prstGeom>
          <a:noFill/>
        </p:spPr>
        <p:txBody>
          <a:bodyPr wrap="none" rtlCol="0">
            <a:spAutoFit/>
          </a:bodyPr>
          <a:lstStyle/>
          <a:p>
            <a:r>
              <a:rPr lang="en-US" sz="1000" dirty="0">
                <a:solidFill>
                  <a:schemeClr val="bg1"/>
                </a:solidFill>
                <a:latin typeface="Gill Sans" panose="020B0502020104020203" pitchFamily="34" charset="-79"/>
                <a:cs typeface="Gill Sans" panose="020B0502020104020203" pitchFamily="34" charset="-79"/>
              </a:rPr>
              <a:t>[1]. Optimus: An Efficient Dynamic Resource Scheduler for Deep Learning Clusters</a:t>
            </a:r>
            <a:r>
              <a:rPr lang="en-US" altLang="zh-Hans" sz="1000" dirty="0">
                <a:solidFill>
                  <a:schemeClr val="bg1"/>
                </a:solidFill>
                <a:latin typeface="Gill Sans" panose="020B0502020104020203" pitchFamily="34" charset="-79"/>
                <a:cs typeface="Gill Sans" panose="020B0502020104020203" pitchFamily="34" charset="-79"/>
              </a:rPr>
              <a:t>,</a:t>
            </a:r>
            <a:r>
              <a:rPr lang="zh-Hans" altLang="en-US" sz="1000" dirty="0">
                <a:solidFill>
                  <a:schemeClr val="bg1"/>
                </a:solidFill>
                <a:latin typeface="Gill Sans" panose="020B0502020104020203" pitchFamily="34" charset="-79"/>
                <a:cs typeface="Gill Sans" panose="020B0502020104020203" pitchFamily="34" charset="-79"/>
              </a:rPr>
              <a:t> </a:t>
            </a:r>
            <a:r>
              <a:rPr lang="en-US" altLang="zh-Hans" sz="1000" dirty="0">
                <a:solidFill>
                  <a:schemeClr val="bg1"/>
                </a:solidFill>
                <a:latin typeface="Gill Sans" panose="020B0502020104020203" pitchFamily="34" charset="-79"/>
                <a:cs typeface="Gill Sans" panose="020B0502020104020203" pitchFamily="34" charset="-79"/>
              </a:rPr>
              <a:t>EuroSys’18</a:t>
            </a:r>
          </a:p>
          <a:p>
            <a:r>
              <a:rPr lang="en-US" sz="1000" dirty="0">
                <a:solidFill>
                  <a:schemeClr val="bg1"/>
                </a:solidFill>
                <a:latin typeface="Gill Sans" panose="020B0502020104020203" pitchFamily="34" charset="-79"/>
                <a:cs typeface="Gill Sans" panose="020B0502020104020203" pitchFamily="34" charset="-79"/>
              </a:rPr>
              <a:t>[2]. </a:t>
            </a:r>
            <a:r>
              <a:rPr lang="en-US" sz="1000" dirty="0" err="1">
                <a:solidFill>
                  <a:schemeClr val="bg1"/>
                </a:solidFill>
                <a:latin typeface="Gill Sans" panose="020B0502020104020203" pitchFamily="34" charset="-79"/>
                <a:cs typeface="Gill Sans" panose="020B0502020104020203" pitchFamily="34" charset="-79"/>
              </a:rPr>
              <a:t>Gandiva</a:t>
            </a:r>
            <a:r>
              <a:rPr lang="en-US" sz="1000" dirty="0">
                <a:solidFill>
                  <a:schemeClr val="bg1"/>
                </a:solidFill>
                <a:latin typeface="Gill Sans" panose="020B0502020104020203" pitchFamily="34" charset="-79"/>
                <a:cs typeface="Gill Sans" panose="020B0502020104020203" pitchFamily="34" charset="-79"/>
              </a:rPr>
              <a:t>: Introspective Cluster Scheduling for Deep Learning,</a:t>
            </a:r>
            <a:r>
              <a:rPr lang="zh-Hans" altLang="en-US" sz="1000" dirty="0">
                <a:solidFill>
                  <a:schemeClr val="bg1"/>
                </a:solidFill>
                <a:latin typeface="Gill Sans" panose="020B0502020104020203" pitchFamily="34" charset="-79"/>
                <a:cs typeface="Gill Sans" panose="020B0502020104020203" pitchFamily="34" charset="-79"/>
              </a:rPr>
              <a:t> </a:t>
            </a:r>
            <a:r>
              <a:rPr lang="en-US" altLang="zh-Hans" sz="1000" dirty="0">
                <a:solidFill>
                  <a:schemeClr val="bg1"/>
                </a:solidFill>
                <a:latin typeface="Gill Sans" panose="020B0502020104020203" pitchFamily="34" charset="-79"/>
                <a:cs typeface="Gill Sans" panose="020B0502020104020203" pitchFamily="34" charset="-79"/>
              </a:rPr>
              <a:t>OSDI’18</a:t>
            </a:r>
            <a:endParaRPr lang="en-US" sz="1000" dirty="0">
              <a:solidFill>
                <a:schemeClr val="bg1"/>
              </a:solidFill>
              <a:latin typeface="Gill Sans" panose="020B0502020104020203" pitchFamily="34" charset="-79"/>
              <a:cs typeface="Gill Sans" panose="020B0502020104020203" pitchFamily="34" charset="-79"/>
            </a:endParaRPr>
          </a:p>
        </p:txBody>
      </p:sp>
      <p:sp>
        <p:nvSpPr>
          <p:cNvPr id="48" name="TextBox 47">
            <a:extLst>
              <a:ext uri="{FF2B5EF4-FFF2-40B4-BE49-F238E27FC236}">
                <a16:creationId xmlns:a16="http://schemas.microsoft.com/office/drawing/2014/main" id="{6E66F8E8-8FCA-D940-ADD4-44271B9D18C3}"/>
              </a:ext>
            </a:extLst>
          </p:cNvPr>
          <p:cNvSpPr txBox="1"/>
          <p:nvPr/>
        </p:nvSpPr>
        <p:spPr>
          <a:xfrm>
            <a:off x="8761484" y="3465855"/>
            <a:ext cx="2120803" cy="523220"/>
          </a:xfrm>
          <a:prstGeom prst="rect">
            <a:avLst/>
          </a:prstGeom>
          <a:noFill/>
        </p:spPr>
        <p:txBody>
          <a:bodyPr wrap="square" rtlCol="0">
            <a:spAutoFit/>
          </a:bodyPr>
          <a:lstStyle/>
          <a:p>
            <a:pPr algn="ctr"/>
            <a:r>
              <a:rPr lang="en-US" altLang="zh-CN" sz="2800" dirty="0">
                <a:latin typeface="Gill Sans Light" panose="020B0302020104020203" pitchFamily="34" charset="-79"/>
                <a:cs typeface="Gill Sans Light" panose="020B0302020104020203" pitchFamily="34" charset="-79"/>
              </a:rPr>
              <a:t>None</a:t>
            </a:r>
            <a:endParaRPr lang="en-US" sz="2800" dirty="0">
              <a:latin typeface="Gill Sans Light" panose="020B0302020104020203" pitchFamily="34" charset="-79"/>
              <a:cs typeface="Gill Sans Light" panose="020B0302020104020203" pitchFamily="34" charset="-79"/>
            </a:endParaRPr>
          </a:p>
        </p:txBody>
      </p:sp>
      <p:sp>
        <p:nvSpPr>
          <p:cNvPr id="49" name="TextBox 48">
            <a:extLst>
              <a:ext uri="{FF2B5EF4-FFF2-40B4-BE49-F238E27FC236}">
                <a16:creationId xmlns:a16="http://schemas.microsoft.com/office/drawing/2014/main" id="{8A4D628E-695C-9746-9887-3D289E0384E3}"/>
              </a:ext>
            </a:extLst>
          </p:cNvPr>
          <p:cNvSpPr txBox="1"/>
          <p:nvPr/>
        </p:nvSpPr>
        <p:spPr>
          <a:xfrm>
            <a:off x="4067940" y="2713533"/>
            <a:ext cx="2120803" cy="523220"/>
          </a:xfrm>
          <a:prstGeom prst="rect">
            <a:avLst/>
          </a:prstGeom>
          <a:noFill/>
        </p:spPr>
        <p:txBody>
          <a:bodyPr wrap="square" rtlCol="0">
            <a:spAutoFit/>
          </a:bodyPr>
          <a:lstStyle/>
          <a:p>
            <a:pPr algn="ctr"/>
            <a:r>
              <a:rPr lang="en-US" altLang="zh-CN" sz="2800" dirty="0">
                <a:latin typeface="Gill Sans Light" panose="020B0302020104020203" pitchFamily="34" charset="-79"/>
                <a:cs typeface="Gill Sans Light" panose="020B0302020104020203" pitchFamily="34" charset="-79"/>
              </a:rPr>
              <a:t>None</a:t>
            </a:r>
            <a:endParaRPr lang="en-US" sz="2800" dirty="0">
              <a:latin typeface="Gill Sans Light" panose="020B0302020104020203" pitchFamily="34" charset="-79"/>
              <a:cs typeface="Gill Sans Light" panose="020B0302020104020203" pitchFamily="34" charset="-79"/>
            </a:endParaRPr>
          </a:p>
        </p:txBody>
      </p:sp>
      <p:cxnSp>
        <p:nvCxnSpPr>
          <p:cNvPr id="35" name="Straight Connector 34">
            <a:extLst>
              <a:ext uri="{FF2B5EF4-FFF2-40B4-BE49-F238E27FC236}">
                <a16:creationId xmlns:a16="http://schemas.microsoft.com/office/drawing/2014/main" id="{5667A800-E3F2-2D4A-B413-0BFAFB423A6C}"/>
              </a:ext>
            </a:extLst>
          </p:cNvPr>
          <p:cNvCxnSpPr>
            <a:cxnSpLocks/>
          </p:cNvCxnSpPr>
          <p:nvPr/>
        </p:nvCxnSpPr>
        <p:spPr>
          <a:xfrm>
            <a:off x="5050890" y="4875082"/>
            <a:ext cx="0" cy="835907"/>
          </a:xfrm>
          <a:prstGeom prst="line">
            <a:avLst/>
          </a:prstGeom>
          <a:ln w="25400">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38B9DD7-BC53-274E-A4FD-5DF6BF108BCF}"/>
              </a:ext>
            </a:extLst>
          </p:cNvPr>
          <p:cNvSpPr txBox="1"/>
          <p:nvPr/>
        </p:nvSpPr>
        <p:spPr>
          <a:xfrm>
            <a:off x="3539979" y="5002361"/>
            <a:ext cx="1348426" cy="523220"/>
          </a:xfrm>
          <a:prstGeom prst="rect">
            <a:avLst/>
          </a:prstGeom>
          <a:noFill/>
        </p:spPr>
        <p:txBody>
          <a:bodyPr wrap="square" rtlCol="0">
            <a:spAutoFit/>
          </a:bodyPr>
          <a:lstStyle/>
          <a:p>
            <a:pPr algn="ctr"/>
            <a:r>
              <a:rPr lang="en-US" altLang="zh-CN" sz="2800" i="1" dirty="0">
                <a:solidFill>
                  <a:schemeClr val="accent2"/>
                </a:solidFill>
                <a:latin typeface="Gill Sans" panose="020B0502020104020203" pitchFamily="34" charset="-79"/>
                <a:cs typeface="Gill Sans" panose="020B0502020104020203" pitchFamily="34" charset="-79"/>
              </a:rPr>
              <a:t>LAS</a:t>
            </a:r>
            <a:endParaRPr lang="en-US" sz="2800" i="1" dirty="0">
              <a:solidFill>
                <a:schemeClr val="accent2"/>
              </a:solidFill>
              <a:latin typeface="Gill Sans" panose="020B0502020104020203" pitchFamily="34" charset="-79"/>
              <a:cs typeface="Gill Sans" panose="020B0502020104020203" pitchFamily="34" charset="-79"/>
            </a:endParaRPr>
          </a:p>
        </p:txBody>
      </p:sp>
    </p:spTree>
    <p:custDataLst>
      <p:tags r:id="rId1"/>
    </p:custDataLst>
    <p:extLst>
      <p:ext uri="{BB962C8B-B14F-4D97-AF65-F5344CB8AC3E}">
        <p14:creationId xmlns:p14="http://schemas.microsoft.com/office/powerpoint/2010/main" val="575448126"/>
      </p:ext>
    </p:extLst>
  </p:cSld>
  <p:clrMapOvr>
    <a:masterClrMapping/>
  </p:clrMapOvr>
  <mc:AlternateContent xmlns:mc="http://schemas.openxmlformats.org/markup-compatibility/2006" xmlns:p14="http://schemas.microsoft.com/office/powerpoint/2010/main">
    <mc:Choice Requires="p14">
      <p:transition spd="slow" p14:dur="2000" advTm="25248"/>
    </mc:Choice>
    <mc:Fallback xmlns="">
      <p:transition spd="slow" advTm="252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1" grpId="0"/>
      <p:bldP spid="45" grpId="0"/>
      <p:bldP spid="3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6858000"/>
          </a:xfrm>
          <a:prstGeom prst="rect">
            <a:avLst/>
          </a:prstGeom>
          <a:solidFill>
            <a:schemeClr val="tx1">
              <a:lumMod val="85000"/>
              <a:lumOff val="15000"/>
            </a:schemeClr>
          </a:solidFill>
        </p:spPr>
        <p:txBody>
          <a:bodyPr wrap="square" rtlCol="0" anchor="ctr">
            <a:noAutofit/>
          </a:bodyPr>
          <a:lstStyle/>
          <a:p>
            <a:pPr algn="ctr"/>
            <a:r>
              <a:rPr lang="en-US" sz="5600" dirty="0">
                <a:solidFill>
                  <a:schemeClr val="accent2"/>
                </a:solidFill>
                <a:latin typeface="Gill Sans" charset="0"/>
                <a:ea typeface="Gill Sans" charset="0"/>
                <a:cs typeface="Gill Sans" charset="0"/>
              </a:rPr>
              <a:t>Challenge II</a:t>
            </a:r>
            <a:br>
              <a:rPr lang="en-US" sz="5400" dirty="0">
                <a:solidFill>
                  <a:schemeClr val="accent2"/>
                </a:solidFill>
                <a:latin typeface="Gill Sans" charset="0"/>
                <a:ea typeface="Gill Sans" charset="0"/>
                <a:cs typeface="Gill Sans" charset="0"/>
              </a:rPr>
            </a:br>
            <a:endParaRPr lang="en-US" sz="4800" dirty="0">
              <a:solidFill>
                <a:schemeClr val="accent2"/>
              </a:solidFill>
              <a:latin typeface="Gill Sans" charset="0"/>
              <a:ea typeface="Gill Sans" charset="0"/>
              <a:cs typeface="Gill Sans" charset="0"/>
            </a:endParaRPr>
          </a:p>
          <a:p>
            <a:pPr algn="ctr"/>
            <a:r>
              <a:rPr lang="en-US" sz="4800" dirty="0">
                <a:solidFill>
                  <a:schemeClr val="accent2"/>
                </a:solidFill>
                <a:latin typeface="Gill Sans" charset="0"/>
                <a:ea typeface="Gill Sans" charset="0"/>
                <a:cs typeface="Gill Sans" charset="0"/>
              </a:rPr>
              <a:t>How to Place DL Jobs</a:t>
            </a:r>
          </a:p>
          <a:p>
            <a:pPr algn="ctr"/>
            <a:r>
              <a:rPr lang="en-US" sz="4800" dirty="0">
                <a:solidFill>
                  <a:schemeClr val="accent2"/>
                </a:solidFill>
                <a:latin typeface="Gill Sans" charset="0"/>
                <a:ea typeface="Gill Sans" charset="0"/>
                <a:cs typeface="Gill Sans" charset="0"/>
              </a:rPr>
              <a:t>Without Hurting Training Performance?  </a:t>
            </a:r>
          </a:p>
        </p:txBody>
      </p:sp>
    </p:spTree>
    <p:extLst>
      <p:ext uri="{BB962C8B-B14F-4D97-AF65-F5344CB8AC3E}">
        <p14:creationId xmlns:p14="http://schemas.microsoft.com/office/powerpoint/2010/main" val="4094023468"/>
      </p:ext>
    </p:extLst>
  </p:cSld>
  <p:clrMapOvr>
    <a:masterClrMapping/>
  </p:clrMapOvr>
  <p:transition spd="slow" advTm="4882">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1">
            <a:extLst>
              <a:ext uri="{FF2B5EF4-FFF2-40B4-BE49-F238E27FC236}">
                <a16:creationId xmlns:a16="http://schemas.microsoft.com/office/drawing/2014/main" id="{6AB7EBC4-F550-5743-8E93-6726989DD9BC}"/>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3" name="Content Placeholder 2">
            <a:extLst>
              <a:ext uri="{FF2B5EF4-FFF2-40B4-BE49-F238E27FC236}">
                <a16:creationId xmlns:a16="http://schemas.microsoft.com/office/drawing/2014/main" id="{1EECE196-C1DF-1040-8E72-4D0F2AE7D0AE}"/>
              </a:ext>
            </a:extLst>
          </p:cNvPr>
          <p:cNvSpPr>
            <a:spLocks noGrp="1"/>
          </p:cNvSpPr>
          <p:nvPr>
            <p:ph idx="1"/>
          </p:nvPr>
        </p:nvSpPr>
        <p:spPr>
          <a:xfrm>
            <a:off x="692762" y="1509939"/>
            <a:ext cx="7703986" cy="842463"/>
          </a:xfrm>
        </p:spPr>
        <p:txBody>
          <a:bodyPr>
            <a:normAutofit lnSpcReduction="10000"/>
          </a:bodyPr>
          <a:lstStyle/>
          <a:p>
            <a:r>
              <a:rPr lang="en-US" dirty="0"/>
              <a:t>Tensor size in DL models</a:t>
            </a:r>
          </a:p>
          <a:p>
            <a:pPr lvl="1"/>
            <a:r>
              <a:rPr lang="en-US" i="1" dirty="0">
                <a:solidFill>
                  <a:schemeClr val="accent2"/>
                </a:solidFill>
                <a:latin typeface="Gill Sans" panose="020B0502020104020203" pitchFamily="34" charset="-79"/>
                <a:cs typeface="Gill Sans" panose="020B0502020104020203" pitchFamily="34" charset="-79"/>
              </a:rPr>
              <a:t>Large tensors</a:t>
            </a:r>
            <a:r>
              <a:rPr lang="en-US" dirty="0"/>
              <a:t> cause network imbalance and contention</a:t>
            </a:r>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t>18</a:t>
            </a:fld>
            <a:endParaRPr lang="en-US"/>
          </a:p>
        </p:txBody>
      </p:sp>
      <p:sp>
        <p:nvSpPr>
          <p:cNvPr id="88" name="Title 1">
            <a:extLst>
              <a:ext uri="{FF2B5EF4-FFF2-40B4-BE49-F238E27FC236}">
                <a16:creationId xmlns:a16="http://schemas.microsoft.com/office/drawing/2014/main" id="{B019FA8F-6614-AC45-BCA6-1F131B1A3846}"/>
              </a:ext>
            </a:extLst>
          </p:cNvPr>
          <p:cNvSpPr txBox="1">
            <a:spLocks/>
          </p:cNvSpPr>
          <p:nvPr/>
        </p:nvSpPr>
        <p:spPr>
          <a:xfrm>
            <a:off x="0" y="0"/>
            <a:ext cx="12192000" cy="1330525"/>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r>
              <a:rPr lang="en-US" dirty="0">
                <a:solidFill>
                  <a:schemeClr val="bg1"/>
                </a:solidFill>
              </a:rPr>
              <a:t>  Characteristics of DL Models</a:t>
            </a:r>
          </a:p>
        </p:txBody>
      </p:sp>
      <p:pic>
        <p:nvPicPr>
          <p:cNvPr id="147" name="Picture 146">
            <a:extLst>
              <a:ext uri="{FF2B5EF4-FFF2-40B4-BE49-F238E27FC236}">
                <a16:creationId xmlns:a16="http://schemas.microsoft.com/office/drawing/2014/main" id="{0F814872-3FE8-D54F-8C22-73C22C802BF1}"/>
              </a:ext>
            </a:extLst>
          </p:cNvPr>
          <p:cNvPicPr>
            <a:picLocks noChangeAspect="1"/>
          </p:cNvPicPr>
          <p:nvPr/>
        </p:nvPicPr>
        <p:blipFill rotWithShape="1">
          <a:blip r:embed="rId4"/>
          <a:srcRect l="13203" t="18141" r="11215" b="11060"/>
          <a:stretch/>
        </p:blipFill>
        <p:spPr>
          <a:xfrm>
            <a:off x="2148305" y="2931415"/>
            <a:ext cx="5284977" cy="2921051"/>
          </a:xfrm>
          <a:prstGeom prst="rect">
            <a:avLst/>
          </a:prstGeom>
        </p:spPr>
      </p:pic>
      <p:sp>
        <p:nvSpPr>
          <p:cNvPr id="148" name="Rectangle 147">
            <a:extLst>
              <a:ext uri="{FF2B5EF4-FFF2-40B4-BE49-F238E27FC236}">
                <a16:creationId xmlns:a16="http://schemas.microsoft.com/office/drawing/2014/main" id="{1AA5C59D-295D-A54B-AA75-0500C8F4EA03}"/>
              </a:ext>
            </a:extLst>
          </p:cNvPr>
          <p:cNvSpPr/>
          <p:nvPr/>
        </p:nvSpPr>
        <p:spPr>
          <a:xfrm>
            <a:off x="2336910" y="2454502"/>
            <a:ext cx="392865" cy="3397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ectangle 148">
            <a:extLst>
              <a:ext uri="{FF2B5EF4-FFF2-40B4-BE49-F238E27FC236}">
                <a16:creationId xmlns:a16="http://schemas.microsoft.com/office/drawing/2014/main" id="{A608FDED-2447-794C-BC8C-62705223A2D8}"/>
              </a:ext>
            </a:extLst>
          </p:cNvPr>
          <p:cNvSpPr/>
          <p:nvPr/>
        </p:nvSpPr>
        <p:spPr>
          <a:xfrm>
            <a:off x="2844254" y="2451363"/>
            <a:ext cx="392865" cy="3397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Rectangle 149">
            <a:extLst>
              <a:ext uri="{FF2B5EF4-FFF2-40B4-BE49-F238E27FC236}">
                <a16:creationId xmlns:a16="http://schemas.microsoft.com/office/drawing/2014/main" id="{BDE2F8F9-669A-9A42-B579-AB9A0A10DFDC}"/>
              </a:ext>
            </a:extLst>
          </p:cNvPr>
          <p:cNvSpPr/>
          <p:nvPr/>
        </p:nvSpPr>
        <p:spPr>
          <a:xfrm>
            <a:off x="3350068" y="2453308"/>
            <a:ext cx="392865" cy="3397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ectangle 150">
            <a:extLst>
              <a:ext uri="{FF2B5EF4-FFF2-40B4-BE49-F238E27FC236}">
                <a16:creationId xmlns:a16="http://schemas.microsoft.com/office/drawing/2014/main" id="{93BD3455-42B6-6F41-A9BE-274BB5C778EB}"/>
              </a:ext>
            </a:extLst>
          </p:cNvPr>
          <p:cNvSpPr/>
          <p:nvPr/>
        </p:nvSpPr>
        <p:spPr>
          <a:xfrm>
            <a:off x="3864287" y="2453308"/>
            <a:ext cx="392865" cy="3397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Rectangle 151">
            <a:extLst>
              <a:ext uri="{FF2B5EF4-FFF2-40B4-BE49-F238E27FC236}">
                <a16:creationId xmlns:a16="http://schemas.microsoft.com/office/drawing/2014/main" id="{3ECFDB6E-1DA9-AA40-AB60-E0D24603A885}"/>
              </a:ext>
            </a:extLst>
          </p:cNvPr>
          <p:cNvSpPr/>
          <p:nvPr/>
        </p:nvSpPr>
        <p:spPr>
          <a:xfrm>
            <a:off x="4361320" y="2451363"/>
            <a:ext cx="392865" cy="3397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Rectangle 152">
            <a:extLst>
              <a:ext uri="{FF2B5EF4-FFF2-40B4-BE49-F238E27FC236}">
                <a16:creationId xmlns:a16="http://schemas.microsoft.com/office/drawing/2014/main" id="{80707C7A-AA42-5C4E-AD84-46D13306163F}"/>
              </a:ext>
            </a:extLst>
          </p:cNvPr>
          <p:cNvSpPr/>
          <p:nvPr/>
        </p:nvSpPr>
        <p:spPr>
          <a:xfrm>
            <a:off x="4877484" y="2453308"/>
            <a:ext cx="392865" cy="3397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Rectangle 153">
            <a:extLst>
              <a:ext uri="{FF2B5EF4-FFF2-40B4-BE49-F238E27FC236}">
                <a16:creationId xmlns:a16="http://schemas.microsoft.com/office/drawing/2014/main" id="{8E9D6E2C-FDFD-DF4A-995C-64626AAED636}"/>
              </a:ext>
            </a:extLst>
          </p:cNvPr>
          <p:cNvSpPr/>
          <p:nvPr/>
        </p:nvSpPr>
        <p:spPr>
          <a:xfrm>
            <a:off x="5378747" y="2457786"/>
            <a:ext cx="392865" cy="3397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154">
            <a:extLst>
              <a:ext uri="{FF2B5EF4-FFF2-40B4-BE49-F238E27FC236}">
                <a16:creationId xmlns:a16="http://schemas.microsoft.com/office/drawing/2014/main" id="{636B4113-1F6B-9D4E-94A1-910CDB7CBB7F}"/>
              </a:ext>
            </a:extLst>
          </p:cNvPr>
          <p:cNvSpPr/>
          <p:nvPr/>
        </p:nvSpPr>
        <p:spPr>
          <a:xfrm>
            <a:off x="5890798" y="2453308"/>
            <a:ext cx="392865" cy="3397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155">
            <a:extLst>
              <a:ext uri="{FF2B5EF4-FFF2-40B4-BE49-F238E27FC236}">
                <a16:creationId xmlns:a16="http://schemas.microsoft.com/office/drawing/2014/main" id="{FDC335DF-0221-ED41-B4A4-B2AC18FFAFD1}"/>
              </a:ext>
            </a:extLst>
          </p:cNvPr>
          <p:cNvSpPr/>
          <p:nvPr/>
        </p:nvSpPr>
        <p:spPr>
          <a:xfrm>
            <a:off x="6401041" y="2457785"/>
            <a:ext cx="392865" cy="3397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156">
            <a:extLst>
              <a:ext uri="{FF2B5EF4-FFF2-40B4-BE49-F238E27FC236}">
                <a16:creationId xmlns:a16="http://schemas.microsoft.com/office/drawing/2014/main" id="{E9835F85-EB0F-114A-A4BA-C3E85754B764}"/>
              </a:ext>
            </a:extLst>
          </p:cNvPr>
          <p:cNvSpPr/>
          <p:nvPr/>
        </p:nvSpPr>
        <p:spPr>
          <a:xfrm>
            <a:off x="6911284" y="2448297"/>
            <a:ext cx="392865" cy="3397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8" name="Group 157">
            <a:extLst>
              <a:ext uri="{FF2B5EF4-FFF2-40B4-BE49-F238E27FC236}">
                <a16:creationId xmlns:a16="http://schemas.microsoft.com/office/drawing/2014/main" id="{A3D338DF-6961-AD40-ABD2-D7CCBD8AA90A}"/>
              </a:ext>
            </a:extLst>
          </p:cNvPr>
          <p:cNvGrpSpPr/>
          <p:nvPr/>
        </p:nvGrpSpPr>
        <p:grpSpPr>
          <a:xfrm>
            <a:off x="1976282" y="5853510"/>
            <a:ext cx="5711369" cy="472333"/>
            <a:chOff x="3341375" y="5098028"/>
            <a:chExt cx="5711369" cy="472333"/>
          </a:xfrm>
        </p:grpSpPr>
        <p:cxnSp>
          <p:nvCxnSpPr>
            <p:cNvPr id="159" name="Straight Arrow Connector 158">
              <a:extLst>
                <a:ext uri="{FF2B5EF4-FFF2-40B4-BE49-F238E27FC236}">
                  <a16:creationId xmlns:a16="http://schemas.microsoft.com/office/drawing/2014/main" id="{270A508D-A694-744A-8615-03C2D0EA1954}"/>
                </a:ext>
              </a:extLst>
            </p:cNvPr>
            <p:cNvCxnSpPr>
              <a:cxnSpLocks/>
            </p:cNvCxnSpPr>
            <p:nvPr/>
          </p:nvCxnSpPr>
          <p:spPr>
            <a:xfrm>
              <a:off x="3341375" y="5098028"/>
              <a:ext cx="5711369" cy="0"/>
            </a:xfrm>
            <a:prstGeom prst="straightConnector1">
              <a:avLst/>
            </a:prstGeom>
            <a:ln w="25400">
              <a:solidFill>
                <a:schemeClr val="tx1">
                  <a:lumMod val="85000"/>
                  <a:lumOff val="1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B5D5CAF0-DFF2-9641-993E-B1D40112606C}"/>
                </a:ext>
              </a:extLst>
            </p:cNvPr>
            <p:cNvSpPr txBox="1"/>
            <p:nvPr/>
          </p:nvSpPr>
          <p:spPr>
            <a:xfrm rot="19184457">
              <a:off x="3549811" y="5217822"/>
              <a:ext cx="652999"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VGG11</a:t>
              </a:r>
            </a:p>
          </p:txBody>
        </p:sp>
        <p:sp>
          <p:nvSpPr>
            <p:cNvPr id="161" name="TextBox 160">
              <a:extLst>
                <a:ext uri="{FF2B5EF4-FFF2-40B4-BE49-F238E27FC236}">
                  <a16:creationId xmlns:a16="http://schemas.microsoft.com/office/drawing/2014/main" id="{DFBB0292-3A4B-4E46-A31E-BDBD1ABF9E9A}"/>
                </a:ext>
              </a:extLst>
            </p:cNvPr>
            <p:cNvSpPr txBox="1"/>
            <p:nvPr/>
          </p:nvSpPr>
          <p:spPr>
            <a:xfrm rot="19184457">
              <a:off x="4023136" y="5217822"/>
              <a:ext cx="652999"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VGG16</a:t>
              </a:r>
            </a:p>
          </p:txBody>
        </p:sp>
        <p:sp>
          <p:nvSpPr>
            <p:cNvPr id="162" name="TextBox 161">
              <a:extLst>
                <a:ext uri="{FF2B5EF4-FFF2-40B4-BE49-F238E27FC236}">
                  <a16:creationId xmlns:a16="http://schemas.microsoft.com/office/drawing/2014/main" id="{41EB8F75-7C0C-184C-8B06-68490624743E}"/>
                </a:ext>
              </a:extLst>
            </p:cNvPr>
            <p:cNvSpPr txBox="1"/>
            <p:nvPr/>
          </p:nvSpPr>
          <p:spPr>
            <a:xfrm rot="19184457">
              <a:off x="4544672" y="5217822"/>
              <a:ext cx="652999"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VGG19</a:t>
              </a:r>
            </a:p>
          </p:txBody>
        </p:sp>
        <p:sp>
          <p:nvSpPr>
            <p:cNvPr id="163" name="TextBox 162">
              <a:extLst>
                <a:ext uri="{FF2B5EF4-FFF2-40B4-BE49-F238E27FC236}">
                  <a16:creationId xmlns:a16="http://schemas.microsoft.com/office/drawing/2014/main" id="{1E37926E-59A1-5049-934D-CEC235265880}"/>
                </a:ext>
              </a:extLst>
            </p:cNvPr>
            <p:cNvSpPr txBox="1"/>
            <p:nvPr/>
          </p:nvSpPr>
          <p:spPr>
            <a:xfrm rot="19184457">
              <a:off x="4985602" y="5238458"/>
              <a:ext cx="716863" cy="276999"/>
            </a:xfrm>
            <a:prstGeom prst="rect">
              <a:avLst/>
            </a:prstGeom>
            <a:noFill/>
          </p:spPr>
          <p:txBody>
            <a:bodyPr wrap="none" rtlCol="0">
              <a:spAutoFit/>
            </a:bodyPr>
            <a:lstStyle/>
            <a:p>
              <a:r>
                <a:rPr lang="en-US" sz="1200" dirty="0" err="1">
                  <a:latin typeface="Gill Sans" panose="020B0502020104020203" pitchFamily="34" charset="-79"/>
                  <a:cs typeface="Gill Sans" panose="020B0502020104020203" pitchFamily="34" charset="-79"/>
                </a:rPr>
                <a:t>AlexNet</a:t>
              </a:r>
              <a:endParaRPr lang="en-US" sz="1200" dirty="0">
                <a:latin typeface="Gill Sans" panose="020B0502020104020203" pitchFamily="34" charset="-79"/>
                <a:cs typeface="Gill Sans" panose="020B0502020104020203" pitchFamily="34" charset="-79"/>
              </a:endParaRPr>
            </a:p>
          </p:txBody>
        </p:sp>
        <p:sp>
          <p:nvSpPr>
            <p:cNvPr id="164" name="TextBox 163">
              <a:extLst>
                <a:ext uri="{FF2B5EF4-FFF2-40B4-BE49-F238E27FC236}">
                  <a16:creationId xmlns:a16="http://schemas.microsoft.com/office/drawing/2014/main" id="{FF09C6FA-F8E3-294C-8D86-CE85459C323A}"/>
                </a:ext>
              </a:extLst>
            </p:cNvPr>
            <p:cNvSpPr txBox="1"/>
            <p:nvPr/>
          </p:nvSpPr>
          <p:spPr>
            <a:xfrm rot="19184457">
              <a:off x="5433810" y="5268500"/>
              <a:ext cx="809837"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ResNet50</a:t>
              </a:r>
            </a:p>
          </p:txBody>
        </p:sp>
        <p:sp>
          <p:nvSpPr>
            <p:cNvPr id="165" name="TextBox 164">
              <a:extLst>
                <a:ext uri="{FF2B5EF4-FFF2-40B4-BE49-F238E27FC236}">
                  <a16:creationId xmlns:a16="http://schemas.microsoft.com/office/drawing/2014/main" id="{CA10ACCF-A016-9349-BEE4-DE02B67B4414}"/>
                </a:ext>
              </a:extLst>
            </p:cNvPr>
            <p:cNvSpPr txBox="1"/>
            <p:nvPr/>
          </p:nvSpPr>
          <p:spPr>
            <a:xfrm rot="19184457">
              <a:off x="5913406" y="5278859"/>
              <a:ext cx="841897"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Inception3</a:t>
              </a:r>
            </a:p>
          </p:txBody>
        </p:sp>
        <p:sp>
          <p:nvSpPr>
            <p:cNvPr id="166" name="TextBox 165">
              <a:extLst>
                <a:ext uri="{FF2B5EF4-FFF2-40B4-BE49-F238E27FC236}">
                  <a16:creationId xmlns:a16="http://schemas.microsoft.com/office/drawing/2014/main" id="{6BB6E9C4-20E8-B44E-8D77-66C048700105}"/>
                </a:ext>
              </a:extLst>
            </p:cNvPr>
            <p:cNvSpPr txBox="1"/>
            <p:nvPr/>
          </p:nvSpPr>
          <p:spPr>
            <a:xfrm rot="19184457">
              <a:off x="6404060" y="5293362"/>
              <a:ext cx="886781"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ResNet101</a:t>
              </a:r>
            </a:p>
          </p:txBody>
        </p:sp>
        <p:sp>
          <p:nvSpPr>
            <p:cNvPr id="167" name="TextBox 166">
              <a:extLst>
                <a:ext uri="{FF2B5EF4-FFF2-40B4-BE49-F238E27FC236}">
                  <a16:creationId xmlns:a16="http://schemas.microsoft.com/office/drawing/2014/main" id="{61C3C481-75D3-854E-BAC0-5EE273199254}"/>
                </a:ext>
              </a:extLst>
            </p:cNvPr>
            <p:cNvSpPr txBox="1"/>
            <p:nvPr/>
          </p:nvSpPr>
          <p:spPr>
            <a:xfrm rot="19184457">
              <a:off x="6898769" y="5293362"/>
              <a:ext cx="886781"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ResNet152</a:t>
              </a:r>
            </a:p>
          </p:txBody>
        </p:sp>
        <p:sp>
          <p:nvSpPr>
            <p:cNvPr id="168" name="TextBox 167">
              <a:extLst>
                <a:ext uri="{FF2B5EF4-FFF2-40B4-BE49-F238E27FC236}">
                  <a16:creationId xmlns:a16="http://schemas.microsoft.com/office/drawing/2014/main" id="{C1C6B6BE-A23C-8743-9EE2-686DF12D6F85}"/>
                </a:ext>
              </a:extLst>
            </p:cNvPr>
            <p:cNvSpPr txBox="1"/>
            <p:nvPr/>
          </p:nvSpPr>
          <p:spPr>
            <a:xfrm rot="19184457">
              <a:off x="7444686" y="5278859"/>
              <a:ext cx="841897"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Inception4</a:t>
              </a:r>
            </a:p>
          </p:txBody>
        </p:sp>
        <p:sp>
          <p:nvSpPr>
            <p:cNvPr id="169" name="TextBox 168">
              <a:extLst>
                <a:ext uri="{FF2B5EF4-FFF2-40B4-BE49-F238E27FC236}">
                  <a16:creationId xmlns:a16="http://schemas.microsoft.com/office/drawing/2014/main" id="{BCD22338-C9F2-7A48-A24C-31A0F0DFB7BC}"/>
                </a:ext>
              </a:extLst>
            </p:cNvPr>
            <p:cNvSpPr txBox="1"/>
            <p:nvPr/>
          </p:nvSpPr>
          <p:spPr>
            <a:xfrm rot="19184457">
              <a:off x="7888730" y="5293362"/>
              <a:ext cx="886781" cy="276999"/>
            </a:xfrm>
            <a:prstGeom prst="rect">
              <a:avLst/>
            </a:prstGeom>
            <a:noFill/>
          </p:spPr>
          <p:txBody>
            <a:bodyPr wrap="none" rtlCol="0">
              <a:spAutoFit/>
            </a:bodyPr>
            <a:lstStyle/>
            <a:p>
              <a:r>
                <a:rPr lang="en-US" sz="1200" dirty="0" err="1">
                  <a:latin typeface="Gill Sans" panose="020B0502020104020203" pitchFamily="34" charset="-79"/>
                  <a:cs typeface="Gill Sans" panose="020B0502020104020203" pitchFamily="34" charset="-79"/>
                </a:rPr>
                <a:t>GoogleNet</a:t>
              </a:r>
              <a:endParaRPr lang="en-US" sz="1200" dirty="0">
                <a:latin typeface="Gill Sans" panose="020B0502020104020203" pitchFamily="34" charset="-79"/>
                <a:cs typeface="Gill Sans" panose="020B0502020104020203" pitchFamily="34" charset="-79"/>
              </a:endParaRPr>
            </a:p>
          </p:txBody>
        </p:sp>
      </p:grpSp>
      <p:grpSp>
        <p:nvGrpSpPr>
          <p:cNvPr id="170" name="Group 169">
            <a:extLst>
              <a:ext uri="{FF2B5EF4-FFF2-40B4-BE49-F238E27FC236}">
                <a16:creationId xmlns:a16="http://schemas.microsoft.com/office/drawing/2014/main" id="{180CBC6F-A228-B84A-A46B-A9E52EB12014}"/>
              </a:ext>
            </a:extLst>
          </p:cNvPr>
          <p:cNvGrpSpPr/>
          <p:nvPr/>
        </p:nvGrpSpPr>
        <p:grpSpPr>
          <a:xfrm>
            <a:off x="1253022" y="2448297"/>
            <a:ext cx="746292" cy="3545952"/>
            <a:chOff x="2618115" y="1692815"/>
            <a:chExt cx="746292" cy="3545952"/>
          </a:xfrm>
        </p:grpSpPr>
        <p:sp>
          <p:nvSpPr>
            <p:cNvPr id="171" name="TextBox 170">
              <a:extLst>
                <a:ext uri="{FF2B5EF4-FFF2-40B4-BE49-F238E27FC236}">
                  <a16:creationId xmlns:a16="http://schemas.microsoft.com/office/drawing/2014/main" id="{15CE2918-1266-5648-AB57-42A1F827059C}"/>
                </a:ext>
              </a:extLst>
            </p:cNvPr>
            <p:cNvSpPr txBox="1"/>
            <p:nvPr/>
          </p:nvSpPr>
          <p:spPr>
            <a:xfrm rot="16200000">
              <a:off x="2266416" y="3281125"/>
              <a:ext cx="1072730" cy="369332"/>
            </a:xfrm>
            <a:prstGeom prst="rect">
              <a:avLst/>
            </a:prstGeom>
            <a:noFill/>
          </p:spPr>
          <p:txBody>
            <a:bodyPr wrap="none" rtlCol="0">
              <a:spAutoFit/>
            </a:bodyPr>
            <a:lstStyle/>
            <a:p>
              <a:r>
                <a:rPr lang="en-US" dirty="0">
                  <a:latin typeface="Gill Sans" panose="020B0502020104020203" pitchFamily="34" charset="-79"/>
                  <a:cs typeface="Gill Sans" panose="020B0502020104020203" pitchFamily="34" charset="-79"/>
                </a:rPr>
                <a:t>Size (MB)</a:t>
              </a:r>
            </a:p>
          </p:txBody>
        </p:sp>
        <p:grpSp>
          <p:nvGrpSpPr>
            <p:cNvPr id="172" name="Group 171">
              <a:extLst>
                <a:ext uri="{FF2B5EF4-FFF2-40B4-BE49-F238E27FC236}">
                  <a16:creationId xmlns:a16="http://schemas.microsoft.com/office/drawing/2014/main" id="{E4F03FD2-942E-1641-9D8A-21B357840271}"/>
                </a:ext>
              </a:extLst>
            </p:cNvPr>
            <p:cNvGrpSpPr/>
            <p:nvPr/>
          </p:nvGrpSpPr>
          <p:grpSpPr>
            <a:xfrm>
              <a:off x="2906567" y="1692815"/>
              <a:ext cx="457840" cy="3545952"/>
              <a:chOff x="2906567" y="1692815"/>
              <a:chExt cx="457840" cy="3545952"/>
            </a:xfrm>
          </p:grpSpPr>
          <p:sp>
            <p:nvSpPr>
              <p:cNvPr id="173" name="TextBox 172">
                <a:extLst>
                  <a:ext uri="{FF2B5EF4-FFF2-40B4-BE49-F238E27FC236}">
                    <a16:creationId xmlns:a16="http://schemas.microsoft.com/office/drawing/2014/main" id="{C0306ED3-3A5E-3A40-85BD-DEC90547CD2C}"/>
                  </a:ext>
                </a:extLst>
              </p:cNvPr>
              <p:cNvSpPr txBox="1"/>
              <p:nvPr/>
            </p:nvSpPr>
            <p:spPr>
              <a:xfrm>
                <a:off x="3095449" y="4961768"/>
                <a:ext cx="261610"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0</a:t>
                </a:r>
                <a:endParaRPr lang="en-US" sz="1200" baseline="30000" dirty="0">
                  <a:latin typeface="Gill Sans" panose="020B0502020104020203" pitchFamily="34" charset="-79"/>
                  <a:cs typeface="Gill Sans" panose="020B0502020104020203" pitchFamily="34" charset="-79"/>
                </a:endParaRPr>
              </a:p>
            </p:txBody>
          </p:sp>
          <p:sp>
            <p:nvSpPr>
              <p:cNvPr id="174" name="TextBox 173">
                <a:extLst>
                  <a:ext uri="{FF2B5EF4-FFF2-40B4-BE49-F238E27FC236}">
                    <a16:creationId xmlns:a16="http://schemas.microsoft.com/office/drawing/2014/main" id="{619320BC-E138-DE44-8A5B-646566E55F6D}"/>
                  </a:ext>
                </a:extLst>
              </p:cNvPr>
              <p:cNvSpPr txBox="1"/>
              <p:nvPr/>
            </p:nvSpPr>
            <p:spPr>
              <a:xfrm>
                <a:off x="2948909" y="4422872"/>
                <a:ext cx="415498"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100</a:t>
                </a:r>
                <a:endParaRPr lang="en-US" sz="1200" baseline="30000" dirty="0">
                  <a:latin typeface="Gill Sans" panose="020B0502020104020203" pitchFamily="34" charset="-79"/>
                  <a:cs typeface="Gill Sans" panose="020B0502020104020203" pitchFamily="34" charset="-79"/>
                </a:endParaRPr>
              </a:p>
            </p:txBody>
          </p:sp>
          <p:sp>
            <p:nvSpPr>
              <p:cNvPr id="175" name="TextBox 174">
                <a:extLst>
                  <a:ext uri="{FF2B5EF4-FFF2-40B4-BE49-F238E27FC236}">
                    <a16:creationId xmlns:a16="http://schemas.microsoft.com/office/drawing/2014/main" id="{C508173D-CE56-8642-86A5-1854AE0D944D}"/>
                  </a:ext>
                </a:extLst>
              </p:cNvPr>
              <p:cNvSpPr txBox="1"/>
              <p:nvPr/>
            </p:nvSpPr>
            <p:spPr>
              <a:xfrm>
                <a:off x="2932317" y="3886213"/>
                <a:ext cx="415498"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200</a:t>
                </a:r>
                <a:endParaRPr lang="en-US" sz="1200" baseline="30000" dirty="0">
                  <a:latin typeface="Gill Sans" panose="020B0502020104020203" pitchFamily="34" charset="-79"/>
                  <a:cs typeface="Gill Sans" panose="020B0502020104020203" pitchFamily="34" charset="-79"/>
                </a:endParaRPr>
              </a:p>
            </p:txBody>
          </p:sp>
          <p:sp>
            <p:nvSpPr>
              <p:cNvPr id="176" name="TextBox 175">
                <a:extLst>
                  <a:ext uri="{FF2B5EF4-FFF2-40B4-BE49-F238E27FC236}">
                    <a16:creationId xmlns:a16="http://schemas.microsoft.com/office/drawing/2014/main" id="{40E4C2FE-3E51-A243-B3E6-155529745D9B}"/>
                  </a:ext>
                </a:extLst>
              </p:cNvPr>
              <p:cNvSpPr txBox="1"/>
              <p:nvPr/>
            </p:nvSpPr>
            <p:spPr>
              <a:xfrm>
                <a:off x="2911000" y="3367983"/>
                <a:ext cx="415498"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300</a:t>
                </a:r>
                <a:endParaRPr lang="en-US" sz="1200" baseline="30000" dirty="0">
                  <a:latin typeface="Gill Sans" panose="020B0502020104020203" pitchFamily="34" charset="-79"/>
                  <a:cs typeface="Gill Sans" panose="020B0502020104020203" pitchFamily="34" charset="-79"/>
                </a:endParaRPr>
              </a:p>
            </p:txBody>
          </p:sp>
          <p:sp>
            <p:nvSpPr>
              <p:cNvPr id="177" name="TextBox 176">
                <a:extLst>
                  <a:ext uri="{FF2B5EF4-FFF2-40B4-BE49-F238E27FC236}">
                    <a16:creationId xmlns:a16="http://schemas.microsoft.com/office/drawing/2014/main" id="{7D802D49-2854-DB45-8D84-79AB89892426}"/>
                  </a:ext>
                </a:extLst>
              </p:cNvPr>
              <p:cNvSpPr txBox="1"/>
              <p:nvPr/>
            </p:nvSpPr>
            <p:spPr>
              <a:xfrm>
                <a:off x="2906567" y="2839393"/>
                <a:ext cx="415498"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400</a:t>
                </a:r>
                <a:endParaRPr lang="en-US" sz="1200" baseline="30000" dirty="0">
                  <a:latin typeface="Gill Sans" panose="020B0502020104020203" pitchFamily="34" charset="-79"/>
                  <a:cs typeface="Gill Sans" panose="020B0502020104020203" pitchFamily="34" charset="-79"/>
                </a:endParaRPr>
              </a:p>
            </p:txBody>
          </p:sp>
          <p:sp>
            <p:nvSpPr>
              <p:cNvPr id="178" name="TextBox 177">
                <a:extLst>
                  <a:ext uri="{FF2B5EF4-FFF2-40B4-BE49-F238E27FC236}">
                    <a16:creationId xmlns:a16="http://schemas.microsoft.com/office/drawing/2014/main" id="{A0D54F70-1325-4240-9DBC-6A7E1E580366}"/>
                  </a:ext>
                </a:extLst>
              </p:cNvPr>
              <p:cNvSpPr txBox="1"/>
              <p:nvPr/>
            </p:nvSpPr>
            <p:spPr>
              <a:xfrm>
                <a:off x="2906567" y="2312524"/>
                <a:ext cx="415498"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500</a:t>
                </a:r>
                <a:endParaRPr lang="en-US" sz="1200" baseline="30000" dirty="0">
                  <a:latin typeface="Gill Sans" panose="020B0502020104020203" pitchFamily="34" charset="-79"/>
                  <a:cs typeface="Gill Sans" panose="020B0502020104020203" pitchFamily="34" charset="-79"/>
                </a:endParaRPr>
              </a:p>
            </p:txBody>
          </p:sp>
          <p:sp>
            <p:nvSpPr>
              <p:cNvPr id="179" name="TextBox 178">
                <a:extLst>
                  <a:ext uri="{FF2B5EF4-FFF2-40B4-BE49-F238E27FC236}">
                    <a16:creationId xmlns:a16="http://schemas.microsoft.com/office/drawing/2014/main" id="{14AC9A0C-B5C4-7B42-907B-B534AB83518E}"/>
                  </a:ext>
                </a:extLst>
              </p:cNvPr>
              <p:cNvSpPr txBox="1"/>
              <p:nvPr/>
            </p:nvSpPr>
            <p:spPr>
              <a:xfrm>
                <a:off x="2906567" y="1794295"/>
                <a:ext cx="415498" cy="276999"/>
              </a:xfrm>
              <a:prstGeom prst="rect">
                <a:avLst/>
              </a:prstGeom>
              <a:noFill/>
            </p:spPr>
            <p:txBody>
              <a:bodyPr wrap="none" rtlCol="0">
                <a:spAutoFit/>
              </a:bodyPr>
              <a:lstStyle/>
              <a:p>
                <a:r>
                  <a:rPr lang="en-US" sz="1200" dirty="0">
                    <a:latin typeface="Gill Sans" panose="020B0502020104020203" pitchFamily="34" charset="-79"/>
                    <a:cs typeface="Gill Sans" panose="020B0502020104020203" pitchFamily="34" charset="-79"/>
                  </a:rPr>
                  <a:t>600</a:t>
                </a:r>
                <a:endParaRPr lang="en-US" sz="1200" baseline="30000" dirty="0">
                  <a:latin typeface="Gill Sans" panose="020B0502020104020203" pitchFamily="34" charset="-79"/>
                  <a:cs typeface="Gill Sans" panose="020B0502020104020203" pitchFamily="34" charset="-79"/>
                </a:endParaRPr>
              </a:p>
            </p:txBody>
          </p:sp>
          <p:grpSp>
            <p:nvGrpSpPr>
              <p:cNvPr id="180" name="Group 179">
                <a:extLst>
                  <a:ext uri="{FF2B5EF4-FFF2-40B4-BE49-F238E27FC236}">
                    <a16:creationId xmlns:a16="http://schemas.microsoft.com/office/drawing/2014/main" id="{84B5D5C2-C68D-4648-A2CA-D290209C85EB}"/>
                  </a:ext>
                </a:extLst>
              </p:cNvPr>
              <p:cNvGrpSpPr/>
              <p:nvPr/>
            </p:nvGrpSpPr>
            <p:grpSpPr>
              <a:xfrm>
                <a:off x="3302195" y="1692815"/>
                <a:ext cx="54864" cy="3413884"/>
                <a:chOff x="3302195" y="1692815"/>
                <a:chExt cx="54864" cy="3413884"/>
              </a:xfrm>
            </p:grpSpPr>
            <p:cxnSp>
              <p:nvCxnSpPr>
                <p:cNvPr id="181" name="Straight Arrow Connector 180">
                  <a:extLst>
                    <a:ext uri="{FF2B5EF4-FFF2-40B4-BE49-F238E27FC236}">
                      <a16:creationId xmlns:a16="http://schemas.microsoft.com/office/drawing/2014/main" id="{D054B317-02A2-E54C-9D80-D3890DF93F2E}"/>
                    </a:ext>
                  </a:extLst>
                </p:cNvPr>
                <p:cNvCxnSpPr>
                  <a:cxnSpLocks/>
                </p:cNvCxnSpPr>
                <p:nvPr/>
              </p:nvCxnSpPr>
              <p:spPr>
                <a:xfrm>
                  <a:off x="3350801" y="1692815"/>
                  <a:ext cx="0" cy="3413884"/>
                </a:xfrm>
                <a:prstGeom prst="straightConnector1">
                  <a:avLst/>
                </a:prstGeom>
                <a:ln w="25400">
                  <a:solidFill>
                    <a:schemeClr val="tx1">
                      <a:lumMod val="85000"/>
                      <a:lumOff val="1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C4A0F87B-9907-3747-8C56-0C08DDB51E8A}"/>
                    </a:ext>
                  </a:extLst>
                </p:cNvPr>
                <p:cNvCxnSpPr>
                  <a:cxnSpLocks/>
                </p:cNvCxnSpPr>
                <p:nvPr/>
              </p:nvCxnSpPr>
              <p:spPr>
                <a:xfrm flipH="1">
                  <a:off x="3302195" y="5100268"/>
                  <a:ext cx="54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E4F1EC9A-14C1-D649-8443-0AD8C5209BA8}"/>
                    </a:ext>
                  </a:extLst>
                </p:cNvPr>
                <p:cNvCxnSpPr>
                  <a:cxnSpLocks/>
                </p:cNvCxnSpPr>
                <p:nvPr/>
              </p:nvCxnSpPr>
              <p:spPr>
                <a:xfrm flipH="1">
                  <a:off x="3302195" y="4559447"/>
                  <a:ext cx="54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CA8DA416-7DCB-1646-A2B8-D666C92D3F96}"/>
                    </a:ext>
                  </a:extLst>
                </p:cNvPr>
                <p:cNvCxnSpPr>
                  <a:cxnSpLocks/>
                </p:cNvCxnSpPr>
                <p:nvPr/>
              </p:nvCxnSpPr>
              <p:spPr>
                <a:xfrm flipH="1">
                  <a:off x="3302195" y="4024713"/>
                  <a:ext cx="54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D766848-7FF1-144B-BD11-3AA7EE4CC671}"/>
                    </a:ext>
                  </a:extLst>
                </p:cNvPr>
                <p:cNvCxnSpPr>
                  <a:cxnSpLocks/>
                </p:cNvCxnSpPr>
                <p:nvPr/>
              </p:nvCxnSpPr>
              <p:spPr>
                <a:xfrm flipH="1">
                  <a:off x="3302195" y="3506483"/>
                  <a:ext cx="54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A132A27D-FD5D-6B47-974A-38FA2FF38985}"/>
                    </a:ext>
                  </a:extLst>
                </p:cNvPr>
                <p:cNvCxnSpPr>
                  <a:cxnSpLocks/>
                </p:cNvCxnSpPr>
                <p:nvPr/>
              </p:nvCxnSpPr>
              <p:spPr>
                <a:xfrm flipH="1">
                  <a:off x="3302195" y="2973111"/>
                  <a:ext cx="54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689B1A7A-E2DD-3344-A6C9-8C9E85AD34F2}"/>
                    </a:ext>
                  </a:extLst>
                </p:cNvPr>
                <p:cNvCxnSpPr>
                  <a:cxnSpLocks/>
                </p:cNvCxnSpPr>
                <p:nvPr/>
              </p:nvCxnSpPr>
              <p:spPr>
                <a:xfrm flipH="1">
                  <a:off x="3302195" y="1932794"/>
                  <a:ext cx="54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EDD135F-2CB9-4845-B35E-A5DA850407F3}"/>
                    </a:ext>
                  </a:extLst>
                </p:cNvPr>
                <p:cNvCxnSpPr>
                  <a:cxnSpLocks/>
                </p:cNvCxnSpPr>
                <p:nvPr/>
              </p:nvCxnSpPr>
              <p:spPr>
                <a:xfrm flipH="1">
                  <a:off x="3302195" y="2447592"/>
                  <a:ext cx="5486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253" name="TextBox 252">
            <a:extLst>
              <a:ext uri="{FF2B5EF4-FFF2-40B4-BE49-F238E27FC236}">
                <a16:creationId xmlns:a16="http://schemas.microsoft.com/office/drawing/2014/main" id="{B422F331-F344-1346-B238-CE939B4D20A9}"/>
              </a:ext>
            </a:extLst>
          </p:cNvPr>
          <p:cNvSpPr txBox="1"/>
          <p:nvPr/>
        </p:nvSpPr>
        <p:spPr>
          <a:xfrm>
            <a:off x="8668508" y="1325120"/>
            <a:ext cx="3531862" cy="5144038"/>
          </a:xfrm>
          <a:prstGeom prst="rect">
            <a:avLst/>
          </a:prstGeom>
          <a:solidFill>
            <a:srgbClr val="262626"/>
          </a:solidFill>
        </p:spPr>
        <p:txBody>
          <a:bodyPr wrap="square" rtlCol="0">
            <a:noAutofit/>
          </a:bodyPr>
          <a:lstStyle/>
          <a:p>
            <a:pPr algn="ctr"/>
            <a:endParaRPr lang="en-US" sz="2400" dirty="0">
              <a:solidFill>
                <a:prstClr val="white"/>
              </a:solidFill>
              <a:latin typeface="Gill Sans Light"/>
              <a:cs typeface="Gill Sans Light"/>
            </a:endParaRPr>
          </a:p>
        </p:txBody>
      </p:sp>
      <p:sp>
        <p:nvSpPr>
          <p:cNvPr id="254" name="TextBox 253">
            <a:extLst>
              <a:ext uri="{FF2B5EF4-FFF2-40B4-BE49-F238E27FC236}">
                <a16:creationId xmlns:a16="http://schemas.microsoft.com/office/drawing/2014/main" id="{73455DD5-5815-E841-9BF6-7A8C58C0E0C1}"/>
              </a:ext>
            </a:extLst>
          </p:cNvPr>
          <p:cNvSpPr txBox="1"/>
          <p:nvPr/>
        </p:nvSpPr>
        <p:spPr>
          <a:xfrm>
            <a:off x="8674765" y="3051831"/>
            <a:ext cx="3517236" cy="1815882"/>
          </a:xfrm>
          <a:prstGeom prst="rect">
            <a:avLst/>
          </a:prstGeom>
          <a:noFill/>
        </p:spPr>
        <p:txBody>
          <a:bodyPr wrap="square" rtlCol="0">
            <a:spAutoFit/>
          </a:bodyPr>
          <a:lstStyle/>
          <a:p>
            <a:r>
              <a:rPr lang="en-US" altLang="zh-CN" sz="2800" i="1" dirty="0">
                <a:solidFill>
                  <a:schemeClr val="accent2"/>
                </a:solidFill>
                <a:latin typeface="Gill Sans" panose="020B0502020104020203" pitchFamily="34" charset="-79"/>
                <a:cs typeface="Gill Sans" panose="020B0502020104020203" pitchFamily="34" charset="-79"/>
              </a:rPr>
              <a:t>Consolidated placement </a:t>
            </a:r>
            <a:r>
              <a:rPr lang="en-US" altLang="zh-CN" sz="2800" i="1" dirty="0">
                <a:solidFill>
                  <a:schemeClr val="bg1"/>
                </a:solidFill>
                <a:latin typeface="Gill Sans Light" panose="020B0302020104020203" pitchFamily="34" charset="-79"/>
                <a:cs typeface="Gill Sans Light" panose="020B0302020104020203" pitchFamily="34" charset="-79"/>
              </a:rPr>
              <a:t>is needed when the model is </a:t>
            </a:r>
            <a:r>
              <a:rPr lang="en-US" altLang="zh-CN" sz="2800" i="1" dirty="0">
                <a:solidFill>
                  <a:schemeClr val="accent2"/>
                </a:solidFill>
                <a:latin typeface="Gill Sans" panose="020B0502020104020203" pitchFamily="34" charset="-79"/>
                <a:cs typeface="Gill Sans" panose="020B0502020104020203" pitchFamily="34" charset="-79"/>
              </a:rPr>
              <a:t>highly skewed </a:t>
            </a:r>
            <a:r>
              <a:rPr lang="en-US" altLang="zh-CN" sz="2800" i="1" dirty="0">
                <a:solidFill>
                  <a:schemeClr val="bg1"/>
                </a:solidFill>
                <a:latin typeface="Gill Sans Light" panose="020B0302020104020203" pitchFamily="34" charset="-79"/>
                <a:cs typeface="Gill Sans Light" panose="020B0302020104020203" pitchFamily="34" charset="-79"/>
              </a:rPr>
              <a:t>in its tensor size</a:t>
            </a:r>
          </a:p>
        </p:txBody>
      </p:sp>
    </p:spTree>
    <p:custDataLst>
      <p:tags r:id="rId1"/>
    </p:custDataLst>
    <p:extLst>
      <p:ext uri="{BB962C8B-B14F-4D97-AF65-F5344CB8AC3E}">
        <p14:creationId xmlns:p14="http://schemas.microsoft.com/office/powerpoint/2010/main" val="626163700"/>
      </p:ext>
    </p:extLst>
  </p:cSld>
  <p:clrMapOvr>
    <a:masterClrMapping/>
  </p:clrMapOvr>
  <mc:AlternateContent xmlns:mc="http://schemas.openxmlformats.org/markup-compatibility/2006" xmlns:p14="http://schemas.microsoft.com/office/powerpoint/2010/main">
    <mc:Choice Requires="p14">
      <p:transition spd="slow" p14:dur="2000" advTm="108973"/>
    </mc:Choice>
    <mc:Fallback xmlns="">
      <p:transition spd="slow" advTm="1089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8" presetClass="exit" presetSubtype="12" fill="hold" grpId="0" nodeType="clickEffect">
                                  <p:stCondLst>
                                    <p:cond delay="0"/>
                                  </p:stCondLst>
                                  <p:childTnLst>
                                    <p:animEffect transition="out" filter="strips(downLeft)">
                                      <p:cBhvr>
                                        <p:cTn id="18" dur="200"/>
                                        <p:tgtEl>
                                          <p:spTgt spid="148"/>
                                        </p:tgtEl>
                                      </p:cBhvr>
                                    </p:animEffect>
                                    <p:set>
                                      <p:cBhvr>
                                        <p:cTn id="19" dur="1" fill="hold">
                                          <p:stCondLst>
                                            <p:cond delay="199"/>
                                          </p:stCondLst>
                                        </p:cTn>
                                        <p:tgtEl>
                                          <p:spTgt spid="148"/>
                                        </p:tgtEl>
                                        <p:attrNameLst>
                                          <p:attrName>style.visibility</p:attrName>
                                        </p:attrNameLst>
                                      </p:cBhvr>
                                      <p:to>
                                        <p:strVal val="hidden"/>
                                      </p:to>
                                    </p:set>
                                  </p:childTnLst>
                                </p:cTn>
                              </p:par>
                              <p:par>
                                <p:cTn id="20" presetID="18" presetClass="exit" presetSubtype="12" fill="hold" grpId="0" nodeType="withEffect">
                                  <p:stCondLst>
                                    <p:cond delay="0"/>
                                  </p:stCondLst>
                                  <p:childTnLst>
                                    <p:animEffect transition="out" filter="strips(downLeft)">
                                      <p:cBhvr>
                                        <p:cTn id="21" dur="200"/>
                                        <p:tgtEl>
                                          <p:spTgt spid="149"/>
                                        </p:tgtEl>
                                      </p:cBhvr>
                                    </p:animEffect>
                                    <p:set>
                                      <p:cBhvr>
                                        <p:cTn id="22" dur="1" fill="hold">
                                          <p:stCondLst>
                                            <p:cond delay="199"/>
                                          </p:stCondLst>
                                        </p:cTn>
                                        <p:tgtEl>
                                          <p:spTgt spid="149"/>
                                        </p:tgtEl>
                                        <p:attrNameLst>
                                          <p:attrName>style.visibility</p:attrName>
                                        </p:attrNameLst>
                                      </p:cBhvr>
                                      <p:to>
                                        <p:strVal val="hidden"/>
                                      </p:to>
                                    </p:set>
                                  </p:childTnLst>
                                </p:cTn>
                              </p:par>
                              <p:par>
                                <p:cTn id="23" presetID="18" presetClass="exit" presetSubtype="12" fill="hold" grpId="0" nodeType="withEffect">
                                  <p:stCondLst>
                                    <p:cond delay="0"/>
                                  </p:stCondLst>
                                  <p:childTnLst>
                                    <p:animEffect transition="out" filter="strips(downLeft)">
                                      <p:cBhvr>
                                        <p:cTn id="24" dur="200"/>
                                        <p:tgtEl>
                                          <p:spTgt spid="150"/>
                                        </p:tgtEl>
                                      </p:cBhvr>
                                    </p:animEffect>
                                    <p:set>
                                      <p:cBhvr>
                                        <p:cTn id="25" dur="1" fill="hold">
                                          <p:stCondLst>
                                            <p:cond delay="199"/>
                                          </p:stCondLst>
                                        </p:cTn>
                                        <p:tgtEl>
                                          <p:spTgt spid="150"/>
                                        </p:tgtEl>
                                        <p:attrNameLst>
                                          <p:attrName>style.visibility</p:attrName>
                                        </p:attrNameLst>
                                      </p:cBhvr>
                                      <p:to>
                                        <p:strVal val="hidden"/>
                                      </p:to>
                                    </p:set>
                                  </p:childTnLst>
                                </p:cTn>
                              </p:par>
                              <p:par>
                                <p:cTn id="26" presetID="18" presetClass="exit" presetSubtype="12" fill="hold" grpId="0" nodeType="withEffect">
                                  <p:stCondLst>
                                    <p:cond delay="0"/>
                                  </p:stCondLst>
                                  <p:childTnLst>
                                    <p:animEffect transition="out" filter="strips(downLeft)">
                                      <p:cBhvr>
                                        <p:cTn id="27" dur="200"/>
                                        <p:tgtEl>
                                          <p:spTgt spid="151"/>
                                        </p:tgtEl>
                                      </p:cBhvr>
                                    </p:animEffect>
                                    <p:set>
                                      <p:cBhvr>
                                        <p:cTn id="28" dur="1" fill="hold">
                                          <p:stCondLst>
                                            <p:cond delay="199"/>
                                          </p:stCondLst>
                                        </p:cTn>
                                        <p:tgtEl>
                                          <p:spTgt spid="15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8" presetClass="exit" presetSubtype="9" fill="hold" grpId="0" nodeType="clickEffect">
                                  <p:stCondLst>
                                    <p:cond delay="0"/>
                                  </p:stCondLst>
                                  <p:childTnLst>
                                    <p:animEffect transition="out" filter="strips(upLeft)">
                                      <p:cBhvr>
                                        <p:cTn id="32" dur="200"/>
                                        <p:tgtEl>
                                          <p:spTgt spid="152"/>
                                        </p:tgtEl>
                                      </p:cBhvr>
                                    </p:animEffect>
                                    <p:set>
                                      <p:cBhvr>
                                        <p:cTn id="33" dur="1" fill="hold">
                                          <p:stCondLst>
                                            <p:cond delay="199"/>
                                          </p:stCondLst>
                                        </p:cTn>
                                        <p:tgtEl>
                                          <p:spTgt spid="152"/>
                                        </p:tgtEl>
                                        <p:attrNameLst>
                                          <p:attrName>style.visibility</p:attrName>
                                        </p:attrNameLst>
                                      </p:cBhvr>
                                      <p:to>
                                        <p:strVal val="hidden"/>
                                      </p:to>
                                    </p:set>
                                  </p:childTnLst>
                                </p:cTn>
                              </p:par>
                              <p:par>
                                <p:cTn id="34" presetID="18" presetClass="exit" presetSubtype="9" fill="hold" grpId="0" nodeType="withEffect">
                                  <p:stCondLst>
                                    <p:cond delay="0"/>
                                  </p:stCondLst>
                                  <p:childTnLst>
                                    <p:animEffect transition="out" filter="strips(upLeft)">
                                      <p:cBhvr>
                                        <p:cTn id="35" dur="200"/>
                                        <p:tgtEl>
                                          <p:spTgt spid="153"/>
                                        </p:tgtEl>
                                      </p:cBhvr>
                                    </p:animEffect>
                                    <p:set>
                                      <p:cBhvr>
                                        <p:cTn id="36" dur="1" fill="hold">
                                          <p:stCondLst>
                                            <p:cond delay="199"/>
                                          </p:stCondLst>
                                        </p:cTn>
                                        <p:tgtEl>
                                          <p:spTgt spid="153"/>
                                        </p:tgtEl>
                                        <p:attrNameLst>
                                          <p:attrName>style.visibility</p:attrName>
                                        </p:attrNameLst>
                                      </p:cBhvr>
                                      <p:to>
                                        <p:strVal val="hidden"/>
                                      </p:to>
                                    </p:set>
                                  </p:childTnLst>
                                </p:cTn>
                              </p:par>
                              <p:par>
                                <p:cTn id="37" presetID="18" presetClass="exit" presetSubtype="9" fill="hold" grpId="0" nodeType="withEffect">
                                  <p:stCondLst>
                                    <p:cond delay="0"/>
                                  </p:stCondLst>
                                  <p:childTnLst>
                                    <p:animEffect transition="out" filter="strips(upLeft)">
                                      <p:cBhvr>
                                        <p:cTn id="38" dur="200"/>
                                        <p:tgtEl>
                                          <p:spTgt spid="154"/>
                                        </p:tgtEl>
                                      </p:cBhvr>
                                    </p:animEffect>
                                    <p:set>
                                      <p:cBhvr>
                                        <p:cTn id="39" dur="1" fill="hold">
                                          <p:stCondLst>
                                            <p:cond delay="199"/>
                                          </p:stCondLst>
                                        </p:cTn>
                                        <p:tgtEl>
                                          <p:spTgt spid="154"/>
                                        </p:tgtEl>
                                        <p:attrNameLst>
                                          <p:attrName>style.visibility</p:attrName>
                                        </p:attrNameLst>
                                      </p:cBhvr>
                                      <p:to>
                                        <p:strVal val="hidden"/>
                                      </p:to>
                                    </p:set>
                                  </p:childTnLst>
                                </p:cTn>
                              </p:par>
                              <p:par>
                                <p:cTn id="40" presetID="18" presetClass="exit" presetSubtype="9" fill="hold" grpId="0" nodeType="withEffect">
                                  <p:stCondLst>
                                    <p:cond delay="0"/>
                                  </p:stCondLst>
                                  <p:childTnLst>
                                    <p:animEffect transition="out" filter="strips(upLeft)">
                                      <p:cBhvr>
                                        <p:cTn id="41" dur="200"/>
                                        <p:tgtEl>
                                          <p:spTgt spid="155"/>
                                        </p:tgtEl>
                                      </p:cBhvr>
                                    </p:animEffect>
                                    <p:set>
                                      <p:cBhvr>
                                        <p:cTn id="42" dur="1" fill="hold">
                                          <p:stCondLst>
                                            <p:cond delay="199"/>
                                          </p:stCondLst>
                                        </p:cTn>
                                        <p:tgtEl>
                                          <p:spTgt spid="155"/>
                                        </p:tgtEl>
                                        <p:attrNameLst>
                                          <p:attrName>style.visibility</p:attrName>
                                        </p:attrNameLst>
                                      </p:cBhvr>
                                      <p:to>
                                        <p:strVal val="hidden"/>
                                      </p:to>
                                    </p:set>
                                  </p:childTnLst>
                                </p:cTn>
                              </p:par>
                              <p:par>
                                <p:cTn id="43" presetID="18" presetClass="exit" presetSubtype="9" fill="hold" grpId="0" nodeType="withEffect">
                                  <p:stCondLst>
                                    <p:cond delay="0"/>
                                  </p:stCondLst>
                                  <p:childTnLst>
                                    <p:animEffect transition="out" filter="strips(upLeft)">
                                      <p:cBhvr>
                                        <p:cTn id="44" dur="200"/>
                                        <p:tgtEl>
                                          <p:spTgt spid="156"/>
                                        </p:tgtEl>
                                      </p:cBhvr>
                                    </p:animEffect>
                                    <p:set>
                                      <p:cBhvr>
                                        <p:cTn id="45" dur="1" fill="hold">
                                          <p:stCondLst>
                                            <p:cond delay="199"/>
                                          </p:stCondLst>
                                        </p:cTn>
                                        <p:tgtEl>
                                          <p:spTgt spid="156"/>
                                        </p:tgtEl>
                                        <p:attrNameLst>
                                          <p:attrName>style.visibility</p:attrName>
                                        </p:attrNameLst>
                                      </p:cBhvr>
                                      <p:to>
                                        <p:strVal val="hidden"/>
                                      </p:to>
                                    </p:set>
                                  </p:childTnLst>
                                </p:cTn>
                              </p:par>
                              <p:par>
                                <p:cTn id="46" presetID="18" presetClass="exit" presetSubtype="9" fill="hold" grpId="0" nodeType="withEffect">
                                  <p:stCondLst>
                                    <p:cond delay="0"/>
                                  </p:stCondLst>
                                  <p:childTnLst>
                                    <p:animEffect transition="out" filter="strips(upLeft)">
                                      <p:cBhvr>
                                        <p:cTn id="47" dur="200"/>
                                        <p:tgtEl>
                                          <p:spTgt spid="157"/>
                                        </p:tgtEl>
                                      </p:cBhvr>
                                    </p:animEffect>
                                    <p:set>
                                      <p:cBhvr>
                                        <p:cTn id="48" dur="1" fill="hold">
                                          <p:stCondLst>
                                            <p:cond delay="199"/>
                                          </p:stCondLst>
                                        </p:cTn>
                                        <p:tgtEl>
                                          <p:spTgt spid="15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7" presetClass="entr" presetSubtype="2" fill="hold" grpId="0" nodeType="clickEffect">
                                  <p:stCondLst>
                                    <p:cond delay="0"/>
                                  </p:stCondLst>
                                  <p:childTnLst>
                                    <p:set>
                                      <p:cBhvr>
                                        <p:cTn id="56" dur="1" fill="hold">
                                          <p:stCondLst>
                                            <p:cond delay="0"/>
                                          </p:stCondLst>
                                        </p:cTn>
                                        <p:tgtEl>
                                          <p:spTgt spid="253"/>
                                        </p:tgtEl>
                                        <p:attrNameLst>
                                          <p:attrName>style.visibility</p:attrName>
                                        </p:attrNameLst>
                                      </p:cBhvr>
                                      <p:to>
                                        <p:strVal val="visible"/>
                                      </p:to>
                                    </p:set>
                                    <p:anim calcmode="lin" valueType="num">
                                      <p:cBhvr>
                                        <p:cTn id="57" dur="300" fill="hold"/>
                                        <p:tgtEl>
                                          <p:spTgt spid="253"/>
                                        </p:tgtEl>
                                        <p:attrNameLst>
                                          <p:attrName>ppt_x</p:attrName>
                                        </p:attrNameLst>
                                      </p:cBhvr>
                                      <p:tavLst>
                                        <p:tav tm="0">
                                          <p:val>
                                            <p:strVal val="#ppt_x+#ppt_w/2"/>
                                          </p:val>
                                        </p:tav>
                                        <p:tav tm="100000">
                                          <p:val>
                                            <p:strVal val="#ppt_x"/>
                                          </p:val>
                                        </p:tav>
                                      </p:tavLst>
                                    </p:anim>
                                    <p:anim calcmode="lin" valueType="num">
                                      <p:cBhvr>
                                        <p:cTn id="58" dur="300" fill="hold"/>
                                        <p:tgtEl>
                                          <p:spTgt spid="253"/>
                                        </p:tgtEl>
                                        <p:attrNameLst>
                                          <p:attrName>ppt_y</p:attrName>
                                        </p:attrNameLst>
                                      </p:cBhvr>
                                      <p:tavLst>
                                        <p:tav tm="0">
                                          <p:val>
                                            <p:strVal val="#ppt_y"/>
                                          </p:val>
                                        </p:tav>
                                        <p:tav tm="100000">
                                          <p:val>
                                            <p:strVal val="#ppt_y"/>
                                          </p:val>
                                        </p:tav>
                                      </p:tavLst>
                                    </p:anim>
                                    <p:anim calcmode="lin" valueType="num">
                                      <p:cBhvr>
                                        <p:cTn id="59" dur="300" fill="hold"/>
                                        <p:tgtEl>
                                          <p:spTgt spid="253"/>
                                        </p:tgtEl>
                                        <p:attrNameLst>
                                          <p:attrName>ppt_w</p:attrName>
                                        </p:attrNameLst>
                                      </p:cBhvr>
                                      <p:tavLst>
                                        <p:tav tm="0">
                                          <p:val>
                                            <p:fltVal val="0"/>
                                          </p:val>
                                        </p:tav>
                                        <p:tav tm="100000">
                                          <p:val>
                                            <p:strVal val="#ppt_w"/>
                                          </p:val>
                                        </p:tav>
                                      </p:tavLst>
                                    </p:anim>
                                    <p:anim calcmode="lin" valueType="num">
                                      <p:cBhvr>
                                        <p:cTn id="60" dur="300" fill="hold"/>
                                        <p:tgtEl>
                                          <p:spTgt spid="253"/>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5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25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87EE29C-CA7E-9A44-B7E0-8D33820D1226}"/>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3" name="Content Placeholder 2">
            <a:extLst>
              <a:ext uri="{FF2B5EF4-FFF2-40B4-BE49-F238E27FC236}">
                <a16:creationId xmlns:a16="http://schemas.microsoft.com/office/drawing/2014/main" id="{1EECE196-C1DF-1040-8E72-4D0F2AE7D0AE}"/>
              </a:ext>
            </a:extLst>
          </p:cNvPr>
          <p:cNvSpPr>
            <a:spLocks noGrp="1"/>
          </p:cNvSpPr>
          <p:nvPr>
            <p:ph idx="1"/>
          </p:nvPr>
        </p:nvSpPr>
        <p:spPr>
          <a:xfrm>
            <a:off x="838200" y="1825624"/>
            <a:ext cx="10515600" cy="3015883"/>
          </a:xfrm>
        </p:spPr>
        <p:txBody>
          <a:bodyPr>
            <a:normAutofit/>
          </a:bodyPr>
          <a:lstStyle/>
          <a:p>
            <a:r>
              <a:rPr lang="en-US" sz="3000" dirty="0"/>
              <a:t>Deep learning (DL) is popular</a:t>
            </a:r>
          </a:p>
          <a:p>
            <a:pPr lvl="1"/>
            <a:r>
              <a:rPr lang="en-US" b="1" i="1" dirty="0"/>
              <a:t>10.5×</a:t>
            </a:r>
            <a:r>
              <a:rPr lang="en-US" dirty="0"/>
              <a:t> increase of DL training jobs in Microsoft</a:t>
            </a:r>
          </a:p>
          <a:p>
            <a:pPr lvl="1"/>
            <a:r>
              <a:rPr lang="en-US" dirty="0"/>
              <a:t>DL training jobs require GPU</a:t>
            </a:r>
          </a:p>
          <a:p>
            <a:pPr lvl="2"/>
            <a:r>
              <a:rPr lang="en-US" dirty="0"/>
              <a:t>Distributed deep learning (DDL) training with multiple GPUs</a:t>
            </a:r>
          </a:p>
          <a:p>
            <a:pPr lvl="1"/>
            <a:endParaRPr lang="en-US" dirty="0"/>
          </a:p>
          <a:p>
            <a:r>
              <a:rPr lang="en-US" dirty="0"/>
              <a:t>GPU cluster for DL training</a:t>
            </a:r>
          </a:p>
          <a:p>
            <a:pPr lvl="1"/>
            <a:r>
              <a:rPr lang="en-US" b="1" i="1" dirty="0"/>
              <a:t>5×</a:t>
            </a:r>
            <a:r>
              <a:rPr lang="en-US" dirty="0"/>
              <a:t> increase of GPU cluster scale</a:t>
            </a:r>
            <a:r>
              <a:rPr lang="en-US" baseline="-25000" dirty="0"/>
              <a:t> </a:t>
            </a:r>
            <a:r>
              <a:rPr lang="en-US" dirty="0"/>
              <a:t>in Microsoft</a:t>
            </a:r>
            <a:r>
              <a:rPr lang="en-US" baseline="-25000" dirty="0"/>
              <a:t> [1]</a:t>
            </a:r>
            <a:endParaRPr lang="en-US" dirty="0"/>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solidFill>
                  <a:schemeClr val="bg1"/>
                </a:solidFill>
              </a:rPr>
              <a:t>1</a:t>
            </a:fld>
            <a:endParaRPr lang="en-US" dirty="0">
              <a:solidFill>
                <a:schemeClr val="bg1"/>
              </a:solidFill>
            </a:endParaRPr>
          </a:p>
        </p:txBody>
      </p:sp>
      <p:sp>
        <p:nvSpPr>
          <p:cNvPr id="6" name="TextBox 5">
            <a:extLst>
              <a:ext uri="{FF2B5EF4-FFF2-40B4-BE49-F238E27FC236}">
                <a16:creationId xmlns:a16="http://schemas.microsoft.com/office/drawing/2014/main" id="{83865A51-AA08-6749-B700-9345797302F8}"/>
              </a:ext>
            </a:extLst>
          </p:cNvPr>
          <p:cNvSpPr txBox="1"/>
          <p:nvPr/>
        </p:nvSpPr>
        <p:spPr>
          <a:xfrm>
            <a:off x="1401144" y="6532078"/>
            <a:ext cx="6407523" cy="246221"/>
          </a:xfrm>
          <a:prstGeom prst="rect">
            <a:avLst/>
          </a:prstGeom>
          <a:noFill/>
        </p:spPr>
        <p:txBody>
          <a:bodyPr wrap="none" rtlCol="0">
            <a:spAutoFit/>
          </a:bodyPr>
          <a:lstStyle/>
          <a:p>
            <a:r>
              <a:rPr lang="en-US" sz="1000" dirty="0">
                <a:solidFill>
                  <a:schemeClr val="bg1"/>
                </a:solidFill>
                <a:latin typeface="Gill Sans" panose="020B0502020104020203" pitchFamily="34" charset="-79"/>
                <a:cs typeface="Gill Sans" panose="020B0502020104020203" pitchFamily="34" charset="-79"/>
              </a:rPr>
              <a:t>[1]. Analysis of Large-Scale Multi-Tenant GPU Clusters for DNN </a:t>
            </a:r>
            <a:r>
              <a:rPr lang="en-US" sz="1000">
                <a:solidFill>
                  <a:schemeClr val="bg1"/>
                </a:solidFill>
                <a:latin typeface="Gill Sans" panose="020B0502020104020203" pitchFamily="34" charset="-79"/>
                <a:cs typeface="Gill Sans" panose="020B0502020104020203" pitchFamily="34" charset="-79"/>
              </a:rPr>
              <a:t>Training Workloads</a:t>
            </a:r>
            <a:r>
              <a:rPr lang="en-US" sz="1000" dirty="0">
                <a:solidFill>
                  <a:schemeClr val="bg1"/>
                </a:solidFill>
                <a:latin typeface="Gill Sans" panose="020B0502020104020203" pitchFamily="34" charset="-79"/>
                <a:cs typeface="Gill Sans" panose="020B0502020104020203" pitchFamily="34" charset="-79"/>
              </a:rPr>
              <a:t>.</a:t>
            </a:r>
            <a:r>
              <a:rPr lang="zh-Hans" altLang="en-US" sz="1000">
                <a:solidFill>
                  <a:schemeClr val="bg1"/>
                </a:solidFill>
                <a:latin typeface="Gill Sans" panose="020B0502020104020203" pitchFamily="34" charset="-79"/>
                <a:cs typeface="Gill Sans" panose="020B0502020104020203" pitchFamily="34" charset="-79"/>
              </a:rPr>
              <a:t> </a:t>
            </a:r>
            <a:r>
              <a:rPr lang="en-US" altLang="zh-Hans" sz="1000" dirty="0">
                <a:solidFill>
                  <a:schemeClr val="bg1"/>
                </a:solidFill>
                <a:latin typeface="Gill Sans" panose="020B0502020104020203" pitchFamily="34" charset="-79"/>
                <a:cs typeface="Gill Sans" panose="020B0502020104020203" pitchFamily="34" charset="-79"/>
              </a:rPr>
              <a:t>https://</a:t>
            </a:r>
            <a:r>
              <a:rPr lang="en-US" altLang="zh-Hans" sz="1000" dirty="0" err="1">
                <a:solidFill>
                  <a:schemeClr val="bg1"/>
                </a:solidFill>
                <a:latin typeface="Gill Sans" panose="020B0502020104020203" pitchFamily="34" charset="-79"/>
                <a:cs typeface="Gill Sans" panose="020B0502020104020203" pitchFamily="34" charset="-79"/>
              </a:rPr>
              <a:t>arxiv.org</a:t>
            </a:r>
            <a:r>
              <a:rPr lang="en-US" altLang="zh-Hans" sz="1000" dirty="0">
                <a:solidFill>
                  <a:schemeClr val="bg1"/>
                </a:solidFill>
                <a:latin typeface="Gill Sans" panose="020B0502020104020203" pitchFamily="34" charset="-79"/>
                <a:cs typeface="Gill Sans" panose="020B0502020104020203" pitchFamily="34" charset="-79"/>
              </a:rPr>
              <a:t>/abs/1901.05758</a:t>
            </a:r>
            <a:r>
              <a:rPr lang="en-US" sz="1000" dirty="0">
                <a:solidFill>
                  <a:schemeClr val="bg1"/>
                </a:solidFill>
                <a:latin typeface="Gill Sans" panose="020B0502020104020203" pitchFamily="34" charset="-79"/>
                <a:cs typeface="Gill Sans" panose="020B0502020104020203" pitchFamily="34" charset="-79"/>
              </a:rPr>
              <a:t> </a:t>
            </a:r>
          </a:p>
        </p:txBody>
      </p:sp>
      <p:sp>
        <p:nvSpPr>
          <p:cNvPr id="7" name="TextBox 6">
            <a:extLst>
              <a:ext uri="{FF2B5EF4-FFF2-40B4-BE49-F238E27FC236}">
                <a16:creationId xmlns:a16="http://schemas.microsoft.com/office/drawing/2014/main" id="{C8FD99D3-B2D6-7043-9711-6FB7F71BBB50}"/>
              </a:ext>
            </a:extLst>
          </p:cNvPr>
          <p:cNvSpPr txBox="1"/>
          <p:nvPr/>
        </p:nvSpPr>
        <p:spPr>
          <a:xfrm>
            <a:off x="523092" y="5084384"/>
            <a:ext cx="11145817" cy="615553"/>
          </a:xfrm>
          <a:prstGeom prst="rect">
            <a:avLst/>
          </a:prstGeom>
          <a:noFill/>
        </p:spPr>
        <p:txBody>
          <a:bodyPr wrap="square" rtlCol="0">
            <a:spAutoFit/>
          </a:bodyPr>
          <a:lstStyle/>
          <a:p>
            <a:r>
              <a:rPr lang="en-US" sz="3400" b="1" i="1" dirty="0">
                <a:solidFill>
                  <a:srgbClr val="FF8C00"/>
                </a:solidFill>
                <a:latin typeface="Gill Sans SemiBold" panose="020B0502020104020203" pitchFamily="34" charset="-79"/>
                <a:cs typeface="Gill Sans SemiBold" panose="020B0502020104020203" pitchFamily="34" charset="-79"/>
              </a:rPr>
              <a:t>How to efficiently manage a GPU cluster for DL training jobs?</a:t>
            </a:r>
          </a:p>
        </p:txBody>
      </p:sp>
      <p:sp>
        <p:nvSpPr>
          <p:cNvPr id="13" name="Title 1">
            <a:extLst>
              <a:ext uri="{FF2B5EF4-FFF2-40B4-BE49-F238E27FC236}">
                <a16:creationId xmlns:a16="http://schemas.microsoft.com/office/drawing/2014/main" id="{42771D2E-4A88-9F49-A9C3-760364F0DE91}"/>
              </a:ext>
            </a:extLst>
          </p:cNvPr>
          <p:cNvSpPr>
            <a:spLocks noGrp="1"/>
          </p:cNvSpPr>
          <p:nvPr>
            <p:ph type="title"/>
          </p:nvPr>
        </p:nvSpPr>
        <p:spPr>
          <a:xfrm>
            <a:off x="0" y="0"/>
            <a:ext cx="12192000" cy="1330525"/>
          </a:xfrm>
          <a:solidFill>
            <a:schemeClr val="tx1">
              <a:lumMod val="85000"/>
              <a:lumOff val="15000"/>
            </a:schemeClr>
          </a:solidFill>
        </p:spPr>
        <p:txBody>
          <a:bodyPr/>
          <a:lstStyle/>
          <a:p>
            <a:r>
              <a:rPr lang="en-US" dirty="0">
                <a:solidFill>
                  <a:schemeClr val="bg1"/>
                </a:solidFill>
              </a:rPr>
              <a:t>  GPU Cluster for Deep Learning Training</a:t>
            </a:r>
          </a:p>
        </p:txBody>
      </p:sp>
      <p:grpSp>
        <p:nvGrpSpPr>
          <p:cNvPr id="18" name="Group 17">
            <a:extLst>
              <a:ext uri="{FF2B5EF4-FFF2-40B4-BE49-F238E27FC236}">
                <a16:creationId xmlns:a16="http://schemas.microsoft.com/office/drawing/2014/main" id="{97CB448D-60F3-694E-AD8C-CDFC49D85F0E}"/>
              </a:ext>
            </a:extLst>
          </p:cNvPr>
          <p:cNvGrpSpPr/>
          <p:nvPr/>
        </p:nvGrpSpPr>
        <p:grpSpPr>
          <a:xfrm>
            <a:off x="8610600" y="1890210"/>
            <a:ext cx="2491314" cy="1346975"/>
            <a:chOff x="8610600" y="1890210"/>
            <a:chExt cx="2491314" cy="1346975"/>
          </a:xfrm>
        </p:grpSpPr>
        <p:pic>
          <p:nvPicPr>
            <p:cNvPr id="15" name="Picture 14">
              <a:extLst>
                <a:ext uri="{FF2B5EF4-FFF2-40B4-BE49-F238E27FC236}">
                  <a16:creationId xmlns:a16="http://schemas.microsoft.com/office/drawing/2014/main" id="{60F1D754-D0A0-6541-8CA4-EE77DC5B7952}"/>
                </a:ext>
              </a:extLst>
            </p:cNvPr>
            <p:cNvPicPr>
              <a:picLocks noChangeAspect="1"/>
            </p:cNvPicPr>
            <p:nvPr/>
          </p:nvPicPr>
          <p:blipFill rotWithShape="1">
            <a:blip r:embed="rId4"/>
            <a:srcRect l="36951" t="7918" r="36982" b="30983"/>
            <a:stretch/>
          </p:blipFill>
          <p:spPr>
            <a:xfrm>
              <a:off x="8766650" y="1890210"/>
              <a:ext cx="920931" cy="925087"/>
            </a:xfrm>
            <a:prstGeom prst="rect">
              <a:avLst/>
            </a:prstGeom>
          </p:spPr>
        </p:pic>
        <p:pic>
          <p:nvPicPr>
            <p:cNvPr id="8" name="Picture 7">
              <a:extLst>
                <a:ext uri="{FF2B5EF4-FFF2-40B4-BE49-F238E27FC236}">
                  <a16:creationId xmlns:a16="http://schemas.microsoft.com/office/drawing/2014/main" id="{67E87326-309C-DA49-B77E-63FDC10FEF80}"/>
                </a:ext>
              </a:extLst>
            </p:cNvPr>
            <p:cNvPicPr>
              <a:picLocks noChangeAspect="1"/>
            </p:cNvPicPr>
            <p:nvPr/>
          </p:nvPicPr>
          <p:blipFill rotWithShape="1">
            <a:blip r:embed="rId5"/>
            <a:srcRect t="7570" r="54440" b="6330"/>
            <a:stretch/>
          </p:blipFill>
          <p:spPr>
            <a:xfrm>
              <a:off x="10122898" y="1890210"/>
              <a:ext cx="979016" cy="925087"/>
            </a:xfrm>
            <a:prstGeom prst="rect">
              <a:avLst/>
            </a:prstGeom>
          </p:spPr>
        </p:pic>
        <p:sp>
          <p:nvSpPr>
            <p:cNvPr id="11" name="TextBox 10">
              <a:extLst>
                <a:ext uri="{FF2B5EF4-FFF2-40B4-BE49-F238E27FC236}">
                  <a16:creationId xmlns:a16="http://schemas.microsoft.com/office/drawing/2014/main" id="{8746E7C9-C63E-104F-9623-9B2DA2E1EA30}"/>
                </a:ext>
              </a:extLst>
            </p:cNvPr>
            <p:cNvSpPr txBox="1"/>
            <p:nvPr/>
          </p:nvSpPr>
          <p:spPr>
            <a:xfrm>
              <a:off x="8610600" y="2898631"/>
              <a:ext cx="1233030" cy="338554"/>
            </a:xfrm>
            <a:prstGeom prst="rect">
              <a:avLst/>
            </a:prstGeom>
            <a:noFill/>
          </p:spPr>
          <p:txBody>
            <a:bodyPr wrap="none" rtlCol="0">
              <a:spAutoFit/>
            </a:bodyPr>
            <a:lstStyle/>
            <a:p>
              <a:r>
                <a:rPr lang="en-US" sz="1600" dirty="0">
                  <a:latin typeface="Gill Sans" panose="020B0502020104020203" pitchFamily="34" charset="-79"/>
                  <a:cs typeface="Gill Sans" panose="020B0502020104020203" pitchFamily="34" charset="-79"/>
                </a:rPr>
                <a:t>Google Lens</a:t>
              </a:r>
            </a:p>
          </p:txBody>
        </p:sp>
        <p:sp>
          <p:nvSpPr>
            <p:cNvPr id="17" name="TextBox 16">
              <a:extLst>
                <a:ext uri="{FF2B5EF4-FFF2-40B4-BE49-F238E27FC236}">
                  <a16:creationId xmlns:a16="http://schemas.microsoft.com/office/drawing/2014/main" id="{D3B2CE2F-6078-014A-88C4-017034BAF409}"/>
                </a:ext>
              </a:extLst>
            </p:cNvPr>
            <p:cNvSpPr txBox="1"/>
            <p:nvPr/>
          </p:nvSpPr>
          <p:spPr>
            <a:xfrm>
              <a:off x="10388824" y="2898631"/>
              <a:ext cx="450764" cy="338554"/>
            </a:xfrm>
            <a:prstGeom prst="rect">
              <a:avLst/>
            </a:prstGeom>
            <a:noFill/>
          </p:spPr>
          <p:txBody>
            <a:bodyPr wrap="none" rtlCol="0">
              <a:spAutoFit/>
            </a:bodyPr>
            <a:lstStyle/>
            <a:p>
              <a:r>
                <a:rPr lang="en-US" sz="1600" dirty="0">
                  <a:latin typeface="Gill Sans" panose="020B0502020104020203" pitchFamily="34" charset="-79"/>
                  <a:cs typeface="Gill Sans" panose="020B0502020104020203" pitchFamily="34" charset="-79"/>
                </a:rPr>
                <a:t>Siri</a:t>
              </a:r>
            </a:p>
          </p:txBody>
        </p:sp>
      </p:grpSp>
    </p:spTree>
    <p:custDataLst>
      <p:tags r:id="rId1"/>
    </p:custDataLst>
    <p:extLst>
      <p:ext uri="{BB962C8B-B14F-4D97-AF65-F5344CB8AC3E}">
        <p14:creationId xmlns:p14="http://schemas.microsoft.com/office/powerpoint/2010/main" val="648946950"/>
      </p:ext>
    </p:extLst>
  </p:cSld>
  <p:clrMapOvr>
    <a:masterClrMapping/>
  </p:clrMapOvr>
  <mc:AlternateContent xmlns:mc="http://schemas.openxmlformats.org/markup-compatibility/2006" xmlns:p14="http://schemas.microsoft.com/office/powerpoint/2010/main">
    <mc:Choice Requires="p14">
      <p:transition spd="slow" p14:dur="2000" advTm="67810"/>
    </mc:Choice>
    <mc:Fallback xmlns="">
      <p:transition spd="slow" advTm="678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1">
            <a:extLst>
              <a:ext uri="{FF2B5EF4-FFF2-40B4-BE49-F238E27FC236}">
                <a16:creationId xmlns:a16="http://schemas.microsoft.com/office/drawing/2014/main" id="{6AB7EBC4-F550-5743-8E93-6726989DD9BC}"/>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t>19</a:t>
            </a:fld>
            <a:endParaRPr lang="en-US"/>
          </a:p>
        </p:txBody>
      </p:sp>
      <p:sp>
        <p:nvSpPr>
          <p:cNvPr id="88" name="Title 1">
            <a:extLst>
              <a:ext uri="{FF2B5EF4-FFF2-40B4-BE49-F238E27FC236}">
                <a16:creationId xmlns:a16="http://schemas.microsoft.com/office/drawing/2014/main" id="{B019FA8F-6614-AC45-BCA6-1F131B1A3846}"/>
              </a:ext>
            </a:extLst>
          </p:cNvPr>
          <p:cNvSpPr txBox="1">
            <a:spLocks/>
          </p:cNvSpPr>
          <p:nvPr/>
        </p:nvSpPr>
        <p:spPr>
          <a:xfrm>
            <a:off x="0" y="0"/>
            <a:ext cx="12192000" cy="1330525"/>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r>
              <a:rPr lang="en-US" dirty="0">
                <a:solidFill>
                  <a:schemeClr val="bg1"/>
                </a:solidFill>
              </a:rPr>
              <a:t>  Model Profile-Based Placement</a:t>
            </a:r>
          </a:p>
        </p:txBody>
      </p:sp>
      <p:grpSp>
        <p:nvGrpSpPr>
          <p:cNvPr id="7" name="Group 6">
            <a:extLst>
              <a:ext uri="{FF2B5EF4-FFF2-40B4-BE49-F238E27FC236}">
                <a16:creationId xmlns:a16="http://schemas.microsoft.com/office/drawing/2014/main" id="{33E0F58D-DD1A-7A4B-9A57-81962FDA194C}"/>
              </a:ext>
            </a:extLst>
          </p:cNvPr>
          <p:cNvGrpSpPr/>
          <p:nvPr/>
        </p:nvGrpSpPr>
        <p:grpSpPr>
          <a:xfrm>
            <a:off x="4047347" y="2234596"/>
            <a:ext cx="4914691" cy="3701423"/>
            <a:chOff x="4047347" y="2234596"/>
            <a:chExt cx="4914691" cy="3701423"/>
          </a:xfrm>
        </p:grpSpPr>
        <p:grpSp>
          <p:nvGrpSpPr>
            <p:cNvPr id="18" name="Group 17">
              <a:extLst>
                <a:ext uri="{FF2B5EF4-FFF2-40B4-BE49-F238E27FC236}">
                  <a16:creationId xmlns:a16="http://schemas.microsoft.com/office/drawing/2014/main" id="{50E334FD-3E54-214F-83D0-DFDE74C4671B}"/>
                </a:ext>
              </a:extLst>
            </p:cNvPr>
            <p:cNvGrpSpPr/>
            <p:nvPr/>
          </p:nvGrpSpPr>
          <p:grpSpPr>
            <a:xfrm>
              <a:off x="4466153" y="3648757"/>
              <a:ext cx="1379087" cy="917054"/>
              <a:chOff x="5381712" y="3805200"/>
              <a:chExt cx="1379087" cy="917054"/>
            </a:xfrm>
          </p:grpSpPr>
          <p:sp>
            <p:nvSpPr>
              <p:cNvPr id="17" name="Diamond 16">
                <a:extLst>
                  <a:ext uri="{FF2B5EF4-FFF2-40B4-BE49-F238E27FC236}">
                    <a16:creationId xmlns:a16="http://schemas.microsoft.com/office/drawing/2014/main" id="{691BE534-B12D-924D-82A3-819CDFCAF81C}"/>
                  </a:ext>
                </a:extLst>
              </p:cNvPr>
              <p:cNvSpPr/>
              <p:nvPr/>
            </p:nvSpPr>
            <p:spPr>
              <a:xfrm>
                <a:off x="5381712" y="3805200"/>
                <a:ext cx="1379087" cy="917054"/>
              </a:xfrm>
              <a:prstGeom prst="diamond">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488C1554-F8FC-494C-92EA-15680805E7B5}"/>
                  </a:ext>
                </a:extLst>
              </p:cNvPr>
              <p:cNvSpPr txBox="1"/>
              <p:nvPr/>
            </p:nvSpPr>
            <p:spPr>
              <a:xfrm>
                <a:off x="5433901" y="4094450"/>
                <a:ext cx="1274708" cy="338554"/>
              </a:xfrm>
              <a:prstGeom prst="rect">
                <a:avLst/>
              </a:prstGeom>
              <a:noFill/>
            </p:spPr>
            <p:txBody>
              <a:bodyPr wrap="none" rtlCol="0">
                <a:spAutoFit/>
              </a:bodyPr>
              <a:lstStyle/>
              <a:p>
                <a:r>
                  <a:rPr lang="en-US" sz="1600" i="1" dirty="0">
                    <a:latin typeface="Gill Sans" panose="020B0502020104020203" pitchFamily="34" charset="-79"/>
                    <a:cs typeface="Gill Sans" panose="020B0502020104020203" pitchFamily="34" charset="-79"/>
                  </a:rPr>
                  <a:t>Consolidation?</a:t>
                </a:r>
              </a:p>
            </p:txBody>
          </p:sp>
        </p:grpSp>
        <p:grpSp>
          <p:nvGrpSpPr>
            <p:cNvPr id="3" name="Group 2">
              <a:extLst>
                <a:ext uri="{FF2B5EF4-FFF2-40B4-BE49-F238E27FC236}">
                  <a16:creationId xmlns:a16="http://schemas.microsoft.com/office/drawing/2014/main" id="{651B79C3-4A50-EE4F-8377-C17AC8705878}"/>
                </a:ext>
              </a:extLst>
            </p:cNvPr>
            <p:cNvGrpSpPr/>
            <p:nvPr/>
          </p:nvGrpSpPr>
          <p:grpSpPr>
            <a:xfrm>
              <a:off x="5155696" y="2234596"/>
              <a:ext cx="3806342" cy="1650653"/>
              <a:chOff x="6175858" y="2356055"/>
              <a:chExt cx="3806342" cy="1650653"/>
            </a:xfrm>
          </p:grpSpPr>
          <p:sp>
            <p:nvSpPr>
              <p:cNvPr id="116" name="Rounded Rectangle 115">
                <a:extLst>
                  <a:ext uri="{FF2B5EF4-FFF2-40B4-BE49-F238E27FC236}">
                    <a16:creationId xmlns:a16="http://schemas.microsoft.com/office/drawing/2014/main" id="{F08D2CFA-5090-1445-B422-B10D77D02070}"/>
                  </a:ext>
                </a:extLst>
              </p:cNvPr>
              <p:cNvSpPr/>
              <p:nvPr/>
            </p:nvSpPr>
            <p:spPr>
              <a:xfrm>
                <a:off x="7376652" y="2356055"/>
                <a:ext cx="2605548" cy="1650653"/>
              </a:xfrm>
              <a:prstGeom prst="roundRect">
                <a:avLst>
                  <a:gd name="adj" fmla="val 10898"/>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Elbow Connector 19">
                <a:extLst>
                  <a:ext uri="{FF2B5EF4-FFF2-40B4-BE49-F238E27FC236}">
                    <a16:creationId xmlns:a16="http://schemas.microsoft.com/office/drawing/2014/main" id="{C1F12BA6-3B40-A14F-AF01-72DBDC627204}"/>
                  </a:ext>
                </a:extLst>
              </p:cNvPr>
              <p:cNvCxnSpPr>
                <a:stCxn id="17" idx="0"/>
                <a:endCxn id="116" idx="1"/>
              </p:cNvCxnSpPr>
              <p:nvPr/>
            </p:nvCxnSpPr>
            <p:spPr>
              <a:xfrm rot="5400000" flipH="1" flipV="1">
                <a:off x="6481838" y="2875403"/>
                <a:ext cx="588834" cy="1200793"/>
              </a:xfrm>
              <a:prstGeom prst="bentConnector2">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0C021930-24AF-4F4E-BB33-EDDD3C7FF45C}"/>
                  </a:ext>
                </a:extLst>
              </p:cNvPr>
              <p:cNvSpPr txBox="1"/>
              <p:nvPr/>
            </p:nvSpPr>
            <p:spPr>
              <a:xfrm>
                <a:off x="6478124" y="2798537"/>
                <a:ext cx="596638" cy="400110"/>
              </a:xfrm>
              <a:prstGeom prst="rect">
                <a:avLst/>
              </a:prstGeom>
              <a:noFill/>
            </p:spPr>
            <p:txBody>
              <a:bodyPr wrap="none" rtlCol="0">
                <a:spAutoFit/>
              </a:bodyPr>
              <a:lstStyle/>
              <a:p>
                <a:r>
                  <a:rPr lang="en-US" sz="2000" dirty="0">
                    <a:solidFill>
                      <a:schemeClr val="accent2"/>
                    </a:solidFill>
                    <a:latin typeface="Gill Sans" panose="020B0502020104020203" pitchFamily="34" charset="-79"/>
                    <a:cs typeface="Gill Sans" panose="020B0502020104020203" pitchFamily="34" charset="-79"/>
                  </a:rPr>
                  <a:t>NO</a:t>
                </a:r>
              </a:p>
            </p:txBody>
          </p:sp>
        </p:grpSp>
        <p:grpSp>
          <p:nvGrpSpPr>
            <p:cNvPr id="4" name="Group 3">
              <a:extLst>
                <a:ext uri="{FF2B5EF4-FFF2-40B4-BE49-F238E27FC236}">
                  <a16:creationId xmlns:a16="http://schemas.microsoft.com/office/drawing/2014/main" id="{C14DB2C5-B229-3340-A30E-F2E9FFA3F24D}"/>
                </a:ext>
              </a:extLst>
            </p:cNvPr>
            <p:cNvGrpSpPr/>
            <p:nvPr/>
          </p:nvGrpSpPr>
          <p:grpSpPr>
            <a:xfrm>
              <a:off x="5155696" y="4285366"/>
              <a:ext cx="3806342" cy="1650653"/>
              <a:chOff x="6175858" y="4406825"/>
              <a:chExt cx="3806342" cy="1650653"/>
            </a:xfrm>
          </p:grpSpPr>
          <p:sp>
            <p:nvSpPr>
              <p:cNvPr id="117" name="Rounded Rectangle 116">
                <a:extLst>
                  <a:ext uri="{FF2B5EF4-FFF2-40B4-BE49-F238E27FC236}">
                    <a16:creationId xmlns:a16="http://schemas.microsoft.com/office/drawing/2014/main" id="{805A58E4-766E-354A-A6B6-13F0F4E32389}"/>
                  </a:ext>
                </a:extLst>
              </p:cNvPr>
              <p:cNvSpPr/>
              <p:nvPr/>
            </p:nvSpPr>
            <p:spPr>
              <a:xfrm>
                <a:off x="7376652" y="4406825"/>
                <a:ext cx="2605548" cy="1650653"/>
              </a:xfrm>
              <a:prstGeom prst="roundRect">
                <a:avLst>
                  <a:gd name="adj" fmla="val 10898"/>
                </a:avLst>
              </a:prstGeom>
              <a:no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Elbow Connector 21">
                <a:extLst>
                  <a:ext uri="{FF2B5EF4-FFF2-40B4-BE49-F238E27FC236}">
                    <a16:creationId xmlns:a16="http://schemas.microsoft.com/office/drawing/2014/main" id="{3BE4C46B-9BB5-E94B-822C-5EE0F47BA9E8}"/>
                  </a:ext>
                </a:extLst>
              </p:cNvPr>
              <p:cNvCxnSpPr>
                <a:stCxn id="17" idx="2"/>
                <a:endCxn id="117" idx="1"/>
              </p:cNvCxnSpPr>
              <p:nvPr/>
            </p:nvCxnSpPr>
            <p:spPr>
              <a:xfrm rot="16200000" flipH="1">
                <a:off x="6503814" y="4359314"/>
                <a:ext cx="544882" cy="1200793"/>
              </a:xfrm>
              <a:prstGeom prst="bentConnector2">
                <a:avLst/>
              </a:prstGeom>
              <a:ln w="508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F0E0861-C848-8246-9CA1-A36B58377539}"/>
                  </a:ext>
                </a:extLst>
              </p:cNvPr>
              <p:cNvSpPr txBox="1"/>
              <p:nvPr/>
            </p:nvSpPr>
            <p:spPr>
              <a:xfrm>
                <a:off x="6472513" y="4853081"/>
                <a:ext cx="585417" cy="400110"/>
              </a:xfrm>
              <a:prstGeom prst="rect">
                <a:avLst/>
              </a:prstGeom>
              <a:noFill/>
            </p:spPr>
            <p:txBody>
              <a:bodyPr wrap="none" rtlCol="0">
                <a:spAutoFit/>
              </a:bodyPr>
              <a:lstStyle/>
              <a:p>
                <a:r>
                  <a:rPr lang="en-US" sz="2000" dirty="0">
                    <a:solidFill>
                      <a:schemeClr val="tx1">
                        <a:lumMod val="85000"/>
                        <a:lumOff val="15000"/>
                      </a:schemeClr>
                    </a:solidFill>
                    <a:latin typeface="Gill Sans" panose="020B0502020104020203" pitchFamily="34" charset="-79"/>
                    <a:cs typeface="Gill Sans" panose="020B0502020104020203" pitchFamily="34" charset="-79"/>
                  </a:rPr>
                  <a:t>YES</a:t>
                </a:r>
              </a:p>
            </p:txBody>
          </p:sp>
        </p:grpSp>
        <p:cxnSp>
          <p:nvCxnSpPr>
            <p:cNvPr id="26" name="Straight Connector 25">
              <a:extLst>
                <a:ext uri="{FF2B5EF4-FFF2-40B4-BE49-F238E27FC236}">
                  <a16:creationId xmlns:a16="http://schemas.microsoft.com/office/drawing/2014/main" id="{56C7C1BC-12C2-EC43-86BE-E8B8DE895AE6}"/>
                </a:ext>
              </a:extLst>
            </p:cNvPr>
            <p:cNvCxnSpPr>
              <a:cxnSpLocks/>
              <a:stCxn id="244" idx="3"/>
              <a:endCxn id="17" idx="1"/>
            </p:cNvCxnSpPr>
            <p:nvPr/>
          </p:nvCxnSpPr>
          <p:spPr>
            <a:xfrm>
              <a:off x="4047347" y="4107284"/>
              <a:ext cx="418806" cy="0"/>
            </a:xfrm>
            <a:prstGeom prst="line">
              <a:avLst/>
            </a:prstGeom>
            <a:ln w="50800">
              <a:solidFill>
                <a:schemeClr val="tx1">
                  <a:lumMod val="85000"/>
                  <a:lumOff val="15000"/>
                </a:schemeClr>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31287473-0EE0-B244-B8DC-57E259C43D21}"/>
              </a:ext>
            </a:extLst>
          </p:cNvPr>
          <p:cNvGrpSpPr/>
          <p:nvPr/>
        </p:nvGrpSpPr>
        <p:grpSpPr>
          <a:xfrm>
            <a:off x="3317910" y="3838489"/>
            <a:ext cx="914033" cy="539317"/>
            <a:chOff x="4340528" y="1616828"/>
            <a:chExt cx="914033" cy="539317"/>
          </a:xfrm>
        </p:grpSpPr>
        <p:pic>
          <p:nvPicPr>
            <p:cNvPr id="148" name="Picture 147">
              <a:extLst>
                <a:ext uri="{FF2B5EF4-FFF2-40B4-BE49-F238E27FC236}">
                  <a16:creationId xmlns:a16="http://schemas.microsoft.com/office/drawing/2014/main" id="{70D7A9C9-75E0-C244-9262-213498D61D2E}"/>
                </a:ext>
              </a:extLst>
            </p:cNvPr>
            <p:cNvPicPr>
              <a:picLocks noChangeAspect="1"/>
            </p:cNvPicPr>
            <p:nvPr/>
          </p:nvPicPr>
          <p:blipFill rotWithShape="1">
            <a:blip r:embed="rId4"/>
            <a:srcRect b="8041"/>
            <a:stretch/>
          </p:blipFill>
          <p:spPr>
            <a:xfrm>
              <a:off x="4502268" y="1616828"/>
              <a:ext cx="590553" cy="539317"/>
            </a:xfrm>
            <a:prstGeom prst="rect">
              <a:avLst/>
            </a:prstGeom>
          </p:spPr>
        </p:pic>
        <p:sp>
          <p:nvSpPr>
            <p:cNvPr id="149" name="Rectangle 148">
              <a:extLst>
                <a:ext uri="{FF2B5EF4-FFF2-40B4-BE49-F238E27FC236}">
                  <a16:creationId xmlns:a16="http://schemas.microsoft.com/office/drawing/2014/main" id="{4234FC66-9C3F-9644-994D-DD74955E15BE}"/>
                </a:ext>
              </a:extLst>
            </p:cNvPr>
            <p:cNvSpPr/>
            <p:nvPr/>
          </p:nvSpPr>
          <p:spPr>
            <a:xfrm>
              <a:off x="4456237" y="1621884"/>
              <a:ext cx="682615" cy="52920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0B76E723-5D9E-654C-B812-2F01564A55EF}"/>
                </a:ext>
              </a:extLst>
            </p:cNvPr>
            <p:cNvSpPr txBox="1"/>
            <p:nvPr/>
          </p:nvSpPr>
          <p:spPr>
            <a:xfrm>
              <a:off x="4340528" y="1732598"/>
              <a:ext cx="914033" cy="307777"/>
            </a:xfrm>
            <a:prstGeom prst="rect">
              <a:avLst/>
            </a:prstGeom>
            <a:noFill/>
          </p:spPr>
          <p:txBody>
            <a:bodyPr wrap="none" rtlCol="0">
              <a:spAutoFit/>
            </a:bodyPr>
            <a:lstStyle/>
            <a:p>
              <a:r>
                <a:rPr lang="en-US" sz="1400" dirty="0">
                  <a:latin typeface="Gill Sans" panose="020B0502020104020203" pitchFamily="34" charset="-79"/>
                  <a:cs typeface="Gill Sans" panose="020B0502020104020203" pitchFamily="34" charset="-79"/>
                </a:rPr>
                <a:t>ResNet50</a:t>
              </a:r>
            </a:p>
          </p:txBody>
        </p:sp>
      </p:grpSp>
      <p:grpSp>
        <p:nvGrpSpPr>
          <p:cNvPr id="31" name="Group 30">
            <a:extLst>
              <a:ext uri="{FF2B5EF4-FFF2-40B4-BE49-F238E27FC236}">
                <a16:creationId xmlns:a16="http://schemas.microsoft.com/office/drawing/2014/main" id="{5A677285-DA87-7F41-84C3-EC6994848F36}"/>
              </a:ext>
            </a:extLst>
          </p:cNvPr>
          <p:cNvGrpSpPr/>
          <p:nvPr/>
        </p:nvGrpSpPr>
        <p:grpSpPr>
          <a:xfrm>
            <a:off x="3390393" y="3842681"/>
            <a:ext cx="809645" cy="529205"/>
            <a:chOff x="2388033" y="2326065"/>
            <a:chExt cx="809645" cy="529205"/>
          </a:xfrm>
        </p:grpSpPr>
        <p:pic>
          <p:nvPicPr>
            <p:cNvPr id="29" name="Picture 28">
              <a:extLst>
                <a:ext uri="{FF2B5EF4-FFF2-40B4-BE49-F238E27FC236}">
                  <a16:creationId xmlns:a16="http://schemas.microsoft.com/office/drawing/2014/main" id="{8849914C-F014-D74B-8A86-E5CE9605CC78}"/>
                </a:ext>
              </a:extLst>
            </p:cNvPr>
            <p:cNvPicPr>
              <a:picLocks noChangeAspect="1"/>
            </p:cNvPicPr>
            <p:nvPr/>
          </p:nvPicPr>
          <p:blipFill rotWithShape="1">
            <a:blip r:embed="rId5"/>
            <a:srcRect/>
            <a:stretch/>
          </p:blipFill>
          <p:spPr>
            <a:xfrm>
              <a:off x="2464935" y="2335826"/>
              <a:ext cx="655841" cy="509682"/>
            </a:xfrm>
            <a:prstGeom prst="rect">
              <a:avLst/>
            </a:prstGeom>
          </p:spPr>
        </p:pic>
        <p:sp>
          <p:nvSpPr>
            <p:cNvPr id="30" name="Rectangle 29">
              <a:extLst>
                <a:ext uri="{FF2B5EF4-FFF2-40B4-BE49-F238E27FC236}">
                  <a16:creationId xmlns:a16="http://schemas.microsoft.com/office/drawing/2014/main" id="{2481B33A-8EC5-7D49-B165-DC1B454785D5}"/>
                </a:ext>
              </a:extLst>
            </p:cNvPr>
            <p:cNvSpPr/>
            <p:nvPr/>
          </p:nvSpPr>
          <p:spPr>
            <a:xfrm>
              <a:off x="2451548" y="2326065"/>
              <a:ext cx="682615" cy="52920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TextBox 135">
              <a:extLst>
                <a:ext uri="{FF2B5EF4-FFF2-40B4-BE49-F238E27FC236}">
                  <a16:creationId xmlns:a16="http://schemas.microsoft.com/office/drawing/2014/main" id="{6415BC27-6FD1-414B-8B77-422D7FBF8C4A}"/>
                </a:ext>
              </a:extLst>
            </p:cNvPr>
            <p:cNvSpPr txBox="1"/>
            <p:nvPr/>
          </p:nvSpPr>
          <p:spPr>
            <a:xfrm>
              <a:off x="2388033" y="2421390"/>
              <a:ext cx="809645" cy="338554"/>
            </a:xfrm>
            <a:prstGeom prst="rect">
              <a:avLst/>
            </a:prstGeom>
            <a:noFill/>
          </p:spPr>
          <p:txBody>
            <a:bodyPr wrap="none" rtlCol="0">
              <a:spAutoFit/>
            </a:bodyPr>
            <a:lstStyle/>
            <a:p>
              <a:r>
                <a:rPr lang="en-US" sz="1600" dirty="0">
                  <a:latin typeface="Gill Sans" panose="020B0502020104020203" pitchFamily="34" charset="-79"/>
                  <a:cs typeface="Gill Sans" panose="020B0502020104020203" pitchFamily="34" charset="-79"/>
                </a:rPr>
                <a:t>VGG11</a:t>
              </a:r>
            </a:p>
          </p:txBody>
        </p:sp>
      </p:grpSp>
      <p:grpSp>
        <p:nvGrpSpPr>
          <p:cNvPr id="42" name="Group 41">
            <a:extLst>
              <a:ext uri="{FF2B5EF4-FFF2-40B4-BE49-F238E27FC236}">
                <a16:creationId xmlns:a16="http://schemas.microsoft.com/office/drawing/2014/main" id="{F3A5ACC8-16D1-A048-8901-AC67BE76770B}"/>
              </a:ext>
            </a:extLst>
          </p:cNvPr>
          <p:cNvGrpSpPr/>
          <p:nvPr/>
        </p:nvGrpSpPr>
        <p:grpSpPr>
          <a:xfrm>
            <a:off x="3286557" y="3884264"/>
            <a:ext cx="952505" cy="446037"/>
            <a:chOff x="2939183" y="2235244"/>
            <a:chExt cx="952505" cy="446037"/>
          </a:xfrm>
        </p:grpSpPr>
        <p:pic>
          <p:nvPicPr>
            <p:cNvPr id="40" name="Picture 39">
              <a:extLst>
                <a:ext uri="{FF2B5EF4-FFF2-40B4-BE49-F238E27FC236}">
                  <a16:creationId xmlns:a16="http://schemas.microsoft.com/office/drawing/2014/main" id="{7D99FE7D-20BD-9B48-8EBB-8F5EFF409267}"/>
                </a:ext>
              </a:extLst>
            </p:cNvPr>
            <p:cNvPicPr>
              <a:picLocks noChangeAspect="1"/>
            </p:cNvPicPr>
            <p:nvPr/>
          </p:nvPicPr>
          <p:blipFill rotWithShape="1">
            <a:blip r:embed="rId6"/>
            <a:srcRect b="21161"/>
            <a:stretch/>
          </p:blipFill>
          <p:spPr>
            <a:xfrm>
              <a:off x="3154967" y="2274450"/>
              <a:ext cx="520936" cy="367624"/>
            </a:xfrm>
            <a:prstGeom prst="rect">
              <a:avLst/>
            </a:prstGeom>
          </p:spPr>
        </p:pic>
        <p:sp>
          <p:nvSpPr>
            <p:cNvPr id="168" name="Rectangle 167">
              <a:extLst>
                <a:ext uri="{FF2B5EF4-FFF2-40B4-BE49-F238E27FC236}">
                  <a16:creationId xmlns:a16="http://schemas.microsoft.com/office/drawing/2014/main" id="{FE63FA9D-78ED-C149-A222-84AB90052B71}"/>
                </a:ext>
              </a:extLst>
            </p:cNvPr>
            <p:cNvSpPr/>
            <p:nvPr/>
          </p:nvSpPr>
          <p:spPr>
            <a:xfrm>
              <a:off x="3112557" y="2235244"/>
              <a:ext cx="605756" cy="4460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a:extLst>
                <a:ext uri="{FF2B5EF4-FFF2-40B4-BE49-F238E27FC236}">
                  <a16:creationId xmlns:a16="http://schemas.microsoft.com/office/drawing/2014/main" id="{A3CD0AFB-876D-5342-AAA7-E43CAC613EB2}"/>
                </a:ext>
              </a:extLst>
            </p:cNvPr>
            <p:cNvSpPr txBox="1"/>
            <p:nvPr/>
          </p:nvSpPr>
          <p:spPr>
            <a:xfrm>
              <a:off x="2939183" y="2281370"/>
              <a:ext cx="952505" cy="307777"/>
            </a:xfrm>
            <a:prstGeom prst="rect">
              <a:avLst/>
            </a:prstGeom>
            <a:noFill/>
          </p:spPr>
          <p:txBody>
            <a:bodyPr wrap="none" rtlCol="0">
              <a:spAutoFit/>
            </a:bodyPr>
            <a:lstStyle/>
            <a:p>
              <a:r>
                <a:rPr lang="en-US" sz="1400" dirty="0">
                  <a:latin typeface="Gill Sans" panose="020B0502020104020203" pitchFamily="34" charset="-79"/>
                  <a:cs typeface="Gill Sans" panose="020B0502020104020203" pitchFamily="34" charset="-79"/>
                </a:rPr>
                <a:t>Inception3</a:t>
              </a:r>
            </a:p>
          </p:txBody>
        </p:sp>
      </p:grpSp>
      <p:grpSp>
        <p:nvGrpSpPr>
          <p:cNvPr id="152" name="Group 151">
            <a:extLst>
              <a:ext uri="{FF2B5EF4-FFF2-40B4-BE49-F238E27FC236}">
                <a16:creationId xmlns:a16="http://schemas.microsoft.com/office/drawing/2014/main" id="{86E1E427-DA55-9A4C-BE20-CD707DE3CF40}"/>
              </a:ext>
            </a:extLst>
          </p:cNvPr>
          <p:cNvGrpSpPr/>
          <p:nvPr/>
        </p:nvGrpSpPr>
        <p:grpSpPr>
          <a:xfrm>
            <a:off x="3393952" y="3842933"/>
            <a:ext cx="809645" cy="529205"/>
            <a:chOff x="2388033" y="2326065"/>
            <a:chExt cx="809645" cy="529205"/>
          </a:xfrm>
        </p:grpSpPr>
        <p:pic>
          <p:nvPicPr>
            <p:cNvPr id="153" name="Picture 152">
              <a:extLst>
                <a:ext uri="{FF2B5EF4-FFF2-40B4-BE49-F238E27FC236}">
                  <a16:creationId xmlns:a16="http://schemas.microsoft.com/office/drawing/2014/main" id="{BE19ADE3-6D8A-B245-B7A4-69046A6DBD95}"/>
                </a:ext>
              </a:extLst>
            </p:cNvPr>
            <p:cNvPicPr>
              <a:picLocks noChangeAspect="1"/>
            </p:cNvPicPr>
            <p:nvPr/>
          </p:nvPicPr>
          <p:blipFill rotWithShape="1">
            <a:blip r:embed="rId5"/>
            <a:srcRect/>
            <a:stretch/>
          </p:blipFill>
          <p:spPr>
            <a:xfrm>
              <a:off x="2464935" y="2335826"/>
              <a:ext cx="655841" cy="509682"/>
            </a:xfrm>
            <a:prstGeom prst="rect">
              <a:avLst/>
            </a:prstGeom>
          </p:spPr>
        </p:pic>
        <p:sp>
          <p:nvSpPr>
            <p:cNvPr id="154" name="Rectangle 153">
              <a:extLst>
                <a:ext uri="{FF2B5EF4-FFF2-40B4-BE49-F238E27FC236}">
                  <a16:creationId xmlns:a16="http://schemas.microsoft.com/office/drawing/2014/main" id="{60340B63-150D-6E48-819C-409A8289200E}"/>
                </a:ext>
              </a:extLst>
            </p:cNvPr>
            <p:cNvSpPr/>
            <p:nvPr/>
          </p:nvSpPr>
          <p:spPr>
            <a:xfrm>
              <a:off x="2451548" y="2326065"/>
              <a:ext cx="682615" cy="52920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extBox 154">
              <a:extLst>
                <a:ext uri="{FF2B5EF4-FFF2-40B4-BE49-F238E27FC236}">
                  <a16:creationId xmlns:a16="http://schemas.microsoft.com/office/drawing/2014/main" id="{C95A3BFB-D0F1-D348-96EE-39CCFBE46B94}"/>
                </a:ext>
              </a:extLst>
            </p:cNvPr>
            <p:cNvSpPr txBox="1"/>
            <p:nvPr/>
          </p:nvSpPr>
          <p:spPr>
            <a:xfrm>
              <a:off x="2388033" y="2421390"/>
              <a:ext cx="809645" cy="338554"/>
            </a:xfrm>
            <a:prstGeom prst="rect">
              <a:avLst/>
            </a:prstGeom>
            <a:noFill/>
          </p:spPr>
          <p:txBody>
            <a:bodyPr wrap="none" rtlCol="0">
              <a:spAutoFit/>
            </a:bodyPr>
            <a:lstStyle/>
            <a:p>
              <a:r>
                <a:rPr lang="en-US" sz="1600" dirty="0">
                  <a:latin typeface="Gill Sans" panose="020B0502020104020203" pitchFamily="34" charset="-79"/>
                  <a:cs typeface="Gill Sans" panose="020B0502020104020203" pitchFamily="34" charset="-79"/>
                </a:rPr>
                <a:t>VGG16</a:t>
              </a:r>
            </a:p>
          </p:txBody>
        </p:sp>
      </p:grpSp>
      <p:grpSp>
        <p:nvGrpSpPr>
          <p:cNvPr id="143" name="Group 142">
            <a:extLst>
              <a:ext uri="{FF2B5EF4-FFF2-40B4-BE49-F238E27FC236}">
                <a16:creationId xmlns:a16="http://schemas.microsoft.com/office/drawing/2014/main" id="{5BD45D70-1137-4F43-8BC0-2F18E5F151B9}"/>
              </a:ext>
            </a:extLst>
          </p:cNvPr>
          <p:cNvGrpSpPr/>
          <p:nvPr/>
        </p:nvGrpSpPr>
        <p:grpSpPr>
          <a:xfrm>
            <a:off x="3321009" y="3823185"/>
            <a:ext cx="1003801" cy="539317"/>
            <a:chOff x="1821615" y="1560728"/>
            <a:chExt cx="1003801" cy="539317"/>
          </a:xfrm>
        </p:grpSpPr>
        <p:pic>
          <p:nvPicPr>
            <p:cNvPr id="144" name="Picture 143">
              <a:extLst>
                <a:ext uri="{FF2B5EF4-FFF2-40B4-BE49-F238E27FC236}">
                  <a16:creationId xmlns:a16="http://schemas.microsoft.com/office/drawing/2014/main" id="{43474034-2D9B-1F48-BF47-8F048EF85C71}"/>
                </a:ext>
              </a:extLst>
            </p:cNvPr>
            <p:cNvPicPr>
              <a:picLocks noChangeAspect="1"/>
            </p:cNvPicPr>
            <p:nvPr/>
          </p:nvPicPr>
          <p:blipFill rotWithShape="1">
            <a:blip r:embed="rId4"/>
            <a:srcRect b="8041"/>
            <a:stretch/>
          </p:blipFill>
          <p:spPr>
            <a:xfrm>
              <a:off x="2028239" y="1560728"/>
              <a:ext cx="590553" cy="539317"/>
            </a:xfrm>
            <a:prstGeom prst="rect">
              <a:avLst/>
            </a:prstGeom>
          </p:spPr>
        </p:pic>
        <p:sp>
          <p:nvSpPr>
            <p:cNvPr id="145" name="Rectangle 144">
              <a:extLst>
                <a:ext uri="{FF2B5EF4-FFF2-40B4-BE49-F238E27FC236}">
                  <a16:creationId xmlns:a16="http://schemas.microsoft.com/office/drawing/2014/main" id="{8968E658-EEC6-3048-A688-8FA638BE9F91}"/>
                </a:ext>
              </a:extLst>
            </p:cNvPr>
            <p:cNvSpPr/>
            <p:nvPr/>
          </p:nvSpPr>
          <p:spPr>
            <a:xfrm>
              <a:off x="1982208" y="1565784"/>
              <a:ext cx="682615" cy="52920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TextBox 145">
              <a:extLst>
                <a:ext uri="{FF2B5EF4-FFF2-40B4-BE49-F238E27FC236}">
                  <a16:creationId xmlns:a16="http://schemas.microsoft.com/office/drawing/2014/main" id="{30F3B531-EF68-EA4A-853A-B8BA09EA9D6E}"/>
                </a:ext>
              </a:extLst>
            </p:cNvPr>
            <p:cNvSpPr txBox="1"/>
            <p:nvPr/>
          </p:nvSpPr>
          <p:spPr>
            <a:xfrm>
              <a:off x="1821615" y="1676498"/>
              <a:ext cx="1003801" cy="307777"/>
            </a:xfrm>
            <a:prstGeom prst="rect">
              <a:avLst/>
            </a:prstGeom>
            <a:noFill/>
          </p:spPr>
          <p:txBody>
            <a:bodyPr wrap="none" rtlCol="0">
              <a:spAutoFit/>
            </a:bodyPr>
            <a:lstStyle/>
            <a:p>
              <a:r>
                <a:rPr lang="en-US" sz="1400" dirty="0">
                  <a:latin typeface="Gill Sans" panose="020B0502020104020203" pitchFamily="34" charset="-79"/>
                  <a:cs typeface="Gill Sans" panose="020B0502020104020203" pitchFamily="34" charset="-79"/>
                </a:rPr>
                <a:t>ResNet101</a:t>
              </a:r>
            </a:p>
          </p:txBody>
        </p:sp>
      </p:grpSp>
      <p:grpSp>
        <p:nvGrpSpPr>
          <p:cNvPr id="41" name="Group 40">
            <a:extLst>
              <a:ext uri="{FF2B5EF4-FFF2-40B4-BE49-F238E27FC236}">
                <a16:creationId xmlns:a16="http://schemas.microsoft.com/office/drawing/2014/main" id="{E5EB7991-E68F-9545-A1D7-FBB2F3F8D4A8}"/>
              </a:ext>
            </a:extLst>
          </p:cNvPr>
          <p:cNvGrpSpPr/>
          <p:nvPr/>
        </p:nvGrpSpPr>
        <p:grpSpPr>
          <a:xfrm>
            <a:off x="3342309" y="3852442"/>
            <a:ext cx="893193" cy="529205"/>
            <a:chOff x="1846548" y="2926986"/>
            <a:chExt cx="893193" cy="529205"/>
          </a:xfrm>
        </p:grpSpPr>
        <p:pic>
          <p:nvPicPr>
            <p:cNvPr id="37" name="Picture 36">
              <a:extLst>
                <a:ext uri="{FF2B5EF4-FFF2-40B4-BE49-F238E27FC236}">
                  <a16:creationId xmlns:a16="http://schemas.microsoft.com/office/drawing/2014/main" id="{5F76B86C-930E-C540-91F1-1B2D3B334167}"/>
                </a:ext>
              </a:extLst>
            </p:cNvPr>
            <p:cNvPicPr>
              <a:picLocks noChangeAspect="1"/>
            </p:cNvPicPr>
            <p:nvPr/>
          </p:nvPicPr>
          <p:blipFill rotWithShape="1">
            <a:blip r:embed="rId7"/>
            <a:srcRect t="7222" b="11473"/>
            <a:stretch/>
          </p:blipFill>
          <p:spPr>
            <a:xfrm>
              <a:off x="1970809" y="3009615"/>
              <a:ext cx="644670" cy="406984"/>
            </a:xfrm>
            <a:prstGeom prst="rect">
              <a:avLst/>
            </a:prstGeom>
          </p:spPr>
        </p:pic>
        <p:sp>
          <p:nvSpPr>
            <p:cNvPr id="162" name="Rectangle 161">
              <a:extLst>
                <a:ext uri="{FF2B5EF4-FFF2-40B4-BE49-F238E27FC236}">
                  <a16:creationId xmlns:a16="http://schemas.microsoft.com/office/drawing/2014/main" id="{97BF59A1-775B-6E46-9E36-FEA37B5ADA37}"/>
                </a:ext>
              </a:extLst>
            </p:cNvPr>
            <p:cNvSpPr/>
            <p:nvPr/>
          </p:nvSpPr>
          <p:spPr>
            <a:xfrm>
              <a:off x="1951837" y="2926986"/>
              <a:ext cx="682615" cy="52920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8C9BCFB7-573F-8E40-B319-0B8F552F7E18}"/>
                </a:ext>
              </a:extLst>
            </p:cNvPr>
            <p:cNvSpPr txBox="1"/>
            <p:nvPr/>
          </p:nvSpPr>
          <p:spPr>
            <a:xfrm>
              <a:off x="1846548" y="2980531"/>
              <a:ext cx="893193" cy="338554"/>
            </a:xfrm>
            <a:prstGeom prst="rect">
              <a:avLst/>
            </a:prstGeom>
            <a:noFill/>
          </p:spPr>
          <p:txBody>
            <a:bodyPr wrap="none" rtlCol="0">
              <a:spAutoFit/>
            </a:bodyPr>
            <a:lstStyle/>
            <a:p>
              <a:r>
                <a:rPr lang="en-US" sz="1600" dirty="0" err="1">
                  <a:latin typeface="Gill Sans" panose="020B0502020104020203" pitchFamily="34" charset="-79"/>
                  <a:cs typeface="Gill Sans" panose="020B0502020104020203" pitchFamily="34" charset="-79"/>
                </a:rPr>
                <a:t>AlexNet</a:t>
              </a:r>
              <a:endParaRPr lang="en-US" sz="1600" dirty="0">
                <a:latin typeface="Gill Sans" panose="020B0502020104020203" pitchFamily="34" charset="-79"/>
                <a:cs typeface="Gill Sans" panose="020B0502020104020203" pitchFamily="34" charset="-79"/>
              </a:endParaRPr>
            </a:p>
          </p:txBody>
        </p:sp>
      </p:grpSp>
      <p:grpSp>
        <p:nvGrpSpPr>
          <p:cNvPr id="171" name="Group 170">
            <a:extLst>
              <a:ext uri="{FF2B5EF4-FFF2-40B4-BE49-F238E27FC236}">
                <a16:creationId xmlns:a16="http://schemas.microsoft.com/office/drawing/2014/main" id="{AECE33BE-EBF4-2147-A971-6B81ED059768}"/>
              </a:ext>
            </a:extLst>
          </p:cNvPr>
          <p:cNvGrpSpPr/>
          <p:nvPr/>
        </p:nvGrpSpPr>
        <p:grpSpPr>
          <a:xfrm>
            <a:off x="3312367" y="3891484"/>
            <a:ext cx="952505" cy="446037"/>
            <a:chOff x="2939183" y="2235244"/>
            <a:chExt cx="952505" cy="446037"/>
          </a:xfrm>
        </p:grpSpPr>
        <p:pic>
          <p:nvPicPr>
            <p:cNvPr id="172" name="Picture 171">
              <a:extLst>
                <a:ext uri="{FF2B5EF4-FFF2-40B4-BE49-F238E27FC236}">
                  <a16:creationId xmlns:a16="http://schemas.microsoft.com/office/drawing/2014/main" id="{1D38B07D-7CB7-4E44-AF44-5B43E1D807F4}"/>
                </a:ext>
              </a:extLst>
            </p:cNvPr>
            <p:cNvPicPr>
              <a:picLocks noChangeAspect="1"/>
            </p:cNvPicPr>
            <p:nvPr/>
          </p:nvPicPr>
          <p:blipFill rotWithShape="1">
            <a:blip r:embed="rId6"/>
            <a:srcRect b="21161"/>
            <a:stretch/>
          </p:blipFill>
          <p:spPr>
            <a:xfrm>
              <a:off x="3154967" y="2274450"/>
              <a:ext cx="520936" cy="367624"/>
            </a:xfrm>
            <a:prstGeom prst="rect">
              <a:avLst/>
            </a:prstGeom>
          </p:spPr>
        </p:pic>
        <p:sp>
          <p:nvSpPr>
            <p:cNvPr id="173" name="Rectangle 172">
              <a:extLst>
                <a:ext uri="{FF2B5EF4-FFF2-40B4-BE49-F238E27FC236}">
                  <a16:creationId xmlns:a16="http://schemas.microsoft.com/office/drawing/2014/main" id="{2AA3C762-3C47-194B-98DD-B967245F0277}"/>
                </a:ext>
              </a:extLst>
            </p:cNvPr>
            <p:cNvSpPr/>
            <p:nvPr/>
          </p:nvSpPr>
          <p:spPr>
            <a:xfrm>
              <a:off x="3112557" y="2235244"/>
              <a:ext cx="605756" cy="44603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TextBox 173">
              <a:extLst>
                <a:ext uri="{FF2B5EF4-FFF2-40B4-BE49-F238E27FC236}">
                  <a16:creationId xmlns:a16="http://schemas.microsoft.com/office/drawing/2014/main" id="{3D408A38-2DB1-7742-95EC-D5FFB47B85C4}"/>
                </a:ext>
              </a:extLst>
            </p:cNvPr>
            <p:cNvSpPr txBox="1"/>
            <p:nvPr/>
          </p:nvSpPr>
          <p:spPr>
            <a:xfrm>
              <a:off x="2939183" y="2281370"/>
              <a:ext cx="952505" cy="307777"/>
            </a:xfrm>
            <a:prstGeom prst="rect">
              <a:avLst/>
            </a:prstGeom>
            <a:noFill/>
          </p:spPr>
          <p:txBody>
            <a:bodyPr wrap="none" rtlCol="0">
              <a:spAutoFit/>
            </a:bodyPr>
            <a:lstStyle/>
            <a:p>
              <a:r>
                <a:rPr lang="en-US" sz="1400" dirty="0">
                  <a:latin typeface="Gill Sans" panose="020B0502020104020203" pitchFamily="34" charset="-79"/>
                  <a:cs typeface="Gill Sans" panose="020B0502020104020203" pitchFamily="34" charset="-79"/>
                </a:rPr>
                <a:t>Inception4</a:t>
              </a:r>
            </a:p>
          </p:txBody>
        </p:sp>
      </p:grpSp>
      <p:grpSp>
        <p:nvGrpSpPr>
          <p:cNvPr id="156" name="Group 155">
            <a:extLst>
              <a:ext uri="{FF2B5EF4-FFF2-40B4-BE49-F238E27FC236}">
                <a16:creationId xmlns:a16="http://schemas.microsoft.com/office/drawing/2014/main" id="{4A0120C8-62B1-974E-9B57-1CF7F60C4D94}"/>
              </a:ext>
            </a:extLst>
          </p:cNvPr>
          <p:cNvGrpSpPr/>
          <p:nvPr/>
        </p:nvGrpSpPr>
        <p:grpSpPr>
          <a:xfrm>
            <a:off x="3383691" y="3840517"/>
            <a:ext cx="809645" cy="529205"/>
            <a:chOff x="2388033" y="2326065"/>
            <a:chExt cx="809645" cy="529205"/>
          </a:xfrm>
        </p:grpSpPr>
        <p:pic>
          <p:nvPicPr>
            <p:cNvPr id="157" name="Picture 156">
              <a:extLst>
                <a:ext uri="{FF2B5EF4-FFF2-40B4-BE49-F238E27FC236}">
                  <a16:creationId xmlns:a16="http://schemas.microsoft.com/office/drawing/2014/main" id="{E8FD8D3F-12D7-DD4F-AD7F-7E2B4B517643}"/>
                </a:ext>
              </a:extLst>
            </p:cNvPr>
            <p:cNvPicPr>
              <a:picLocks noChangeAspect="1"/>
            </p:cNvPicPr>
            <p:nvPr/>
          </p:nvPicPr>
          <p:blipFill rotWithShape="1">
            <a:blip r:embed="rId5"/>
            <a:srcRect/>
            <a:stretch/>
          </p:blipFill>
          <p:spPr>
            <a:xfrm>
              <a:off x="2464935" y="2335826"/>
              <a:ext cx="655841" cy="509682"/>
            </a:xfrm>
            <a:prstGeom prst="rect">
              <a:avLst/>
            </a:prstGeom>
          </p:spPr>
        </p:pic>
        <p:sp>
          <p:nvSpPr>
            <p:cNvPr id="158" name="Rectangle 157">
              <a:extLst>
                <a:ext uri="{FF2B5EF4-FFF2-40B4-BE49-F238E27FC236}">
                  <a16:creationId xmlns:a16="http://schemas.microsoft.com/office/drawing/2014/main" id="{5F795CD7-1355-9346-B041-952D1BF70CB6}"/>
                </a:ext>
              </a:extLst>
            </p:cNvPr>
            <p:cNvSpPr/>
            <p:nvPr/>
          </p:nvSpPr>
          <p:spPr>
            <a:xfrm>
              <a:off x="2451548" y="2326065"/>
              <a:ext cx="682615" cy="52920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xtBox 158">
              <a:extLst>
                <a:ext uri="{FF2B5EF4-FFF2-40B4-BE49-F238E27FC236}">
                  <a16:creationId xmlns:a16="http://schemas.microsoft.com/office/drawing/2014/main" id="{641427A7-51A0-9149-8751-9ED1EEF83717}"/>
                </a:ext>
              </a:extLst>
            </p:cNvPr>
            <p:cNvSpPr txBox="1"/>
            <p:nvPr/>
          </p:nvSpPr>
          <p:spPr>
            <a:xfrm>
              <a:off x="2388033" y="2421390"/>
              <a:ext cx="809645" cy="338554"/>
            </a:xfrm>
            <a:prstGeom prst="rect">
              <a:avLst/>
            </a:prstGeom>
            <a:noFill/>
          </p:spPr>
          <p:txBody>
            <a:bodyPr wrap="none" rtlCol="0">
              <a:spAutoFit/>
            </a:bodyPr>
            <a:lstStyle/>
            <a:p>
              <a:r>
                <a:rPr lang="en-US" sz="1600" dirty="0">
                  <a:latin typeface="Gill Sans" panose="020B0502020104020203" pitchFamily="34" charset="-79"/>
                  <a:cs typeface="Gill Sans" panose="020B0502020104020203" pitchFamily="34" charset="-79"/>
                </a:rPr>
                <a:t>VGG19</a:t>
              </a:r>
            </a:p>
          </p:txBody>
        </p:sp>
      </p:grpSp>
      <p:grpSp>
        <p:nvGrpSpPr>
          <p:cNvPr id="45" name="Group 44">
            <a:extLst>
              <a:ext uri="{FF2B5EF4-FFF2-40B4-BE49-F238E27FC236}">
                <a16:creationId xmlns:a16="http://schemas.microsoft.com/office/drawing/2014/main" id="{09DEF2CD-25A6-4443-BB73-A15404308B09}"/>
              </a:ext>
            </a:extLst>
          </p:cNvPr>
          <p:cNvGrpSpPr/>
          <p:nvPr/>
        </p:nvGrpSpPr>
        <p:grpSpPr>
          <a:xfrm>
            <a:off x="3301642" y="3817837"/>
            <a:ext cx="1005403" cy="574564"/>
            <a:chOff x="2232363" y="3214245"/>
            <a:chExt cx="1005403" cy="574564"/>
          </a:xfrm>
        </p:grpSpPr>
        <p:pic>
          <p:nvPicPr>
            <p:cNvPr id="44" name="Picture 43">
              <a:extLst>
                <a:ext uri="{FF2B5EF4-FFF2-40B4-BE49-F238E27FC236}">
                  <a16:creationId xmlns:a16="http://schemas.microsoft.com/office/drawing/2014/main" id="{A0B54C98-52FE-5740-8C15-2FE89DA4C61E}"/>
                </a:ext>
              </a:extLst>
            </p:cNvPr>
            <p:cNvPicPr>
              <a:picLocks noChangeAspect="1"/>
            </p:cNvPicPr>
            <p:nvPr/>
          </p:nvPicPr>
          <p:blipFill rotWithShape="1">
            <a:blip r:embed="rId8"/>
            <a:srcRect b="5882"/>
            <a:stretch/>
          </p:blipFill>
          <p:spPr>
            <a:xfrm>
              <a:off x="2516332" y="3214823"/>
              <a:ext cx="437465" cy="564224"/>
            </a:xfrm>
            <a:prstGeom prst="rect">
              <a:avLst/>
            </a:prstGeom>
          </p:spPr>
        </p:pic>
        <p:sp>
          <p:nvSpPr>
            <p:cNvPr id="178" name="Rectangle 177">
              <a:extLst>
                <a:ext uri="{FF2B5EF4-FFF2-40B4-BE49-F238E27FC236}">
                  <a16:creationId xmlns:a16="http://schemas.microsoft.com/office/drawing/2014/main" id="{37078C08-0240-484C-A8C8-1CA724DA94A5}"/>
                </a:ext>
              </a:extLst>
            </p:cNvPr>
            <p:cNvSpPr/>
            <p:nvPr/>
          </p:nvSpPr>
          <p:spPr>
            <a:xfrm>
              <a:off x="2432186" y="3214245"/>
              <a:ext cx="605756" cy="57456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TextBox 176">
              <a:extLst>
                <a:ext uri="{FF2B5EF4-FFF2-40B4-BE49-F238E27FC236}">
                  <a16:creationId xmlns:a16="http://schemas.microsoft.com/office/drawing/2014/main" id="{E795568F-289E-2443-A771-8DA162ACB372}"/>
                </a:ext>
              </a:extLst>
            </p:cNvPr>
            <p:cNvSpPr txBox="1"/>
            <p:nvPr/>
          </p:nvSpPr>
          <p:spPr>
            <a:xfrm>
              <a:off x="2232363" y="3325333"/>
              <a:ext cx="1005403" cy="307777"/>
            </a:xfrm>
            <a:prstGeom prst="rect">
              <a:avLst/>
            </a:prstGeom>
            <a:noFill/>
          </p:spPr>
          <p:txBody>
            <a:bodyPr wrap="none" rtlCol="0">
              <a:spAutoFit/>
            </a:bodyPr>
            <a:lstStyle/>
            <a:p>
              <a:r>
                <a:rPr lang="en-US" sz="1400" dirty="0" err="1">
                  <a:latin typeface="Gill Sans" panose="020B0502020104020203" pitchFamily="34" charset="-79"/>
                  <a:cs typeface="Gill Sans" panose="020B0502020104020203" pitchFamily="34" charset="-79"/>
                </a:rPr>
                <a:t>GoogleNet</a:t>
              </a:r>
              <a:endParaRPr lang="en-US" sz="1400" dirty="0">
                <a:latin typeface="Gill Sans" panose="020B0502020104020203" pitchFamily="34" charset="-79"/>
                <a:cs typeface="Gill Sans" panose="020B0502020104020203" pitchFamily="34" charset="-79"/>
              </a:endParaRPr>
            </a:p>
          </p:txBody>
        </p:sp>
      </p:grpSp>
      <p:grpSp>
        <p:nvGrpSpPr>
          <p:cNvPr id="34" name="Group 33">
            <a:extLst>
              <a:ext uri="{FF2B5EF4-FFF2-40B4-BE49-F238E27FC236}">
                <a16:creationId xmlns:a16="http://schemas.microsoft.com/office/drawing/2014/main" id="{10984D7E-926C-D748-9938-FE21701037DE}"/>
              </a:ext>
            </a:extLst>
          </p:cNvPr>
          <p:cNvGrpSpPr/>
          <p:nvPr/>
        </p:nvGrpSpPr>
        <p:grpSpPr>
          <a:xfrm>
            <a:off x="3289775" y="3834648"/>
            <a:ext cx="1003801" cy="539317"/>
            <a:chOff x="1821615" y="1560728"/>
            <a:chExt cx="1003801" cy="539317"/>
          </a:xfrm>
        </p:grpSpPr>
        <p:pic>
          <p:nvPicPr>
            <p:cNvPr id="33" name="Picture 32">
              <a:extLst>
                <a:ext uri="{FF2B5EF4-FFF2-40B4-BE49-F238E27FC236}">
                  <a16:creationId xmlns:a16="http://schemas.microsoft.com/office/drawing/2014/main" id="{C72D8DC6-7A22-E24E-A063-77785D3A8C6E}"/>
                </a:ext>
              </a:extLst>
            </p:cNvPr>
            <p:cNvPicPr>
              <a:picLocks noChangeAspect="1"/>
            </p:cNvPicPr>
            <p:nvPr/>
          </p:nvPicPr>
          <p:blipFill rotWithShape="1">
            <a:blip r:embed="rId4"/>
            <a:srcRect b="8041"/>
            <a:stretch/>
          </p:blipFill>
          <p:spPr>
            <a:xfrm>
              <a:off x="2028239" y="1560728"/>
              <a:ext cx="590553" cy="539317"/>
            </a:xfrm>
            <a:prstGeom prst="rect">
              <a:avLst/>
            </a:prstGeom>
          </p:spPr>
        </p:pic>
        <p:sp>
          <p:nvSpPr>
            <p:cNvPr id="140" name="Rectangle 139">
              <a:extLst>
                <a:ext uri="{FF2B5EF4-FFF2-40B4-BE49-F238E27FC236}">
                  <a16:creationId xmlns:a16="http://schemas.microsoft.com/office/drawing/2014/main" id="{FD6E45CD-B82B-EE4F-8D29-EB2C39F5BCEC}"/>
                </a:ext>
              </a:extLst>
            </p:cNvPr>
            <p:cNvSpPr/>
            <p:nvPr/>
          </p:nvSpPr>
          <p:spPr>
            <a:xfrm>
              <a:off x="1982208" y="1565784"/>
              <a:ext cx="682615" cy="52920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Box 140">
              <a:extLst>
                <a:ext uri="{FF2B5EF4-FFF2-40B4-BE49-F238E27FC236}">
                  <a16:creationId xmlns:a16="http://schemas.microsoft.com/office/drawing/2014/main" id="{E3A3592D-662B-7E45-ABA0-B8E876649A9E}"/>
                </a:ext>
              </a:extLst>
            </p:cNvPr>
            <p:cNvSpPr txBox="1"/>
            <p:nvPr/>
          </p:nvSpPr>
          <p:spPr>
            <a:xfrm>
              <a:off x="1821615" y="1676498"/>
              <a:ext cx="1003801" cy="307777"/>
            </a:xfrm>
            <a:prstGeom prst="rect">
              <a:avLst/>
            </a:prstGeom>
            <a:noFill/>
          </p:spPr>
          <p:txBody>
            <a:bodyPr wrap="none" rtlCol="0">
              <a:spAutoFit/>
            </a:bodyPr>
            <a:lstStyle/>
            <a:p>
              <a:r>
                <a:rPr lang="en-US" sz="1400" dirty="0">
                  <a:latin typeface="Gill Sans" panose="020B0502020104020203" pitchFamily="34" charset="-79"/>
                  <a:cs typeface="Gill Sans" panose="020B0502020104020203" pitchFamily="34" charset="-79"/>
                </a:rPr>
                <a:t>ResNet152</a:t>
              </a:r>
            </a:p>
          </p:txBody>
        </p:sp>
      </p:grpSp>
      <p:grpSp>
        <p:nvGrpSpPr>
          <p:cNvPr id="2" name="Group 1">
            <a:extLst>
              <a:ext uri="{FF2B5EF4-FFF2-40B4-BE49-F238E27FC236}">
                <a16:creationId xmlns:a16="http://schemas.microsoft.com/office/drawing/2014/main" id="{F0764510-3A91-9048-BC11-491F55182F0F}"/>
              </a:ext>
            </a:extLst>
          </p:cNvPr>
          <p:cNvGrpSpPr/>
          <p:nvPr/>
        </p:nvGrpSpPr>
        <p:grpSpPr>
          <a:xfrm>
            <a:off x="2658291" y="3030576"/>
            <a:ext cx="1389056" cy="2153416"/>
            <a:chOff x="2658291" y="3030576"/>
            <a:chExt cx="1389056" cy="2153416"/>
          </a:xfrm>
        </p:grpSpPr>
        <p:grpSp>
          <p:nvGrpSpPr>
            <p:cNvPr id="14" name="Group 13">
              <a:extLst>
                <a:ext uri="{FF2B5EF4-FFF2-40B4-BE49-F238E27FC236}">
                  <a16:creationId xmlns:a16="http://schemas.microsoft.com/office/drawing/2014/main" id="{5EF5E5CF-C946-9146-B981-55909829E120}"/>
                </a:ext>
              </a:extLst>
            </p:cNvPr>
            <p:cNvGrpSpPr/>
            <p:nvPr/>
          </p:nvGrpSpPr>
          <p:grpSpPr>
            <a:xfrm>
              <a:off x="3478274" y="3030576"/>
              <a:ext cx="569073" cy="2153416"/>
              <a:chOff x="5280780" y="2947973"/>
              <a:chExt cx="569073" cy="2153416"/>
            </a:xfrm>
          </p:grpSpPr>
          <p:sp>
            <p:nvSpPr>
              <p:cNvPr id="244" name="Rectangle 243">
                <a:extLst>
                  <a:ext uri="{FF2B5EF4-FFF2-40B4-BE49-F238E27FC236}">
                    <a16:creationId xmlns:a16="http://schemas.microsoft.com/office/drawing/2014/main" id="{DAAF985F-BD09-864D-B008-0BFBB1554A3C}"/>
                  </a:ext>
                </a:extLst>
              </p:cNvPr>
              <p:cNvSpPr/>
              <p:nvPr/>
            </p:nvSpPr>
            <p:spPr>
              <a:xfrm>
                <a:off x="5280780" y="2947973"/>
                <a:ext cx="569073" cy="2153416"/>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dirty="0">
                  <a:solidFill>
                    <a:schemeClr val="tx1"/>
                  </a:solidFill>
                  <a:latin typeface="Gill Sans" panose="020B0502020104020203" pitchFamily="34" charset="-79"/>
                  <a:cs typeface="Gill Sans" panose="020B0502020104020203" pitchFamily="34" charset="-79"/>
                </a:endParaRPr>
              </a:p>
            </p:txBody>
          </p:sp>
          <p:sp>
            <p:nvSpPr>
              <p:cNvPr id="104" name="TextBox 103">
                <a:extLst>
                  <a:ext uri="{FF2B5EF4-FFF2-40B4-BE49-F238E27FC236}">
                    <a16:creationId xmlns:a16="http://schemas.microsoft.com/office/drawing/2014/main" id="{CC012248-0EA6-B64D-9302-3B71C0659F59}"/>
                  </a:ext>
                </a:extLst>
              </p:cNvPr>
              <p:cNvSpPr txBox="1"/>
              <p:nvPr/>
            </p:nvSpPr>
            <p:spPr>
              <a:xfrm rot="16200000">
                <a:off x="4578347" y="3793849"/>
                <a:ext cx="1973938" cy="461665"/>
              </a:xfrm>
              <a:prstGeom prst="rect">
                <a:avLst/>
              </a:prstGeom>
              <a:noFill/>
            </p:spPr>
            <p:txBody>
              <a:bodyPr wrap="none" rtlCol="0">
                <a:spAutoFit/>
              </a:bodyPr>
              <a:lstStyle/>
              <a:p>
                <a:r>
                  <a:rPr lang="en-US" sz="2400" dirty="0">
                    <a:latin typeface="Gill Sans" panose="020B0502020104020203" pitchFamily="34" charset="-79"/>
                    <a:cs typeface="Gill Sans" panose="020B0502020104020203" pitchFamily="34" charset="-79"/>
                  </a:rPr>
                  <a:t>Model Profiler</a:t>
                </a:r>
              </a:p>
            </p:txBody>
          </p:sp>
        </p:grpSp>
        <p:cxnSp>
          <p:nvCxnSpPr>
            <p:cNvPr id="62" name="Straight Connector 61">
              <a:extLst>
                <a:ext uri="{FF2B5EF4-FFF2-40B4-BE49-F238E27FC236}">
                  <a16:creationId xmlns:a16="http://schemas.microsoft.com/office/drawing/2014/main" id="{3BEBCB99-B1A6-4842-93F4-3779FEBCE909}"/>
                </a:ext>
              </a:extLst>
            </p:cNvPr>
            <p:cNvCxnSpPr>
              <a:cxnSpLocks/>
            </p:cNvCxnSpPr>
            <p:nvPr/>
          </p:nvCxnSpPr>
          <p:spPr>
            <a:xfrm>
              <a:off x="2658291" y="4107284"/>
              <a:ext cx="819983" cy="0"/>
            </a:xfrm>
            <a:prstGeom prst="line">
              <a:avLst/>
            </a:prstGeom>
            <a:ln w="50800">
              <a:solidFill>
                <a:schemeClr val="tx1">
                  <a:lumMod val="85000"/>
                  <a:lumOff val="15000"/>
                </a:schemeClr>
              </a:solidFill>
              <a:tailEnd type="triangle" w="med" len="me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798802064"/>
      </p:ext>
    </p:extLst>
  </p:cSld>
  <p:clrMapOvr>
    <a:masterClrMapping/>
  </p:clrMapOvr>
  <mc:AlternateContent xmlns:mc="http://schemas.openxmlformats.org/markup-compatibility/2006" xmlns:p14="http://schemas.microsoft.com/office/powerpoint/2010/main">
    <mc:Choice Requires="p14">
      <p:transition spd="slow" p14:dur="2000" advTm="31494"/>
    </mc:Choice>
    <mc:Fallback xmlns="">
      <p:transition spd="slow" advTm="314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400" fill="hold"/>
                                        <p:tgtEl>
                                          <p:spTgt spid="35"/>
                                        </p:tgtEl>
                                        <p:attrNameLst>
                                          <p:attrName>ppt_x</p:attrName>
                                        </p:attrNameLst>
                                      </p:cBhvr>
                                      <p:tavLst>
                                        <p:tav tm="0">
                                          <p:val>
                                            <p:strVal val="0-#ppt_w/2"/>
                                          </p:val>
                                        </p:tav>
                                        <p:tav tm="100000">
                                          <p:val>
                                            <p:strVal val="#ppt_x"/>
                                          </p:val>
                                        </p:tav>
                                      </p:tavLst>
                                    </p:anim>
                                    <p:anim calcmode="lin" valueType="num">
                                      <p:cBhvr additive="base">
                                        <p:cTn id="16" dur="400" fill="hold"/>
                                        <p:tgtEl>
                                          <p:spTgt spid="35"/>
                                        </p:tgtEl>
                                        <p:attrNameLst>
                                          <p:attrName>ppt_y</p:attrName>
                                        </p:attrNameLst>
                                      </p:cBhvr>
                                      <p:tavLst>
                                        <p:tav tm="0">
                                          <p:val>
                                            <p:strVal val="#ppt_y"/>
                                          </p:val>
                                        </p:tav>
                                        <p:tav tm="100000">
                                          <p:val>
                                            <p:strVal val="#ppt_y"/>
                                          </p:val>
                                        </p:tav>
                                      </p:tavLst>
                                    </p:anim>
                                  </p:childTnLst>
                                </p:cTn>
                              </p:par>
                            </p:childTnLst>
                          </p:cTn>
                        </p:par>
                        <p:par>
                          <p:cTn id="17" fill="hold">
                            <p:stCondLst>
                              <p:cond delay="400"/>
                            </p:stCondLst>
                            <p:childTnLst>
                              <p:par>
                                <p:cTn id="18" presetID="0" presetClass="path" presetSubtype="0" accel="50000" decel="50000" fill="hold" nodeType="afterEffect">
                                  <p:stCondLst>
                                    <p:cond delay="0"/>
                                  </p:stCondLst>
                                  <p:childTnLst>
                                    <p:animMotion origin="layout" path="M -0.00092 0.00047 C 0.00703 0.00301 -0.00248 0.00047 0.01276 0.00047 C 0.01796 0.00047 0.02317 0.00116 0.02825 0.00162 C 0.03724 0.00348 0.02981 0.00209 0.04388 0.00371 C 0.06302 0.00579 0.0375 0.00394 0.06914 0.00579 C 0.07096 0.00602 0.07916 0.00787 0.08072 0.00787 C 0.08437 0.00787 0.08802 0.00718 0.09166 0.00672 C 0.10638 0.00371 0.08802 0.00672 0.10143 0.00672 C 0.10416 0.00672 0.10677 0.00602 0.1095 0.00579 C 0.1108 0.00348 0.11158 0.00232 0.11237 -0.00046 C 0.11263 -0.00138 0.11276 -0.00254 0.11302 -0.00347 C 0.11315 -0.00578 0.11354 -0.0081 0.11354 -0.01041 C 0.11354 -0.02453 0.11315 -0.03078 0.11237 -0.04282 C 0.11263 -0.0706 0.1125 -0.09838 0.11302 -0.12638 C 0.11302 -0.12986 0.11354 -0.13333 0.11406 -0.13634 C 0.11445 -0.13842 0.11406 -0.14189 0.11523 -0.14259 C 0.11862 -0.14444 0.11653 -0.14351 0.12213 -0.14467 C 0.12408 -0.1449 0.12591 -0.14537 0.12786 -0.1456 L 0.14687 -0.14768 C 0.14778 -0.14791 0.14882 -0.14838 0.14974 -0.14861 C 0.15117 -0.14884 0.15833 -0.15046 0.1595 -0.15046 C 0.1625 -0.15092 0.16536 -0.15115 0.16822 -0.15162 C 0.17148 -0.15115 0.17474 -0.15092 0.17799 -0.15046 C 0.17955 -0.15023 0.18112 -0.14976 0.18268 -0.14953 C 0.18632 -0.14907 0.18984 -0.14884 0.19349 -0.14861 L 0.20273 -0.14768 C 0.20937 -0.14791 0.21614 -0.14861 0.22291 -0.14861 C 0.22382 -0.14861 0.22474 -0.14768 0.22578 -0.14768 C 0.22773 -0.14768 0.23059 -0.14861 0.23268 -0.14953 C 0.23697 -0.15185 0.23567 -0.15092 0.23958 -0.15555 C 0.24023 -0.15625 0.24088 -0.15694 0.24127 -0.15763 C 0.24192 -0.15879 0.24244 -0.15995 0.24309 -0.16088 C 0.24414 -0.16203 0.24648 -0.16458 0.24648 -0.16435 C 0.24791 -0.17245 0.24596 -0.16296 0.2483 -0.17083 C 0.24882 -0.17291 0.24921 -0.17685 0.24947 -0.1787 C 0.24908 -0.18796 0.24908 -0.19375 0.2483 -0.20185 C 0.24765 -0.20763 0.24752 -0.20463 0.24713 -0.21111 C 0.247 -0.21226 0.24713 -0.21319 0.24713 -0.21388 " pathEditMode="relative" rAng="0" ptsTypes="AAAAAAAAAAAAAAAAAAAAAAAAAAAAAAAAAAAAAA">
                                      <p:cBhvr>
                                        <p:cTn id="19" dur="800" fill="hold"/>
                                        <p:tgtEl>
                                          <p:spTgt spid="35"/>
                                        </p:tgtEl>
                                        <p:attrNameLst>
                                          <p:attrName>ppt_x</p:attrName>
                                          <p:attrName>ppt_y</p:attrName>
                                        </p:attrNameLst>
                                      </p:cBhvr>
                                      <p:rCtr x="12513" y="-10347"/>
                                    </p:animMotion>
                                  </p:childTnLst>
                                </p:cTn>
                              </p:par>
                            </p:childTnLst>
                          </p:cTn>
                        </p:par>
                        <p:par>
                          <p:cTn id="20" fill="hold">
                            <p:stCondLst>
                              <p:cond delay="1200"/>
                            </p:stCondLst>
                            <p:childTnLst>
                              <p:par>
                                <p:cTn id="21" presetID="2" presetClass="entr" presetSubtype="8" fill="hold"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400" fill="hold"/>
                                        <p:tgtEl>
                                          <p:spTgt spid="31"/>
                                        </p:tgtEl>
                                        <p:attrNameLst>
                                          <p:attrName>ppt_x</p:attrName>
                                        </p:attrNameLst>
                                      </p:cBhvr>
                                      <p:tavLst>
                                        <p:tav tm="0">
                                          <p:val>
                                            <p:strVal val="0-#ppt_w/2"/>
                                          </p:val>
                                        </p:tav>
                                        <p:tav tm="100000">
                                          <p:val>
                                            <p:strVal val="#ppt_x"/>
                                          </p:val>
                                        </p:tav>
                                      </p:tavLst>
                                    </p:anim>
                                    <p:anim calcmode="lin" valueType="num">
                                      <p:cBhvr additive="base">
                                        <p:cTn id="24" dur="400" fill="hold"/>
                                        <p:tgtEl>
                                          <p:spTgt spid="31"/>
                                        </p:tgtEl>
                                        <p:attrNameLst>
                                          <p:attrName>ppt_y</p:attrName>
                                        </p:attrNameLst>
                                      </p:cBhvr>
                                      <p:tavLst>
                                        <p:tav tm="0">
                                          <p:val>
                                            <p:strVal val="#ppt_y"/>
                                          </p:val>
                                        </p:tav>
                                        <p:tav tm="100000">
                                          <p:val>
                                            <p:strVal val="#ppt_y"/>
                                          </p:val>
                                        </p:tav>
                                      </p:tavLst>
                                    </p:anim>
                                  </p:childTnLst>
                                </p:cTn>
                              </p:par>
                            </p:childTnLst>
                          </p:cTn>
                        </p:par>
                        <p:par>
                          <p:cTn id="25" fill="hold">
                            <p:stCondLst>
                              <p:cond delay="1600"/>
                            </p:stCondLst>
                            <p:childTnLst>
                              <p:par>
                                <p:cTn id="26" presetID="0" presetClass="path" presetSubtype="0" accel="50000" decel="50000" fill="hold" nodeType="afterEffect">
                                  <p:stCondLst>
                                    <p:cond delay="0"/>
                                  </p:stCondLst>
                                  <p:childTnLst>
                                    <p:animMotion origin="layout" path="M -0.00091 0.00347 C 1.875E-6 0.00417 0.00091 0.00533 0.00195 0.00556 C 0.00716 0.00764 0.01224 0.00625 0.01745 0.00556 C 0.02226 0.0051 0.02708 0.00486 0.0319 0.00347 C 0.03789 0.00209 0.03463 0.00278 0.04166 0.00162 L 0.07916 0.00255 C 0.0819 0.00255 0.08463 0.00301 0.08724 0.00347 C 0.08854 0.00371 0.09219 0.00602 0.0931 0.00672 C 0.09362 0.00695 0.09427 0.00718 0.09479 0.00764 L 0.09831 0.01181 C 0.10234 0.02269 0.09596 0.00602 0.10117 0.01783 C 0.10195 0.01991 0.10273 0.02199 0.10338 0.02408 L 0.10573 0.03033 L 0.10638 0.03334 C 0.10651 0.03611 0.10664 0.03889 0.1069 0.04144 C 0.10703 0.04398 0.10729 0.0463 0.10742 0.04861 C 0.10768 0.05278 0.10781 0.05695 0.10807 0.06111 C 0.1082 0.0625 0.10846 0.06366 0.10859 0.06505 C 0.10885 0.0669 0.10898 0.06852 0.10924 0.07037 C 0.10937 0.07408 0.1095 0.07778 0.10976 0.08148 C 0.11002 0.08496 0.11068 0.08843 0.11094 0.0919 C 0.11133 0.09653 0.11159 0.10139 0.11211 0.10625 C 0.11224 0.10834 0.1125 0.11019 0.11263 0.11227 C 0.11432 0.1338 0.11237 0.11273 0.1138 0.12662 C 0.11406 0.12871 0.11458 0.13727 0.11562 0.13912 C 0.11614 0.14005 0.11666 0.14121 0.11732 0.14213 C 0.11784 0.14283 0.11836 0.14352 0.11901 0.14422 C 0.11953 0.14468 0.12018 0.14514 0.1207 0.14514 C 0.12291 0.14584 0.125 0.14607 0.12708 0.1463 C 0.1362 0.14676 0.14518 0.14676 0.15416 0.14722 L 0.17786 0.14838 L 0.19166 0.14722 C 0.20299 0.14607 0.19114 0.14445 0.21081 0.14422 L 0.26094 0.14306 C 0.26185 0.1426 0.2638 0.14167 0.26445 0.14005 C 0.2651 0.1382 0.26562 0.1338 0.26562 0.13403 C 0.26536 0.12477 0.26523 0.11551 0.26497 0.10625 C 0.26484 0.10371 0.26471 0.10139 0.26445 0.09908 C 0.26393 0.09422 0.26354 0.09491 0.26328 0.08982 C 0.26315 0.08843 0.26328 0.08704 0.26328 0.08565 " pathEditMode="relative" rAng="0" ptsTypes="AAAAAAAAAAAAAAAAAAAAAAAAAAAAAAAAAAAAAAAA">
                                      <p:cBhvr>
                                        <p:cTn id="27" dur="500" fill="hold"/>
                                        <p:tgtEl>
                                          <p:spTgt spid="31"/>
                                        </p:tgtEl>
                                        <p:attrNameLst>
                                          <p:attrName>ppt_x</p:attrName>
                                          <p:attrName>ppt_y</p:attrName>
                                        </p:attrNameLst>
                                      </p:cBhvr>
                                      <p:rCtr x="13320" y="7153"/>
                                    </p:animMotion>
                                  </p:childTnLst>
                                </p:cTn>
                              </p:par>
                            </p:childTnLst>
                          </p:cTn>
                        </p:par>
                        <p:par>
                          <p:cTn id="28" fill="hold">
                            <p:stCondLst>
                              <p:cond delay="2100"/>
                            </p:stCondLst>
                            <p:childTnLst>
                              <p:par>
                                <p:cTn id="29" presetID="2" presetClass="entr" presetSubtype="8" fill="hold" nodeType="after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300" fill="hold"/>
                                        <p:tgtEl>
                                          <p:spTgt spid="42"/>
                                        </p:tgtEl>
                                        <p:attrNameLst>
                                          <p:attrName>ppt_x</p:attrName>
                                        </p:attrNameLst>
                                      </p:cBhvr>
                                      <p:tavLst>
                                        <p:tav tm="0">
                                          <p:val>
                                            <p:strVal val="0-#ppt_w/2"/>
                                          </p:val>
                                        </p:tav>
                                        <p:tav tm="100000">
                                          <p:val>
                                            <p:strVal val="#ppt_x"/>
                                          </p:val>
                                        </p:tav>
                                      </p:tavLst>
                                    </p:anim>
                                    <p:anim calcmode="lin" valueType="num">
                                      <p:cBhvr additive="base">
                                        <p:cTn id="32" dur="300" fill="hold"/>
                                        <p:tgtEl>
                                          <p:spTgt spid="42"/>
                                        </p:tgtEl>
                                        <p:attrNameLst>
                                          <p:attrName>ppt_y</p:attrName>
                                        </p:attrNameLst>
                                      </p:cBhvr>
                                      <p:tavLst>
                                        <p:tav tm="0">
                                          <p:val>
                                            <p:strVal val="#ppt_y"/>
                                          </p:val>
                                        </p:tav>
                                        <p:tav tm="100000">
                                          <p:val>
                                            <p:strVal val="#ppt_y"/>
                                          </p:val>
                                        </p:tav>
                                      </p:tavLst>
                                    </p:anim>
                                  </p:childTnLst>
                                </p:cTn>
                              </p:par>
                            </p:childTnLst>
                          </p:cTn>
                        </p:par>
                        <p:par>
                          <p:cTn id="33" fill="hold">
                            <p:stCondLst>
                              <p:cond delay="2400"/>
                            </p:stCondLst>
                            <p:childTnLst>
                              <p:par>
                                <p:cTn id="34" presetID="0" presetClass="path" presetSubtype="0" accel="50000" decel="50000" fill="hold" nodeType="afterEffect">
                                  <p:stCondLst>
                                    <p:cond delay="0"/>
                                  </p:stCondLst>
                                  <p:childTnLst>
                                    <p:animMotion origin="layout" path="M -3.75E-6 -0.00023 C 0.00625 0.00209 0.00248 0.00093 0.0142 0.00185 L 0.03112 0.00324 C 0.04414 0.00209 0.04636 0.00278 0.05612 0.00093 C 0.05756 0.00047 0.05886 0.00023 0.06016 -0.00023 C 0.06198 -0.00046 0.06368 -0.00069 0.06524 -0.00115 C 0.07019 -0.00254 0.06667 -0.00278 0.07344 -0.00324 C 0.08047 -0.0037 0.0875 -0.00393 0.0944 -0.0044 C 0.09714 -0.00463 0.09987 -0.00486 0.10261 -0.00509 C 0.10326 -0.00509 0.10378 -0.00555 0.1043 -0.00602 C 0.10495 -0.00694 0.10547 -0.00833 0.10599 -0.00926 C 0.10664 -0.00995 0.10717 -0.01065 0.10795 -0.01134 C 0.10834 -0.01203 0.1086 -0.01296 0.10912 -0.01365 C 0.10964 -0.01481 0.11042 -0.01551 0.11081 -0.01666 C 0.11133 -0.01875 0.11198 -0.02291 0.11198 -0.02268 C 0.11172 -0.03148 0.11133 -0.04028 0.11133 -0.04907 C 0.11146 -0.05972 0.11198 -0.0699 0.1125 -0.08032 C 0.11315 -0.09074 0.11329 -0.09282 0.11368 -0.1037 C 0.11407 -0.11643 0.1086 -0.13495 0.11485 -0.1419 C 0.11537 -0.14259 0.11589 -0.14352 0.11654 -0.14398 C 0.11706 -0.14444 0.11771 -0.14467 0.11836 -0.1449 C 0.12318 -0.14722 0.12552 -0.14606 0.13151 -0.14699 C 0.13347 -0.14722 0.13542 -0.14768 0.13737 -0.14791 C 0.14818 -0.1493 0.14688 -0.14861 0.15899 -0.14977 C 0.16133 -0.15023 0.16355 -0.15069 0.16589 -0.15092 C 0.16954 -0.15139 0.17318 -0.15162 0.17696 -0.15185 C 0.18802 -0.14977 0.17565 -0.15208 0.19206 -0.14977 C 0.19388 -0.14953 0.19584 -0.1493 0.19779 -0.14884 C 0.20052 -0.14815 0.20326 -0.14745 0.20599 -0.14699 C 0.22618 -0.14444 0.21641 -0.14537 0.23503 -0.14398 L 0.25664 -0.1449 C 0.25964 -0.14514 0.26276 -0.14537 0.26576 -0.14583 L 0.27683 -0.14699 L 0.28607 -0.14791 L 0.30834 -0.14977 C 0.30912 -0.15023 0.3099 -0.15046 0.31055 -0.15092 C 0.31146 -0.15139 0.31211 -0.15231 0.31289 -0.15301 C 0.31342 -0.15347 0.31407 -0.1537 0.31459 -0.15393 C 0.31576 -0.15509 0.31719 -0.15578 0.3181 -0.15764 C 0.32032 -0.16157 0.31914 -0.15995 0.32162 -0.1625 C 0.32201 -0.16481 0.32305 -0.16805 0.32305 -0.17037 C 0.32305 -0.17361 0.3224 -0.17708 0.32214 -0.18009 C 0.32162 -0.18819 0.32201 -0.18565 0.32097 -0.19097 C 0.32006 -0.20231 0.32045 -0.19537 0.32045 -0.21088 " pathEditMode="relative" rAng="0" ptsTypes="AAAAAAAAAAAAAAAAAAAAAAAAAAAAAAAAAAAAAAAAAAAA">
                                      <p:cBhvr>
                                        <p:cTn id="35" dur="500" fill="hold"/>
                                        <p:tgtEl>
                                          <p:spTgt spid="42"/>
                                        </p:tgtEl>
                                        <p:attrNameLst>
                                          <p:attrName>ppt_x</p:attrName>
                                          <p:attrName>ppt_y</p:attrName>
                                        </p:attrNameLst>
                                      </p:cBhvr>
                                      <p:rCtr x="16146" y="-10370"/>
                                    </p:animMotion>
                                  </p:childTnLst>
                                </p:cTn>
                              </p:par>
                            </p:childTnLst>
                          </p:cTn>
                        </p:par>
                        <p:par>
                          <p:cTn id="36" fill="hold">
                            <p:stCondLst>
                              <p:cond delay="2900"/>
                            </p:stCondLst>
                            <p:childTnLst>
                              <p:par>
                                <p:cTn id="37" presetID="2" presetClass="entr" presetSubtype="8" fill="hold" nodeType="afterEffect">
                                  <p:stCondLst>
                                    <p:cond delay="0"/>
                                  </p:stCondLst>
                                  <p:childTnLst>
                                    <p:set>
                                      <p:cBhvr>
                                        <p:cTn id="38" dur="1" fill="hold">
                                          <p:stCondLst>
                                            <p:cond delay="0"/>
                                          </p:stCondLst>
                                        </p:cTn>
                                        <p:tgtEl>
                                          <p:spTgt spid="152"/>
                                        </p:tgtEl>
                                        <p:attrNameLst>
                                          <p:attrName>style.visibility</p:attrName>
                                        </p:attrNameLst>
                                      </p:cBhvr>
                                      <p:to>
                                        <p:strVal val="visible"/>
                                      </p:to>
                                    </p:set>
                                    <p:anim calcmode="lin" valueType="num">
                                      <p:cBhvr additive="base">
                                        <p:cTn id="39" dur="300" fill="hold"/>
                                        <p:tgtEl>
                                          <p:spTgt spid="152"/>
                                        </p:tgtEl>
                                        <p:attrNameLst>
                                          <p:attrName>ppt_x</p:attrName>
                                        </p:attrNameLst>
                                      </p:cBhvr>
                                      <p:tavLst>
                                        <p:tav tm="0">
                                          <p:val>
                                            <p:strVal val="0-#ppt_w/2"/>
                                          </p:val>
                                        </p:tav>
                                        <p:tav tm="100000">
                                          <p:val>
                                            <p:strVal val="#ppt_x"/>
                                          </p:val>
                                        </p:tav>
                                      </p:tavLst>
                                    </p:anim>
                                    <p:anim calcmode="lin" valueType="num">
                                      <p:cBhvr additive="base">
                                        <p:cTn id="40" dur="300" fill="hold"/>
                                        <p:tgtEl>
                                          <p:spTgt spid="152"/>
                                        </p:tgtEl>
                                        <p:attrNameLst>
                                          <p:attrName>ppt_y</p:attrName>
                                        </p:attrNameLst>
                                      </p:cBhvr>
                                      <p:tavLst>
                                        <p:tav tm="0">
                                          <p:val>
                                            <p:strVal val="#ppt_y"/>
                                          </p:val>
                                        </p:tav>
                                        <p:tav tm="100000">
                                          <p:val>
                                            <p:strVal val="#ppt_y"/>
                                          </p:val>
                                        </p:tav>
                                      </p:tavLst>
                                    </p:anim>
                                  </p:childTnLst>
                                </p:cTn>
                              </p:par>
                            </p:childTnLst>
                          </p:cTn>
                        </p:par>
                        <p:par>
                          <p:cTn id="41" fill="hold">
                            <p:stCondLst>
                              <p:cond delay="3200"/>
                            </p:stCondLst>
                            <p:childTnLst>
                              <p:par>
                                <p:cTn id="42" presetID="0" presetClass="path" presetSubtype="0" accel="50000" decel="50000" fill="hold" nodeType="afterEffect">
                                  <p:stCondLst>
                                    <p:cond delay="0"/>
                                  </p:stCondLst>
                                  <p:childTnLst>
                                    <p:animMotion origin="layout" path="M -0.00065 0.00579 C 0.00156 0.00648 0.0039 0.0081 0.00625 0.00787 L 0.01953 0.00672 C 0.02213 0.00648 0.02487 0.00602 0.0276 0.00579 L 0.03971 0.00486 L 0.0806 0.00672 C 0.08177 0.00695 0.08294 0.00764 0.08411 0.00787 C 0.08568 0.0081 0.08724 0.00857 0.08867 0.0088 C 0.09284 0.00996 0.09167 0.00949 0.0957 0.01181 C 0.0957 0.01204 0.09909 0.01389 0.09909 0.01412 C 0.09974 0.01459 0.10026 0.01528 0.10078 0.01597 C 0.10143 0.0169 0.10208 0.01806 0.1026 0.01898 C 0.10338 0.02107 0.10482 0.02523 0.10482 0.02547 C 0.10703 0.03635 0.10364 0.01945 0.10664 0.03148 C 0.10716 0.03334 0.10742 0.03542 0.10781 0.0375 C 0.10859 0.04236 0.1082 0.03959 0.10885 0.04584 C 0.11029 0.07662 0.10885 0.03959 0.10885 0.09491 C 0.10885 0.10047 0.10924 0.10579 0.1095 0.11135 C 0.11015 0.12685 0.10989 0.1301 0.1112 0.14097 C 0.11133 0.14236 0.11146 0.14375 0.11185 0.14514 C 0.1125 0.14838 0.11471 0.15162 0.1164 0.15232 C 0.11719 0.15278 0.11797 0.15301 0.11875 0.15347 C 0.1263 0.15718 0.10859 0.14908 0.12513 0.15648 C 0.12578 0.15672 0.12656 0.15741 0.12734 0.15741 C 0.13268 0.15834 0.13515 0.15903 0.14062 0.15949 C 0.14453 0.15996 0.14831 0.16019 0.15221 0.16065 C 0.15599 0.16019 0.15989 0.15949 0.16367 0.15949 C 0.16484 0.15949 0.16601 0.16065 0.16719 0.16065 C 0.17474 0.16065 0.18216 0.15996 0.18971 0.15949 C 0.19713 0.15996 0.20469 0.16065 0.21224 0.16065 C 0.26706 0.16065 0.21588 0.1581 0.25716 0.16065 L 0.30104 0.15949 C 0.30716 0.15926 0.31341 0.15903 0.31953 0.15857 C 0.32187 0.15834 0.32734 0.15695 0.32995 0.15648 C 0.33073 0.15602 0.33138 0.15579 0.33216 0.15533 C 0.3332 0.1551 0.33411 0.15486 0.33502 0.1544 C 0.33659 0.15371 0.33815 0.15301 0.33971 0.15232 L 0.34206 0.15139 L 0.34427 0.15023 C 0.34505 0.14954 0.34583 0.14885 0.34661 0.14815 C 0.34779 0.14746 0.34909 0.14746 0.35013 0.1463 C 0.35065 0.1456 0.35117 0.14468 0.35182 0.14422 C 0.35299 0.14329 0.35534 0.14213 0.35534 0.14236 C 0.35976 0.13426 0.35781 0.13843 0.36107 0.12986 L 0.36224 0.12662 C 0.36432 0.11551 0.36094 0.13241 0.36393 0.1206 C 0.36445 0.11852 0.36471 0.11644 0.3651 0.11435 C 0.36523 0.11343 0.36562 0.1125 0.36562 0.11135 C 0.36588 0.10926 0.36601 0.10718 0.36627 0.1051 C 0.3664 0.10347 0.36667 0.10185 0.3668 0.1 C 0.36706 0.09769 0.36719 0.09537 0.36745 0.09283 C 0.36771 0.09005 0.36862 0.08472 0.36862 0.08496 " pathEditMode="relative" rAng="0" ptsTypes="AAAAAAAAAAAAAAAAAAAAAAAAAAAAAAAAAAAAAAAAAAAAAAAAAAAA">
                                      <p:cBhvr>
                                        <p:cTn id="43" dur="500" fill="hold"/>
                                        <p:tgtEl>
                                          <p:spTgt spid="152"/>
                                        </p:tgtEl>
                                        <p:attrNameLst>
                                          <p:attrName>ppt_x</p:attrName>
                                          <p:attrName>ppt_y</p:attrName>
                                        </p:attrNameLst>
                                      </p:cBhvr>
                                      <p:rCtr x="18464" y="7685"/>
                                    </p:animMotion>
                                  </p:childTnLst>
                                </p:cTn>
                              </p:par>
                            </p:childTnLst>
                          </p:cTn>
                        </p:par>
                        <p:par>
                          <p:cTn id="44" fill="hold">
                            <p:stCondLst>
                              <p:cond delay="3700"/>
                            </p:stCondLst>
                            <p:childTnLst>
                              <p:par>
                                <p:cTn id="45" presetID="2" presetClass="entr" presetSubtype="8" fill="hold" nodeType="afterEffect">
                                  <p:stCondLst>
                                    <p:cond delay="0"/>
                                  </p:stCondLst>
                                  <p:childTnLst>
                                    <p:set>
                                      <p:cBhvr>
                                        <p:cTn id="46" dur="1" fill="hold">
                                          <p:stCondLst>
                                            <p:cond delay="0"/>
                                          </p:stCondLst>
                                        </p:cTn>
                                        <p:tgtEl>
                                          <p:spTgt spid="143"/>
                                        </p:tgtEl>
                                        <p:attrNameLst>
                                          <p:attrName>style.visibility</p:attrName>
                                        </p:attrNameLst>
                                      </p:cBhvr>
                                      <p:to>
                                        <p:strVal val="visible"/>
                                      </p:to>
                                    </p:set>
                                    <p:anim calcmode="lin" valueType="num">
                                      <p:cBhvr additive="base">
                                        <p:cTn id="47" dur="300" fill="hold"/>
                                        <p:tgtEl>
                                          <p:spTgt spid="143"/>
                                        </p:tgtEl>
                                        <p:attrNameLst>
                                          <p:attrName>ppt_x</p:attrName>
                                        </p:attrNameLst>
                                      </p:cBhvr>
                                      <p:tavLst>
                                        <p:tav tm="0">
                                          <p:val>
                                            <p:strVal val="0-#ppt_w/2"/>
                                          </p:val>
                                        </p:tav>
                                        <p:tav tm="100000">
                                          <p:val>
                                            <p:strVal val="#ppt_x"/>
                                          </p:val>
                                        </p:tav>
                                      </p:tavLst>
                                    </p:anim>
                                    <p:anim calcmode="lin" valueType="num">
                                      <p:cBhvr additive="base">
                                        <p:cTn id="48" dur="300" fill="hold"/>
                                        <p:tgtEl>
                                          <p:spTgt spid="143"/>
                                        </p:tgtEl>
                                        <p:attrNameLst>
                                          <p:attrName>ppt_y</p:attrName>
                                        </p:attrNameLst>
                                      </p:cBhvr>
                                      <p:tavLst>
                                        <p:tav tm="0">
                                          <p:val>
                                            <p:strVal val="#ppt_y"/>
                                          </p:val>
                                        </p:tav>
                                        <p:tav tm="100000">
                                          <p:val>
                                            <p:strVal val="#ppt_y"/>
                                          </p:val>
                                        </p:tav>
                                      </p:tavLst>
                                    </p:anim>
                                  </p:childTnLst>
                                </p:cTn>
                              </p:par>
                            </p:childTnLst>
                          </p:cTn>
                        </p:par>
                        <p:par>
                          <p:cTn id="49" fill="hold">
                            <p:stCondLst>
                              <p:cond delay="4000"/>
                            </p:stCondLst>
                            <p:childTnLst>
                              <p:par>
                                <p:cTn id="50" presetID="0" presetClass="path" presetSubtype="0" accel="50000" decel="50000" fill="hold" nodeType="afterEffect">
                                  <p:stCondLst>
                                    <p:cond delay="0"/>
                                  </p:stCondLst>
                                  <p:childTnLst>
                                    <p:animMotion origin="layout" path="M -0.00364 0.00579 C 0.01875 0.02176 -0.00312 0.00694 0.06198 0.0088 C 0.06459 0.00903 0.06706 0.00972 0.06953 0.00995 L 0.07995 0.01088 C 0.09492 0.0081 0.08724 0.00926 0.103 0.00787 C 0.10352 0.00764 0.1043 0.00741 0.10469 0.00694 C 0.10612 0.00486 0.10573 0.00324 0.10651 0.00069 C 0.10677 -0.00046 0.10729 -0.00116 0.10755 -0.00232 C 0.10807 -0.0044 0.10834 -0.00648 0.10873 -0.00857 L 0.10938 -0.01157 C 0.10951 -0.02431 0.1099 -0.03704 0.1099 -0.04954 C 0.1099 -0.0706 0.10938 -0.09144 0.10938 -0.11227 C 0.10938 -0.11667 0.10964 -0.12107 0.1099 -0.1257 C 0.11029 -0.13171 0.11055 -0.13218 0.11159 -0.13796 C 0.11237 -0.14144 0.11185 -0.1412 0.11393 -0.14306 C 0.11445 -0.14352 0.11511 -0.14398 0.11563 -0.14398 C 0.12552 -0.14468 0.13529 -0.14468 0.14505 -0.14514 L 0.15612 -0.14607 C 0.15781 -0.1463 0.15951 -0.14676 0.1612 -0.14722 L 0.16706 -0.14815 C 0.18151 -0.15116 0.15768 -0.14676 0.17682 -0.15023 C 0.17943 -0.15116 0.18216 -0.15232 0.1849 -0.15232 C 0.18972 -0.15232 0.19453 -0.15162 0.19935 -0.15116 C 0.21966 -0.14792 0.20781 -0.14907 0.23503 -0.15023 L 0.24831 -0.15232 C 0.25026 -0.15255 0.25222 -0.15278 0.25417 -0.15324 C 0.25521 -0.15347 0.25638 -0.15417 0.25755 -0.1544 C 0.26758 -0.15625 0.27018 -0.15648 0.27943 -0.15741 L 0.29271 -0.15648 L 0.33373 -0.1544 C 0.34323 -0.15324 0.34844 -0.15232 0.35912 -0.15232 C 0.36719 -0.15232 0.37526 -0.15301 0.38334 -0.15324 C 0.38451 -0.1537 0.38711 -0.15394 0.38789 -0.15648 C 0.38854 -0.15833 0.38867 -0.16042 0.38906 -0.1625 L 0.38972 -0.16551 C 0.38945 -0.17107 0.38932 -0.17662 0.38906 -0.18195 C 0.3888 -0.18796 0.38841 -0.18796 0.38789 -0.19329 C 0.38672 -0.20857 0.38672 -0.20463 0.38672 -0.21273 " pathEditMode="relative" rAng="0" ptsTypes="AAAAAAAAAAAAAAAAAAAAAAAAAAAAAAAAAAAAAA">
                                      <p:cBhvr>
                                        <p:cTn id="51" dur="500" fill="hold"/>
                                        <p:tgtEl>
                                          <p:spTgt spid="143"/>
                                        </p:tgtEl>
                                        <p:attrNameLst>
                                          <p:attrName>ppt_x</p:attrName>
                                          <p:attrName>ppt_y</p:attrName>
                                        </p:attrNameLst>
                                      </p:cBhvr>
                                      <p:rCtr x="19661" y="-10556"/>
                                    </p:animMotion>
                                  </p:childTnLst>
                                </p:cTn>
                              </p:par>
                            </p:childTnLst>
                          </p:cTn>
                        </p:par>
                        <p:par>
                          <p:cTn id="52" fill="hold">
                            <p:stCondLst>
                              <p:cond delay="4500"/>
                            </p:stCondLst>
                            <p:childTnLst>
                              <p:par>
                                <p:cTn id="53" presetID="2" presetClass="entr" presetSubtype="8" fill="hold" nodeType="after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300" fill="hold"/>
                                        <p:tgtEl>
                                          <p:spTgt spid="41"/>
                                        </p:tgtEl>
                                        <p:attrNameLst>
                                          <p:attrName>ppt_x</p:attrName>
                                        </p:attrNameLst>
                                      </p:cBhvr>
                                      <p:tavLst>
                                        <p:tav tm="0">
                                          <p:val>
                                            <p:strVal val="0-#ppt_w/2"/>
                                          </p:val>
                                        </p:tav>
                                        <p:tav tm="100000">
                                          <p:val>
                                            <p:strVal val="#ppt_x"/>
                                          </p:val>
                                        </p:tav>
                                      </p:tavLst>
                                    </p:anim>
                                    <p:anim calcmode="lin" valueType="num">
                                      <p:cBhvr additive="base">
                                        <p:cTn id="56" dur="300" fill="hold"/>
                                        <p:tgtEl>
                                          <p:spTgt spid="41"/>
                                        </p:tgtEl>
                                        <p:attrNameLst>
                                          <p:attrName>ppt_y</p:attrName>
                                        </p:attrNameLst>
                                      </p:cBhvr>
                                      <p:tavLst>
                                        <p:tav tm="0">
                                          <p:val>
                                            <p:strVal val="#ppt_y"/>
                                          </p:val>
                                        </p:tav>
                                        <p:tav tm="100000">
                                          <p:val>
                                            <p:strVal val="#ppt_y"/>
                                          </p:val>
                                        </p:tav>
                                      </p:tavLst>
                                    </p:anim>
                                  </p:childTnLst>
                                </p:cTn>
                              </p:par>
                            </p:childTnLst>
                          </p:cTn>
                        </p:par>
                        <p:par>
                          <p:cTn id="57" fill="hold">
                            <p:stCondLst>
                              <p:cond delay="4800"/>
                            </p:stCondLst>
                            <p:childTnLst>
                              <p:par>
                                <p:cTn id="58" presetID="0" presetClass="path" presetSubtype="0" accel="50000" decel="50000" fill="hold" nodeType="afterEffect">
                                  <p:stCondLst>
                                    <p:cond delay="0"/>
                                  </p:stCondLst>
                                  <p:childTnLst>
                                    <p:animMotion origin="layout" path="M -0.00209 0.00347 C -0.00104 0.00371 0.00325 0.00533 0.00416 0.00533 C 0.01133 0.00602 0.01849 0.00602 0.02552 0.00648 L 0.04231 0.00741 L 0.06015 0.00648 C 0.06185 0.00625 0.06367 0.00556 0.06536 0.00533 C 0.06862 0.00486 0.07187 0.00463 0.07513 0.0044 L 0.08268 0.00533 L 0.0931 0.00648 C 0.09778 0.00695 0.09948 0.00741 0.10403 0.00857 C 0.10481 0.0088 0.10573 0.00857 0.10638 0.00949 C 0.10742 0.01111 0.10859 0.01574 0.10859 0.01597 C 0.1108 0.02755 0.11028 0.02222 0.10924 0.04236 C 0.10898 0.04583 0.10807 0.05255 0.10807 0.05278 C 0.10937 0.05949 0.10781 0.05093 0.10924 0.06181 C 0.11028 0.07083 0.1095 0.05533 0.11093 0.07315 L 0.11146 0.08033 C 0.11172 0.08773 0.11185 0.09537 0.11211 0.10278 C 0.11224 0.1088 0.11289 0.11528 0.11328 0.1213 C 0.11341 0.12431 0.11354 0.12755 0.1138 0.13056 C 0.11393 0.13195 0.11523 0.14051 0.11549 0.14074 L 0.11901 0.14491 C 0.11953 0.1456 0.12005 0.14653 0.1207 0.14699 L 0.12422 0.14884 C 0.12474 0.14931 0.12539 0.14977 0.12591 0.15 C 0.12708 0.15023 0.12825 0.15093 0.12942 0.15093 C 0.13268 0.15139 0.13593 0.15162 0.13919 0.15208 C 0.15599 0.15371 0.14596 0.15232 0.1582 0.15417 C 0.15885 0.1544 0.15937 0.15509 0.16002 0.15509 C 0.17083 0.15695 0.17812 0.15579 0.18997 0.15509 C 0.19362 0.15486 0.19726 0.1544 0.20091 0.15417 L 0.21484 0.15301 C 0.22343 0.15232 0.23216 0.15116 0.24075 0.15 L 0.25234 0.15093 C 0.25442 0.15116 0.25651 0.15162 0.25859 0.15208 C 0.25989 0.15232 0.26146 0.15347 0.26263 0.15417 C 0.26836 0.16088 0.26497 0.15486 0.26666 0.16134 C 0.26705 0.16227 0.26758 0.1632 0.26784 0.16435 C 0.26836 0.16621 0.26901 0.17037 0.26901 0.1706 C 0.26927 0.17315 0.26966 0.17593 0.26966 0.17871 C 0.26966 0.18171 0.26927 0.18472 0.26901 0.18796 C 0.26875 0.19259 0.26849 0.19676 0.26784 0.20116 C 0.26771 0.20232 0.26745 0.20324 0.26731 0.2044 C 0.26718 0.20509 0.26653 0.21042 0.26614 0.21158 C 0.26588 0.21227 0.26536 0.21296 0.26497 0.21366 " pathEditMode="relative" rAng="0" ptsTypes="AAAAAAAAAAAAAAAAAAAAAAAAAAAAAAAAAAAAAAAAAAAAA">
                                      <p:cBhvr>
                                        <p:cTn id="59" dur="500" fill="hold"/>
                                        <p:tgtEl>
                                          <p:spTgt spid="41"/>
                                        </p:tgtEl>
                                        <p:attrNameLst>
                                          <p:attrName>ppt_x</p:attrName>
                                          <p:attrName>ppt_y</p:attrName>
                                        </p:attrNameLst>
                                      </p:cBhvr>
                                      <p:rCtr x="13581" y="10509"/>
                                    </p:animMotion>
                                  </p:childTnLst>
                                </p:cTn>
                              </p:par>
                            </p:childTnLst>
                          </p:cTn>
                        </p:par>
                        <p:par>
                          <p:cTn id="60" fill="hold">
                            <p:stCondLst>
                              <p:cond delay="5300"/>
                            </p:stCondLst>
                            <p:childTnLst>
                              <p:par>
                                <p:cTn id="61" presetID="2" presetClass="entr" presetSubtype="8" fill="hold" nodeType="afterEffect">
                                  <p:stCondLst>
                                    <p:cond delay="0"/>
                                  </p:stCondLst>
                                  <p:childTnLst>
                                    <p:set>
                                      <p:cBhvr>
                                        <p:cTn id="62" dur="1" fill="hold">
                                          <p:stCondLst>
                                            <p:cond delay="0"/>
                                          </p:stCondLst>
                                        </p:cTn>
                                        <p:tgtEl>
                                          <p:spTgt spid="171"/>
                                        </p:tgtEl>
                                        <p:attrNameLst>
                                          <p:attrName>style.visibility</p:attrName>
                                        </p:attrNameLst>
                                      </p:cBhvr>
                                      <p:to>
                                        <p:strVal val="visible"/>
                                      </p:to>
                                    </p:set>
                                    <p:anim calcmode="lin" valueType="num">
                                      <p:cBhvr additive="base">
                                        <p:cTn id="63" dur="300" fill="hold"/>
                                        <p:tgtEl>
                                          <p:spTgt spid="171"/>
                                        </p:tgtEl>
                                        <p:attrNameLst>
                                          <p:attrName>ppt_x</p:attrName>
                                        </p:attrNameLst>
                                      </p:cBhvr>
                                      <p:tavLst>
                                        <p:tav tm="0">
                                          <p:val>
                                            <p:strVal val="0-#ppt_w/2"/>
                                          </p:val>
                                        </p:tav>
                                        <p:tav tm="100000">
                                          <p:val>
                                            <p:strVal val="#ppt_x"/>
                                          </p:val>
                                        </p:tav>
                                      </p:tavLst>
                                    </p:anim>
                                    <p:anim calcmode="lin" valueType="num">
                                      <p:cBhvr additive="base">
                                        <p:cTn id="64" dur="300" fill="hold"/>
                                        <p:tgtEl>
                                          <p:spTgt spid="171"/>
                                        </p:tgtEl>
                                        <p:attrNameLst>
                                          <p:attrName>ppt_y</p:attrName>
                                        </p:attrNameLst>
                                      </p:cBhvr>
                                      <p:tavLst>
                                        <p:tav tm="0">
                                          <p:val>
                                            <p:strVal val="#ppt_y"/>
                                          </p:val>
                                        </p:tav>
                                        <p:tav tm="100000">
                                          <p:val>
                                            <p:strVal val="#ppt_y"/>
                                          </p:val>
                                        </p:tav>
                                      </p:tavLst>
                                    </p:anim>
                                  </p:childTnLst>
                                </p:cTn>
                              </p:par>
                            </p:childTnLst>
                          </p:cTn>
                        </p:par>
                        <p:par>
                          <p:cTn id="65" fill="hold">
                            <p:stCondLst>
                              <p:cond delay="5600"/>
                            </p:stCondLst>
                            <p:childTnLst>
                              <p:par>
                                <p:cTn id="66" presetID="0" presetClass="path" presetSubtype="0" accel="50000" decel="50000" fill="hold" nodeType="afterEffect">
                                  <p:stCondLst>
                                    <p:cond delay="0"/>
                                  </p:stCondLst>
                                  <p:childTnLst>
                                    <p:animMotion origin="layout" path="M 2.70833E-6 -0.00023 C 0.00416 -0.00046 0.00846 -0.0007 0.01263 -0.00116 C 0.01341 -0.00139 0.01419 -0.00208 0.01497 -0.00232 C 0.01784 -0.00278 0.0207 -0.00301 0.02357 -0.00347 C 0.0276 -0.00463 0.02982 -0.00556 0.0345 -0.00556 C 0.03815 -0.00556 0.04192 -0.00486 0.04557 -0.00463 L 0.05885 -0.00347 C 0.06406 -0.00139 0.06002 -0.00278 0.06758 -0.00116 C 0.07734 0.00069 0.06614 -0.00093 0.08021 0.00116 C 0.0858 0.00023 0.09075 0.00023 0.09596 -0.00116 C 0.09739 -0.00162 0.09857 -0.00255 0.1 -0.00347 C 0.10052 -0.00463 0.10104 -0.00579 0.10169 -0.00648 C 0.10286 -0.00833 0.10521 -0.01088 0.10521 -0.01065 C 0.10664 -0.01921 0.10468 -0.00903 0.1069 -0.01759 C 0.10729 -0.01898 0.10794 -0.02361 0.10807 -0.025 C 0.10872 -0.03681 0.10924 -0.04259 0.10924 -0.05648 C 0.10924 -0.06158 0.10885 -0.06644 0.10859 -0.07153 C 0.10846 -0.08426 0.10833 -0.09676 0.10807 -0.10949 C 0.10794 -0.11551 0.10742 -0.12153 0.10755 -0.12778 C 0.10755 -0.13542 0.10768 -0.14306 0.10859 -0.15046 C 0.10859 -0.15023 0.1095 -0.15764 0.10976 -0.1581 C 0.11002 -0.15857 0.1138 -0.16019 0.1138 -0.15996 C 0.11771 -0.16088 0.12148 -0.16088 0.12552 -0.16111 C 0.13867 -0.15857 0.12213 -0.16111 0.13646 -0.16111 C 0.147 -0.16111 0.15755 -0.16065 0.16836 -0.16019 C 0.18203 -0.15857 0.17174 -0.15972 0.18971 -0.1581 C 0.19349 -0.15787 0.19739 -0.15741 0.20117 -0.15718 L 0.23593 -0.15579 C 0.23711 -0.15509 0.23841 -0.15509 0.23945 -0.15394 L 0.24284 -0.14954 C 0.24622 -0.14028 0.24218 -0.15185 0.24453 -0.14283 C 0.24492 -0.14167 0.24544 -0.14097 0.2457 -0.13982 C 0.24622 -0.1375 0.24648 -0.13542 0.24687 -0.1331 C 0.24739 -0.13033 0.24778 -0.12871 0.24804 -0.12546 C 0.2483 -0.12315 0.24843 -0.1206 0.24883 -0.11806 C 0.24843 -0.1132 0.2483 -0.10787 0.24804 -0.10278 C 0.24791 -0.10023 0.24804 -0.09699 0.24752 -0.09421 C 0.24726 -0.09329 0.2457 -0.09329 0.2457 -0.09306 " pathEditMode="relative" rAng="0" ptsTypes="AAAAAAAAAAAAAAAAAAAAAAAAAAAAAAAAAAAAAA">
                                      <p:cBhvr>
                                        <p:cTn id="67" dur="500" fill="hold"/>
                                        <p:tgtEl>
                                          <p:spTgt spid="171"/>
                                        </p:tgtEl>
                                        <p:attrNameLst>
                                          <p:attrName>ppt_x</p:attrName>
                                          <p:attrName>ppt_y</p:attrName>
                                        </p:attrNameLst>
                                      </p:cBhvr>
                                      <p:rCtr x="12435" y="-7986"/>
                                    </p:animMotion>
                                  </p:childTnLst>
                                </p:cTn>
                              </p:par>
                            </p:childTnLst>
                          </p:cTn>
                        </p:par>
                        <p:par>
                          <p:cTn id="68" fill="hold">
                            <p:stCondLst>
                              <p:cond delay="6100"/>
                            </p:stCondLst>
                            <p:childTnLst>
                              <p:par>
                                <p:cTn id="69" presetID="2" presetClass="entr" presetSubtype="8" fill="hold" nodeType="afterEffect">
                                  <p:stCondLst>
                                    <p:cond delay="0"/>
                                  </p:stCondLst>
                                  <p:childTnLst>
                                    <p:set>
                                      <p:cBhvr>
                                        <p:cTn id="70" dur="1" fill="hold">
                                          <p:stCondLst>
                                            <p:cond delay="0"/>
                                          </p:stCondLst>
                                        </p:cTn>
                                        <p:tgtEl>
                                          <p:spTgt spid="156"/>
                                        </p:tgtEl>
                                        <p:attrNameLst>
                                          <p:attrName>style.visibility</p:attrName>
                                        </p:attrNameLst>
                                      </p:cBhvr>
                                      <p:to>
                                        <p:strVal val="visible"/>
                                      </p:to>
                                    </p:set>
                                    <p:anim calcmode="lin" valueType="num">
                                      <p:cBhvr additive="base">
                                        <p:cTn id="71" dur="300" fill="hold"/>
                                        <p:tgtEl>
                                          <p:spTgt spid="156"/>
                                        </p:tgtEl>
                                        <p:attrNameLst>
                                          <p:attrName>ppt_x</p:attrName>
                                        </p:attrNameLst>
                                      </p:cBhvr>
                                      <p:tavLst>
                                        <p:tav tm="0">
                                          <p:val>
                                            <p:strVal val="0-#ppt_w/2"/>
                                          </p:val>
                                        </p:tav>
                                        <p:tav tm="100000">
                                          <p:val>
                                            <p:strVal val="#ppt_x"/>
                                          </p:val>
                                        </p:tav>
                                      </p:tavLst>
                                    </p:anim>
                                    <p:anim calcmode="lin" valueType="num">
                                      <p:cBhvr additive="base">
                                        <p:cTn id="72" dur="300" fill="hold"/>
                                        <p:tgtEl>
                                          <p:spTgt spid="156"/>
                                        </p:tgtEl>
                                        <p:attrNameLst>
                                          <p:attrName>ppt_y</p:attrName>
                                        </p:attrNameLst>
                                      </p:cBhvr>
                                      <p:tavLst>
                                        <p:tav tm="0">
                                          <p:val>
                                            <p:strVal val="#ppt_y"/>
                                          </p:val>
                                        </p:tav>
                                        <p:tav tm="100000">
                                          <p:val>
                                            <p:strVal val="#ppt_y"/>
                                          </p:val>
                                        </p:tav>
                                      </p:tavLst>
                                    </p:anim>
                                  </p:childTnLst>
                                </p:cTn>
                              </p:par>
                            </p:childTnLst>
                          </p:cTn>
                        </p:par>
                        <p:par>
                          <p:cTn id="73" fill="hold">
                            <p:stCondLst>
                              <p:cond delay="6400"/>
                            </p:stCondLst>
                            <p:childTnLst>
                              <p:par>
                                <p:cTn id="74" presetID="0" presetClass="path" presetSubtype="0" accel="50000" decel="50000" fill="hold" nodeType="afterEffect">
                                  <p:stCondLst>
                                    <p:cond delay="0"/>
                                  </p:stCondLst>
                                  <p:childTnLst>
                                    <p:animMotion origin="layout" path="M -0.00039 0.00116 C 0.01002 0.00857 0.00052 0.00255 0.02669 0.00417 C 0.02929 0.0044 0.03203 0.00486 0.03476 0.00509 L 0.05612 0.00718 C 0.0595 0.00764 0.06302 0.00764 0.0664 0.00833 L 0.07799 0.01019 C 0.08333 0.01111 0.08515 0.01111 0.0901 0.01227 C 0.0914 0.01273 0.09284 0.01296 0.09414 0.01343 C 0.09492 0.01366 0.0957 0.01412 0.09648 0.01435 L 0.09987 0.0206 C 0.10052 0.02153 0.10091 0.02269 0.10169 0.02361 L 0.10338 0.0257 C 0.10377 0.02662 0.10403 0.02778 0.10455 0.0287 C 0.1056 0.03079 0.10703 0.03241 0.10794 0.03495 L 0.11028 0.04097 L 0.11146 0.04421 C 0.11302 0.06065 0.11263 0.05463 0.11263 0.08519 C 0.11263 0.08866 0.11224 0.0919 0.11198 0.09537 C 0.11185 0.09908 0.11159 0.10278 0.11146 0.10671 C 0.11159 0.11343 0.11172 0.12037 0.11198 0.12708 C 0.11198 0.12732 0.11289 0.1338 0.11315 0.13426 C 0.11549 0.13843 0.11666 0.13866 0.11953 0.13935 C 0.12409 0.14074 0.12526 0.14074 0.13047 0.14144 L 0.13737 0.1456 L 0.13919 0.14653 C 0.13971 0.14699 0.14023 0.14745 0.14088 0.14769 C 0.1444 0.14861 0.14466 0.14884 0.14843 0.14977 C 0.14987 0.15 0.15143 0.15046 0.15299 0.1507 C 0.15911 0.15139 0.1806 0.15232 0.1858 0.15278 C 0.18958 0.15301 0.19323 0.15347 0.19687 0.1537 L 0.20716 0.15278 C 0.2164 0.15162 0.21146 0.15208 0.21927 0.1507 C 0.22161 0.15023 0.22396 0.15023 0.2263 0.14977 C 0.23307 0.14838 0.22916 0.14861 0.23724 0.14769 C 0.24127 0.14722 0.24531 0.14699 0.24935 0.14653 C 0.25859 0.14722 0.26666 0.14769 0.27591 0.14861 C 0.27812 0.14884 0.28047 0.14931 0.28281 0.14977 C 0.28437 0.14931 0.2858 0.14908 0.28737 0.14861 C 0.29179 0.14745 0.2888 0.14792 0.29258 0.14653 C 0.29375 0.1463 0.29492 0.14607 0.29609 0.1456 L 0.31679 0.14653 C 0.32291 0.14699 0.32929 0.14792 0.33528 0.14977 C 0.33646 0.15 0.33763 0.15046 0.3388 0.1507 C 0.34284 0.15185 0.34388 0.15139 0.34791 0.1537 L 0.35143 0.15579 C 0.35351 0.15833 0.35508 0.15995 0.35664 0.16412 C 0.3582 0.16806 0.35716 0.16644 0.3595 0.16921 C 0.36367 0.18009 0.35716 0.16343 0.36237 0.17523 C 0.36237 0.17546 0.36523 0.1831 0.36588 0.18449 L 0.36705 0.18773 L 0.3681 0.19074 C 0.36836 0.19167 0.36849 0.19283 0.36875 0.19375 C 0.36901 0.19491 0.36966 0.19583 0.36992 0.19676 C 0.37044 0.19884 0.3707 0.20093 0.37109 0.20301 L 0.37161 0.20602 C 0.37187 0.20718 0.37226 0.2081 0.37226 0.20926 L 0.37226 0.21134 " pathEditMode="relative" rAng="0" ptsTypes="AAAAAAAAAAAAAAAAAAAAAAAAAAAAAAAAAAAAAAAAAAAAAAAAAAAAAAAAA">
                                      <p:cBhvr>
                                        <p:cTn id="75" dur="500" fill="hold"/>
                                        <p:tgtEl>
                                          <p:spTgt spid="156"/>
                                        </p:tgtEl>
                                        <p:attrNameLst>
                                          <p:attrName>ppt_x</p:attrName>
                                          <p:attrName>ppt_y</p:attrName>
                                        </p:attrNameLst>
                                      </p:cBhvr>
                                      <p:rCtr x="18633" y="10509"/>
                                    </p:animMotion>
                                  </p:childTnLst>
                                </p:cTn>
                              </p:par>
                            </p:childTnLst>
                          </p:cTn>
                        </p:par>
                        <p:par>
                          <p:cTn id="76" fill="hold">
                            <p:stCondLst>
                              <p:cond delay="6900"/>
                            </p:stCondLst>
                            <p:childTnLst>
                              <p:par>
                                <p:cTn id="77" presetID="2" presetClass="entr" presetSubtype="8" fill="hold" nodeType="after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300" fill="hold"/>
                                        <p:tgtEl>
                                          <p:spTgt spid="45"/>
                                        </p:tgtEl>
                                        <p:attrNameLst>
                                          <p:attrName>ppt_x</p:attrName>
                                        </p:attrNameLst>
                                      </p:cBhvr>
                                      <p:tavLst>
                                        <p:tav tm="0">
                                          <p:val>
                                            <p:strVal val="0-#ppt_w/2"/>
                                          </p:val>
                                        </p:tav>
                                        <p:tav tm="100000">
                                          <p:val>
                                            <p:strVal val="#ppt_x"/>
                                          </p:val>
                                        </p:tav>
                                      </p:tavLst>
                                    </p:anim>
                                    <p:anim calcmode="lin" valueType="num">
                                      <p:cBhvr additive="base">
                                        <p:cTn id="80" dur="300" fill="hold"/>
                                        <p:tgtEl>
                                          <p:spTgt spid="45"/>
                                        </p:tgtEl>
                                        <p:attrNameLst>
                                          <p:attrName>ppt_y</p:attrName>
                                        </p:attrNameLst>
                                      </p:cBhvr>
                                      <p:tavLst>
                                        <p:tav tm="0">
                                          <p:val>
                                            <p:strVal val="#ppt_y"/>
                                          </p:val>
                                        </p:tav>
                                        <p:tav tm="100000">
                                          <p:val>
                                            <p:strVal val="#ppt_y"/>
                                          </p:val>
                                        </p:tav>
                                      </p:tavLst>
                                    </p:anim>
                                  </p:childTnLst>
                                </p:cTn>
                              </p:par>
                            </p:childTnLst>
                          </p:cTn>
                        </p:par>
                        <p:par>
                          <p:cTn id="81" fill="hold">
                            <p:stCondLst>
                              <p:cond delay="7200"/>
                            </p:stCondLst>
                            <p:childTnLst>
                              <p:par>
                                <p:cTn id="82" presetID="0" presetClass="path" presetSubtype="0" accel="50000" decel="50000" fill="hold" nodeType="afterEffect">
                                  <p:stCondLst>
                                    <p:cond delay="0"/>
                                  </p:stCondLst>
                                  <p:childTnLst>
                                    <p:animMotion origin="layout" path="M 8.33333E-7 0.00857 C 0.00312 0.0081 0.00664 0.00741 0.01003 0.00741 C 0.01471 0.00741 0.01914 0.0081 0.02383 0.00857 C 0.02838 0.00926 0.03307 0.00995 0.03737 0.01088 C 0.04075 0.01134 0.04271 0.01204 0.04596 0.0132 C 0.06094 0.01227 0.0724 0.0132 0.08607 0.01088 C 0.08763 0.01065 0.08906 0.01019 0.09062 0.00972 C 0.09193 0.00926 0.09544 0.00741 0.09635 0.00648 L 0.09974 0.00208 L 0.10143 -0.00023 L 0.10325 -0.00231 C 0.10508 -0.00741 0.10417 -0.0044 0.10534 -0.0118 L 0.10599 -0.01528 L 0.10651 -0.01852 C 0.10703 -0.02407 0.10768 -0.03264 0.10768 -0.03796 C 0.10768 -0.05278 0.10729 -0.06759 0.10716 -0.08264 C 0.10729 -0.09167 0.10781 -0.12014 0.10833 -0.13125 C 0.10859 -0.13842 0.10872 -0.13727 0.10937 -0.14329 C 0.10963 -0.14491 0.10976 -0.14699 0.11003 -0.14861 C 0.11029 -0.15092 0.1112 -0.15486 0.1112 -0.15463 L 0.11966 -0.15393 C 0.12513 -0.15324 0.13151 -0.15208 0.13685 -0.15185 L 0.16706 -0.15092 C 0.18685 -0.15324 0.17435 -0.15208 0.21042 -0.15092 L 0.23333 -0.14954 L 0.24193 -0.14861 C 0.24414 -0.14838 0.24635 -0.14768 0.2487 -0.14745 C 0.25651 -0.14699 0.26432 -0.14699 0.27226 -0.14653 C 0.27331 -0.14606 0.27448 -0.1456 0.27565 -0.14537 C 0.2776 -0.14467 0.27943 -0.14398 0.28125 -0.14329 C 0.28216 -0.14282 0.28307 -0.14236 0.28411 -0.1419 C 0.28542 -0.14167 0.28672 -0.1412 0.28815 -0.14097 C 0.28997 -0.14051 0.29193 -0.14051 0.29388 -0.13981 C 0.29583 -0.13935 0.29948 -0.13796 0.29948 -0.1375 C 0.30013 -0.13704 0.30065 -0.13611 0.3013 -0.13565 C 0.30182 -0.13518 0.30247 -0.13518 0.30299 -0.13449 C 0.30417 -0.1331 0.30534 -0.13148 0.30651 -0.13032 L 0.3082 -0.12801 C 0.30859 -0.12685 0.30885 -0.12569 0.30937 -0.12454 C 0.3099 -0.12361 0.31068 -0.12292 0.31107 -0.12153 C 0.31172 -0.11944 0.31159 -0.1169 0.31224 -0.11505 C 0.31263 -0.11389 0.31315 -0.11296 0.31341 -0.11157 C 0.3138 -0.10972 0.31419 -0.10717 0.31458 -0.10532 L 0.3151 -0.10185 C 0.31562 -0.09398 0.31562 -0.09768 0.31562 -0.0912 " pathEditMode="relative" rAng="0" ptsTypes="AAAAAAAAAAAAAAAAAAAAAAAAAAAAAAAAAAAAAAAAAAAAA">
                                      <p:cBhvr>
                                        <p:cTn id="83" dur="500" fill="hold"/>
                                        <p:tgtEl>
                                          <p:spTgt spid="45"/>
                                        </p:tgtEl>
                                        <p:attrNameLst>
                                          <p:attrName>ppt_x</p:attrName>
                                          <p:attrName>ppt_y</p:attrName>
                                        </p:attrNameLst>
                                      </p:cBhvr>
                                      <p:rCtr x="15781" y="-7940"/>
                                    </p:animMotion>
                                  </p:childTnLst>
                                </p:cTn>
                              </p:par>
                            </p:childTnLst>
                          </p:cTn>
                        </p:par>
                        <p:par>
                          <p:cTn id="84" fill="hold">
                            <p:stCondLst>
                              <p:cond delay="7700"/>
                            </p:stCondLst>
                            <p:childTnLst>
                              <p:par>
                                <p:cTn id="85" presetID="2" presetClass="entr" presetSubtype="8" fill="hold" nodeType="afterEffect">
                                  <p:stCondLst>
                                    <p:cond delay="0"/>
                                  </p:stCondLst>
                                  <p:childTnLst>
                                    <p:set>
                                      <p:cBhvr>
                                        <p:cTn id="86" dur="1" fill="hold">
                                          <p:stCondLst>
                                            <p:cond delay="0"/>
                                          </p:stCondLst>
                                        </p:cTn>
                                        <p:tgtEl>
                                          <p:spTgt spid="34"/>
                                        </p:tgtEl>
                                        <p:attrNameLst>
                                          <p:attrName>style.visibility</p:attrName>
                                        </p:attrNameLst>
                                      </p:cBhvr>
                                      <p:to>
                                        <p:strVal val="visible"/>
                                      </p:to>
                                    </p:set>
                                    <p:anim calcmode="lin" valueType="num">
                                      <p:cBhvr additive="base">
                                        <p:cTn id="87" dur="300" fill="hold"/>
                                        <p:tgtEl>
                                          <p:spTgt spid="34"/>
                                        </p:tgtEl>
                                        <p:attrNameLst>
                                          <p:attrName>ppt_x</p:attrName>
                                        </p:attrNameLst>
                                      </p:cBhvr>
                                      <p:tavLst>
                                        <p:tav tm="0">
                                          <p:val>
                                            <p:strVal val="0-#ppt_w/2"/>
                                          </p:val>
                                        </p:tav>
                                        <p:tav tm="100000">
                                          <p:val>
                                            <p:strVal val="#ppt_x"/>
                                          </p:val>
                                        </p:tav>
                                      </p:tavLst>
                                    </p:anim>
                                    <p:anim calcmode="lin" valueType="num">
                                      <p:cBhvr additive="base">
                                        <p:cTn id="88" dur="300" fill="hold"/>
                                        <p:tgtEl>
                                          <p:spTgt spid="34"/>
                                        </p:tgtEl>
                                        <p:attrNameLst>
                                          <p:attrName>ppt_y</p:attrName>
                                        </p:attrNameLst>
                                      </p:cBhvr>
                                      <p:tavLst>
                                        <p:tav tm="0">
                                          <p:val>
                                            <p:strVal val="#ppt_y"/>
                                          </p:val>
                                        </p:tav>
                                        <p:tav tm="100000">
                                          <p:val>
                                            <p:strVal val="#ppt_y"/>
                                          </p:val>
                                        </p:tav>
                                      </p:tavLst>
                                    </p:anim>
                                  </p:childTnLst>
                                </p:cTn>
                              </p:par>
                            </p:childTnLst>
                          </p:cTn>
                        </p:par>
                        <p:par>
                          <p:cTn id="89" fill="hold">
                            <p:stCondLst>
                              <p:cond delay="8000"/>
                            </p:stCondLst>
                            <p:childTnLst>
                              <p:par>
                                <p:cTn id="90" presetID="0" presetClass="path" presetSubtype="0" accel="50000" decel="50000" fill="hold" nodeType="afterEffect">
                                  <p:stCondLst>
                                    <p:cond delay="0"/>
                                  </p:stCondLst>
                                  <p:childTnLst>
                                    <p:animMotion origin="layout" path="M 2.5E-6 3.7037E-7 C 0.00078 0.00046 0.00169 0.00069 0.00273 0.00116 C 0.00325 0.00139 0.00377 0.00185 0.00442 0.00208 C 0.0056 0.00255 0.00677 0.00278 0.00794 0.00324 C 0.04687 0.00046 -0.00183 0.00324 0.03828 0.00324 C 0.04049 0.00324 0.04258 0.00208 0.04466 0.00208 L 0.09674 0.00116 C 0.10091 -0.00046 0.0987 0.00069 0.10312 -0.00208 L 0.10482 -0.00301 C 0.10547 -0.0037 0.10612 -0.00417 0.10664 -0.00509 C 0.10755 -0.00694 0.10846 -0.0088 0.10885 -0.01134 C 0.11028 -0.01875 0.10976 -0.01528 0.11067 -0.02153 C 0.1108 -0.02454 0.11094 -0.02755 0.1112 -0.03079 C 0.11133 -0.03357 0.11172 -0.03611 0.11172 -0.03889 C 0.11302 -0.07477 0.11159 -0.05671 0.11289 -0.10255 C 0.11315 -0.1088 0.11367 -0.11482 0.11406 -0.12107 C 0.11432 -0.12384 0.11432 -0.12662 0.11458 -0.12917 C 0.11458 -0.13032 0.11497 -0.13125 0.1151 -0.13241 C 0.11536 -0.13357 0.11549 -0.13495 0.11562 -0.13634 C 0.11614 -0.13958 0.11679 -0.14259 0.11745 -0.1456 L 0.11797 -0.14861 C 0.11823 -0.14977 0.11797 -0.15139 0.11862 -0.15185 C 0.11966 -0.15255 0.12083 -0.15347 0.122 -0.15394 C 0.12851 -0.15532 0.12513 -0.15463 0.13242 -0.15579 C 0.13802 -0.15417 0.13385 -0.15532 0.14088 -0.15394 C 0.14245 -0.15347 0.14401 -0.15301 0.14557 -0.15278 C 0.15156 -0.15208 0.15742 -0.15139 0.16328 -0.15069 L 0.17304 -0.14977 C 0.21302 -0.14676 0.17252 -0.15046 0.20117 -0.14769 L 0.23034 -0.14861 C 0.2582 -0.14977 0.24804 -0.14884 0.26484 -0.15069 L 0.31484 -0.14977 C 0.31862 -0.14954 0.32239 -0.14861 0.32617 -0.14861 C 0.33242 -0.14861 0.33854 -0.14931 0.34453 -0.14977 L 0.35833 -0.14861 C 0.3612 -0.14838 0.36523 -0.14815 0.3681 -0.14676 C 0.36927 -0.14607 0.37031 -0.14537 0.37148 -0.14468 C 0.37148 -0.14444 0.375 -0.14259 0.375 -0.14236 C 0.37669 -0.14051 0.37708 -0.14051 0.37838 -0.1375 C 0.38086 -0.13241 0.37812 -0.13611 0.38138 -0.13241 C 0.38229 -0.12685 0.38151 -0.13009 0.38424 -0.12315 L 0.38541 -0.11991 L 0.38763 -0.10764 C 0.38828 -0.10463 0.38867 -0.10301 0.3888 -0.09954 C 0.3888 -0.09769 0.3888 -0.09607 0.3888 -0.09444 " pathEditMode="relative" rAng="0" ptsTypes="AAAAAAAAAAAAAAAAAAAAAAAAAAAAAAAAAAAAAAAAAAAAA">
                                      <p:cBhvr>
                                        <p:cTn id="91" dur="500" fill="hold"/>
                                        <p:tgtEl>
                                          <p:spTgt spid="34"/>
                                        </p:tgtEl>
                                        <p:attrNameLst>
                                          <p:attrName>ppt_x</p:attrName>
                                          <p:attrName>ppt_y</p:attrName>
                                        </p:attrNameLst>
                                      </p:cBhvr>
                                      <p:rCtr x="19440" y="-7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C3813CA-2FEE-3549-83A1-12914E8692AD}"/>
              </a:ext>
            </a:extLst>
          </p:cNvPr>
          <p:cNvSpPr>
            <a:spLocks noGrp="1"/>
          </p:cNvSpPr>
          <p:nvPr>
            <p:ph type="sldNum" sz="quarter" idx="12"/>
          </p:nvPr>
        </p:nvSpPr>
        <p:spPr/>
        <p:txBody>
          <a:bodyPr/>
          <a:lstStyle/>
          <a:p>
            <a:fld id="{80C4585B-CFCB-F440-9495-A55347CBA6EB}" type="slidenum">
              <a:rPr lang="en-US" smtClean="0"/>
              <a:pPr/>
              <a:t>20</a:t>
            </a:fld>
            <a:endParaRPr lang="en-US" dirty="0"/>
          </a:p>
        </p:txBody>
      </p:sp>
      <p:sp>
        <p:nvSpPr>
          <p:cNvPr id="7" name="TextBox 6">
            <a:extLst>
              <a:ext uri="{FF2B5EF4-FFF2-40B4-BE49-F238E27FC236}">
                <a16:creationId xmlns:a16="http://schemas.microsoft.com/office/drawing/2014/main" id="{88D25ACD-E9F6-4F44-8593-29C39182FD00}"/>
              </a:ext>
            </a:extLst>
          </p:cNvPr>
          <p:cNvSpPr txBox="1"/>
          <p:nvPr/>
        </p:nvSpPr>
        <p:spPr>
          <a:xfrm>
            <a:off x="0" y="44"/>
            <a:ext cx="3998148" cy="6858000"/>
          </a:xfrm>
          <a:prstGeom prst="rect">
            <a:avLst/>
          </a:prstGeom>
          <a:solidFill>
            <a:srgbClr val="262626"/>
          </a:solidFill>
        </p:spPr>
        <p:txBody>
          <a:bodyPr wrap="square" rtlCol="0">
            <a:noAutofit/>
          </a:bodyPr>
          <a:lstStyle/>
          <a:p>
            <a:pPr algn="ctr"/>
            <a:endParaRPr lang="en-US" sz="2400" dirty="0">
              <a:solidFill>
                <a:prstClr val="white"/>
              </a:solidFill>
              <a:latin typeface="Gill Sans Light"/>
              <a:cs typeface="Gill Sans Light"/>
            </a:endParaRPr>
          </a:p>
        </p:txBody>
      </p:sp>
      <p:sp>
        <p:nvSpPr>
          <p:cNvPr id="207" name="TextBox 206">
            <a:extLst>
              <a:ext uri="{FF2B5EF4-FFF2-40B4-BE49-F238E27FC236}">
                <a16:creationId xmlns:a16="http://schemas.microsoft.com/office/drawing/2014/main" id="{397029AF-C63C-0545-994F-7DD14106A40B}"/>
              </a:ext>
            </a:extLst>
          </p:cNvPr>
          <p:cNvSpPr txBox="1"/>
          <p:nvPr/>
        </p:nvSpPr>
        <p:spPr>
          <a:xfrm>
            <a:off x="8195062" y="44"/>
            <a:ext cx="3998148" cy="6858000"/>
          </a:xfrm>
          <a:prstGeom prst="rect">
            <a:avLst/>
          </a:prstGeom>
          <a:solidFill>
            <a:srgbClr val="262626"/>
          </a:solidFill>
        </p:spPr>
        <p:txBody>
          <a:bodyPr wrap="square" rtlCol="0">
            <a:noAutofit/>
          </a:bodyPr>
          <a:lstStyle/>
          <a:p>
            <a:pPr algn="ctr"/>
            <a:endParaRPr lang="en-US" sz="2400" dirty="0">
              <a:solidFill>
                <a:prstClr val="white"/>
              </a:solidFill>
              <a:latin typeface="Gill Sans Light"/>
              <a:cs typeface="Gill Sans Light"/>
            </a:endParaRPr>
          </a:p>
        </p:txBody>
      </p:sp>
      <p:sp>
        <p:nvSpPr>
          <p:cNvPr id="208" name="Title 3">
            <a:extLst>
              <a:ext uri="{FF2B5EF4-FFF2-40B4-BE49-F238E27FC236}">
                <a16:creationId xmlns:a16="http://schemas.microsoft.com/office/drawing/2014/main" id="{8A7CCB5A-5F8F-484A-A0C8-A7F1FEAE1033}"/>
              </a:ext>
            </a:extLst>
          </p:cNvPr>
          <p:cNvSpPr txBox="1">
            <a:spLocks/>
          </p:cNvSpPr>
          <p:nvPr/>
        </p:nvSpPr>
        <p:spPr>
          <a:xfrm>
            <a:off x="238415" y="2047957"/>
            <a:ext cx="3521319" cy="1077218"/>
          </a:xfrm>
          <a:prstGeom prst="rect">
            <a:avLst/>
          </a:prstGeom>
          <a:noFill/>
        </p:spPr>
        <p:txBody>
          <a:bodyPr wrap="square">
            <a:spAutoFit/>
          </a:bodyPr>
          <a:lstStyle>
            <a:lvl1pPr algn="l" defTabSz="914400" rtl="0" eaLnBrk="1" latinLnBrk="0" hangingPunct="1">
              <a:spcBef>
                <a:spcPct val="0"/>
              </a:spcBef>
              <a:buNone/>
              <a:defRPr sz="4400" kern="1200">
                <a:solidFill>
                  <a:schemeClr val="tx1"/>
                </a:solidFill>
                <a:latin typeface="Segoe UI"/>
                <a:ea typeface="+mj-ea"/>
                <a:cs typeface="Segoe UI"/>
              </a:defRPr>
            </a:lvl1pPr>
          </a:lstStyle>
          <a:p>
            <a:r>
              <a:rPr lang="en-US" sz="6400" dirty="0">
                <a:solidFill>
                  <a:srgbClr val="FF6600"/>
                </a:solidFill>
                <a:latin typeface="Abril Fatface"/>
                <a:ea typeface="ＭＳ Ｐゴシック" charset="-128"/>
                <a:cs typeface="Abril Fatface"/>
              </a:rPr>
              <a:t>Tiresias</a:t>
            </a:r>
          </a:p>
        </p:txBody>
      </p:sp>
      <p:sp>
        <p:nvSpPr>
          <p:cNvPr id="209" name="TextBox 208">
            <a:extLst>
              <a:ext uri="{FF2B5EF4-FFF2-40B4-BE49-F238E27FC236}">
                <a16:creationId xmlns:a16="http://schemas.microsoft.com/office/drawing/2014/main" id="{28ACE5AC-29DC-2942-8AD7-86CD5E990FF3}"/>
              </a:ext>
            </a:extLst>
          </p:cNvPr>
          <p:cNvSpPr txBox="1"/>
          <p:nvPr/>
        </p:nvSpPr>
        <p:spPr>
          <a:xfrm>
            <a:off x="238415" y="3640247"/>
            <a:ext cx="4220178" cy="830997"/>
          </a:xfrm>
          <a:prstGeom prst="rect">
            <a:avLst/>
          </a:prstGeom>
          <a:noFill/>
        </p:spPr>
        <p:txBody>
          <a:bodyPr wrap="square" rtlCol="0">
            <a:spAutoFit/>
          </a:bodyPr>
          <a:lstStyle/>
          <a:p>
            <a:r>
              <a:rPr lang="en-US" altLang="zh-CN" sz="2400" i="1" dirty="0">
                <a:solidFill>
                  <a:srgbClr val="FFFFFF"/>
                </a:solidFill>
                <a:latin typeface="Gill Sans Light"/>
                <a:cs typeface="Gill Sans Light"/>
              </a:rPr>
              <a:t>Central Master </a:t>
            </a:r>
          </a:p>
          <a:p>
            <a:r>
              <a:rPr lang="en-US" sz="2400" i="1" dirty="0">
                <a:solidFill>
                  <a:srgbClr val="FFFFFF"/>
                </a:solidFill>
                <a:latin typeface="Gill Sans Light"/>
                <a:cs typeface="Gill Sans Light"/>
              </a:rPr>
              <a:t>Network-Level Model Profiler</a:t>
            </a:r>
          </a:p>
        </p:txBody>
      </p:sp>
      <p:sp>
        <p:nvSpPr>
          <p:cNvPr id="210" name="TextBox 209">
            <a:extLst>
              <a:ext uri="{FF2B5EF4-FFF2-40B4-BE49-F238E27FC236}">
                <a16:creationId xmlns:a16="http://schemas.microsoft.com/office/drawing/2014/main" id="{574B7D53-6F14-8D47-9497-CE447475CEB8}"/>
              </a:ext>
            </a:extLst>
          </p:cNvPr>
          <p:cNvSpPr txBox="1"/>
          <p:nvPr/>
        </p:nvSpPr>
        <p:spPr>
          <a:xfrm>
            <a:off x="8310675" y="3204982"/>
            <a:ext cx="3419770" cy="1138773"/>
          </a:xfrm>
          <a:prstGeom prst="rect">
            <a:avLst/>
          </a:prstGeom>
          <a:noFill/>
        </p:spPr>
        <p:txBody>
          <a:bodyPr wrap="square" rtlCol="0">
            <a:spAutoFit/>
          </a:bodyPr>
          <a:lstStyle/>
          <a:p>
            <a:r>
              <a:rPr lang="en-US" altLang="zh-CN" sz="3400" i="1" dirty="0">
                <a:solidFill>
                  <a:schemeClr val="accent2"/>
                </a:solidFill>
                <a:latin typeface="Gill Sans Light"/>
                <a:cs typeface="Gill Sans Light"/>
              </a:rPr>
              <a:t>60-GPU</a:t>
            </a:r>
            <a:r>
              <a:rPr lang="en-US" altLang="zh-CN" sz="3400" i="1" dirty="0">
                <a:solidFill>
                  <a:srgbClr val="FFFFFF"/>
                </a:solidFill>
                <a:latin typeface="Gill Sans Light"/>
                <a:cs typeface="Gill Sans Light"/>
              </a:rPr>
              <a:t> </a:t>
            </a:r>
          </a:p>
          <a:p>
            <a:r>
              <a:rPr lang="en-US" altLang="zh-CN" sz="3400" i="1" dirty="0">
                <a:solidFill>
                  <a:srgbClr val="FFFFFF"/>
                </a:solidFill>
                <a:latin typeface="Gill Sans Light"/>
                <a:cs typeface="Gill Sans Light"/>
              </a:rPr>
              <a:t>Testbed Experiment</a:t>
            </a:r>
            <a:endParaRPr lang="en-US" sz="3400" i="1" dirty="0">
              <a:solidFill>
                <a:srgbClr val="FFFFFF"/>
              </a:solidFill>
              <a:latin typeface="Gill Sans Light"/>
              <a:cs typeface="Gill Sans Light"/>
            </a:endParaRPr>
          </a:p>
        </p:txBody>
      </p:sp>
      <p:sp>
        <p:nvSpPr>
          <p:cNvPr id="211" name="TextBox 210">
            <a:extLst>
              <a:ext uri="{FF2B5EF4-FFF2-40B4-BE49-F238E27FC236}">
                <a16:creationId xmlns:a16="http://schemas.microsoft.com/office/drawing/2014/main" id="{F152C377-8857-DB46-8BB1-CF2EFF64C28E}"/>
              </a:ext>
            </a:extLst>
          </p:cNvPr>
          <p:cNvSpPr txBox="1"/>
          <p:nvPr/>
        </p:nvSpPr>
        <p:spPr>
          <a:xfrm>
            <a:off x="8310675" y="4367173"/>
            <a:ext cx="3881325" cy="1138773"/>
          </a:xfrm>
          <a:prstGeom prst="rect">
            <a:avLst/>
          </a:prstGeom>
          <a:noFill/>
        </p:spPr>
        <p:txBody>
          <a:bodyPr wrap="square" rtlCol="0">
            <a:spAutoFit/>
          </a:bodyPr>
          <a:lstStyle/>
          <a:p>
            <a:r>
              <a:rPr lang="en-US" altLang="zh-CN" sz="3400" i="1" dirty="0">
                <a:solidFill>
                  <a:schemeClr val="accent2"/>
                </a:solidFill>
                <a:latin typeface="Gill Sans Light"/>
                <a:cs typeface="Gill Sans Light"/>
              </a:rPr>
              <a:t>Large-scale &amp; </a:t>
            </a:r>
          </a:p>
          <a:p>
            <a:r>
              <a:rPr lang="en-US" altLang="zh-CN" sz="3400" i="1" dirty="0">
                <a:solidFill>
                  <a:schemeClr val="accent2"/>
                </a:solidFill>
                <a:latin typeface="Gill Sans Light"/>
                <a:cs typeface="Gill Sans Light"/>
              </a:rPr>
              <a:t>Trace-driven</a:t>
            </a:r>
            <a:r>
              <a:rPr lang="en-US" altLang="zh-CN" sz="3400" i="1" dirty="0">
                <a:solidFill>
                  <a:srgbClr val="FFFFFF"/>
                </a:solidFill>
                <a:latin typeface="Gill Sans Light"/>
                <a:cs typeface="Gill Sans Light"/>
              </a:rPr>
              <a:t> Simulation</a:t>
            </a:r>
            <a:endParaRPr lang="en-US" sz="3400" i="1" dirty="0">
              <a:solidFill>
                <a:srgbClr val="FFFFFF"/>
              </a:solidFill>
              <a:latin typeface="Gill Sans Light"/>
              <a:cs typeface="Gill Sans Light"/>
            </a:endParaRPr>
          </a:p>
        </p:txBody>
      </p:sp>
      <p:sp>
        <p:nvSpPr>
          <p:cNvPr id="212" name="TextBox 211">
            <a:extLst>
              <a:ext uri="{FF2B5EF4-FFF2-40B4-BE49-F238E27FC236}">
                <a16:creationId xmlns:a16="http://schemas.microsoft.com/office/drawing/2014/main" id="{896FF6F8-9D67-2A4D-BF62-891E455B0C4D}"/>
              </a:ext>
            </a:extLst>
          </p:cNvPr>
          <p:cNvSpPr txBox="1"/>
          <p:nvPr/>
        </p:nvSpPr>
        <p:spPr>
          <a:xfrm>
            <a:off x="8424596" y="2171068"/>
            <a:ext cx="3539081" cy="830997"/>
          </a:xfrm>
          <a:prstGeom prst="rect">
            <a:avLst/>
          </a:prstGeom>
          <a:noFill/>
        </p:spPr>
        <p:txBody>
          <a:bodyPr wrap="square" rtlCol="0">
            <a:spAutoFit/>
          </a:bodyPr>
          <a:lstStyle/>
          <a:p>
            <a:pPr algn="ctr"/>
            <a:r>
              <a:rPr lang="en-US" altLang="zh-CN" sz="4800" i="1" dirty="0">
                <a:solidFill>
                  <a:schemeClr val="accent2"/>
                </a:solidFill>
                <a:latin typeface="Gill Sans" panose="020B0502020104020203" pitchFamily="34" charset="-79"/>
                <a:cs typeface="Gill Sans" panose="020B0502020104020203" pitchFamily="34" charset="-79"/>
              </a:rPr>
              <a:t>Evaluation</a:t>
            </a:r>
            <a:endParaRPr lang="en-US" sz="4800" i="1" dirty="0">
              <a:solidFill>
                <a:srgbClr val="FFFFFF"/>
              </a:solidFill>
              <a:latin typeface="Gill Sans" panose="020B0502020104020203" pitchFamily="34" charset="-79"/>
              <a:cs typeface="Gill Sans" panose="020B0502020104020203" pitchFamily="34" charset="-79"/>
            </a:endParaRPr>
          </a:p>
        </p:txBody>
      </p:sp>
      <p:grpSp>
        <p:nvGrpSpPr>
          <p:cNvPr id="411" name="Group 410">
            <a:extLst>
              <a:ext uri="{FF2B5EF4-FFF2-40B4-BE49-F238E27FC236}">
                <a16:creationId xmlns:a16="http://schemas.microsoft.com/office/drawing/2014/main" id="{1D496A42-EAAE-B149-8443-5B1B999C24B3}"/>
              </a:ext>
            </a:extLst>
          </p:cNvPr>
          <p:cNvGrpSpPr/>
          <p:nvPr/>
        </p:nvGrpSpPr>
        <p:grpSpPr>
          <a:xfrm>
            <a:off x="3998148" y="914010"/>
            <a:ext cx="4024883" cy="5030068"/>
            <a:chOff x="4006851" y="862398"/>
            <a:chExt cx="4024883" cy="5030068"/>
          </a:xfrm>
        </p:grpSpPr>
        <p:grpSp>
          <p:nvGrpSpPr>
            <p:cNvPr id="412" name="Group 411">
              <a:extLst>
                <a:ext uri="{FF2B5EF4-FFF2-40B4-BE49-F238E27FC236}">
                  <a16:creationId xmlns:a16="http://schemas.microsoft.com/office/drawing/2014/main" id="{92FEE86B-1AB2-5144-A222-EC2E55402F79}"/>
                </a:ext>
              </a:extLst>
            </p:cNvPr>
            <p:cNvGrpSpPr/>
            <p:nvPr/>
          </p:nvGrpSpPr>
          <p:grpSpPr>
            <a:xfrm>
              <a:off x="5720122" y="3405874"/>
              <a:ext cx="2157984" cy="2154580"/>
              <a:chOff x="7767697" y="440196"/>
              <a:chExt cx="2157984" cy="2154580"/>
            </a:xfrm>
          </p:grpSpPr>
          <p:sp>
            <p:nvSpPr>
              <p:cNvPr id="428" name="Rectangle 427">
                <a:extLst>
                  <a:ext uri="{FF2B5EF4-FFF2-40B4-BE49-F238E27FC236}">
                    <a16:creationId xmlns:a16="http://schemas.microsoft.com/office/drawing/2014/main" id="{1363D6C2-4C24-9F40-9183-01E2A9254717}"/>
                  </a:ext>
                </a:extLst>
              </p:cNvPr>
              <p:cNvSpPr/>
              <p:nvPr/>
            </p:nvSpPr>
            <p:spPr>
              <a:xfrm>
                <a:off x="7767697" y="440196"/>
                <a:ext cx="2157984" cy="2154580"/>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nvGrpSpPr>
              <p:cNvPr id="429" name="Group 428">
                <a:extLst>
                  <a:ext uri="{FF2B5EF4-FFF2-40B4-BE49-F238E27FC236}">
                    <a16:creationId xmlns:a16="http://schemas.microsoft.com/office/drawing/2014/main" id="{C2D69DBB-ED2B-F441-9ED2-330192BFD18A}"/>
                  </a:ext>
                </a:extLst>
              </p:cNvPr>
              <p:cNvGrpSpPr>
                <a:grpSpLocks noChangeAspect="1"/>
              </p:cNvGrpSpPr>
              <p:nvPr/>
            </p:nvGrpSpPr>
            <p:grpSpPr>
              <a:xfrm>
                <a:off x="7814626" y="485046"/>
                <a:ext cx="274754" cy="274320"/>
                <a:chOff x="4933259" y="5062909"/>
                <a:chExt cx="549508" cy="548640"/>
              </a:xfrm>
              <a:solidFill>
                <a:schemeClr val="tx1">
                  <a:lumMod val="50000"/>
                  <a:lumOff val="50000"/>
                </a:schemeClr>
              </a:solidFill>
            </p:grpSpPr>
            <p:sp>
              <p:nvSpPr>
                <p:cNvPr id="605" name="Rectangle 604">
                  <a:extLst>
                    <a:ext uri="{FF2B5EF4-FFF2-40B4-BE49-F238E27FC236}">
                      <a16:creationId xmlns:a16="http://schemas.microsoft.com/office/drawing/2014/main" id="{D12D336D-F1C1-E443-80FC-2F5A845E4705}"/>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606" name="Rectangle 605">
                  <a:extLst>
                    <a:ext uri="{FF2B5EF4-FFF2-40B4-BE49-F238E27FC236}">
                      <a16:creationId xmlns:a16="http://schemas.microsoft.com/office/drawing/2014/main" id="{E5E5BADF-ECB2-D649-A4E8-B569C406B10D}"/>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607" name="Rectangle 606">
                  <a:extLst>
                    <a:ext uri="{FF2B5EF4-FFF2-40B4-BE49-F238E27FC236}">
                      <a16:creationId xmlns:a16="http://schemas.microsoft.com/office/drawing/2014/main" id="{370CE957-0F44-6740-829B-36822CAAF17D}"/>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608" name="Rectangle 607">
                  <a:extLst>
                    <a:ext uri="{FF2B5EF4-FFF2-40B4-BE49-F238E27FC236}">
                      <a16:creationId xmlns:a16="http://schemas.microsoft.com/office/drawing/2014/main" id="{D65A58FA-934F-DE4E-BACF-2E93922AF371}"/>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30" name="Group 429">
                <a:extLst>
                  <a:ext uri="{FF2B5EF4-FFF2-40B4-BE49-F238E27FC236}">
                    <a16:creationId xmlns:a16="http://schemas.microsoft.com/office/drawing/2014/main" id="{CB7FC866-066E-2949-BE40-998ADD7BC1BB}"/>
                  </a:ext>
                </a:extLst>
              </p:cNvPr>
              <p:cNvGrpSpPr>
                <a:grpSpLocks noChangeAspect="1"/>
              </p:cNvGrpSpPr>
              <p:nvPr/>
            </p:nvGrpSpPr>
            <p:grpSpPr>
              <a:xfrm>
                <a:off x="8171669" y="485046"/>
                <a:ext cx="274754" cy="274320"/>
                <a:chOff x="4933259" y="5062909"/>
                <a:chExt cx="549508" cy="548640"/>
              </a:xfrm>
              <a:solidFill>
                <a:schemeClr val="tx1">
                  <a:lumMod val="50000"/>
                  <a:lumOff val="50000"/>
                </a:schemeClr>
              </a:solidFill>
            </p:grpSpPr>
            <p:sp>
              <p:nvSpPr>
                <p:cNvPr id="601" name="Rectangle 600">
                  <a:extLst>
                    <a:ext uri="{FF2B5EF4-FFF2-40B4-BE49-F238E27FC236}">
                      <a16:creationId xmlns:a16="http://schemas.microsoft.com/office/drawing/2014/main" id="{35CA978D-5BA3-6D41-B3F3-C0ADF7D14FB5}"/>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602" name="Rectangle 601">
                  <a:extLst>
                    <a:ext uri="{FF2B5EF4-FFF2-40B4-BE49-F238E27FC236}">
                      <a16:creationId xmlns:a16="http://schemas.microsoft.com/office/drawing/2014/main" id="{35F2CE93-3084-BA43-A87B-7483A0B16683}"/>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603" name="Rectangle 602">
                  <a:extLst>
                    <a:ext uri="{FF2B5EF4-FFF2-40B4-BE49-F238E27FC236}">
                      <a16:creationId xmlns:a16="http://schemas.microsoft.com/office/drawing/2014/main" id="{5E59B1B7-7A20-B441-B568-CC062B958824}"/>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604" name="Rectangle 603">
                  <a:extLst>
                    <a:ext uri="{FF2B5EF4-FFF2-40B4-BE49-F238E27FC236}">
                      <a16:creationId xmlns:a16="http://schemas.microsoft.com/office/drawing/2014/main" id="{6868A59E-06E0-3D49-A429-2138446FF48F}"/>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31" name="Group 430">
                <a:extLst>
                  <a:ext uri="{FF2B5EF4-FFF2-40B4-BE49-F238E27FC236}">
                    <a16:creationId xmlns:a16="http://schemas.microsoft.com/office/drawing/2014/main" id="{7B5C4F86-AF06-B84D-9B99-111DB80C0CF5}"/>
                  </a:ext>
                </a:extLst>
              </p:cNvPr>
              <p:cNvGrpSpPr>
                <a:grpSpLocks noChangeAspect="1"/>
              </p:cNvGrpSpPr>
              <p:nvPr/>
            </p:nvGrpSpPr>
            <p:grpSpPr>
              <a:xfrm>
                <a:off x="8528712" y="485046"/>
                <a:ext cx="274754" cy="274320"/>
                <a:chOff x="4933259" y="5062909"/>
                <a:chExt cx="549508" cy="548640"/>
              </a:xfrm>
              <a:solidFill>
                <a:schemeClr val="tx1">
                  <a:lumMod val="50000"/>
                  <a:lumOff val="50000"/>
                </a:schemeClr>
              </a:solidFill>
            </p:grpSpPr>
            <p:sp>
              <p:nvSpPr>
                <p:cNvPr id="597" name="Rectangle 596">
                  <a:extLst>
                    <a:ext uri="{FF2B5EF4-FFF2-40B4-BE49-F238E27FC236}">
                      <a16:creationId xmlns:a16="http://schemas.microsoft.com/office/drawing/2014/main" id="{A4E06BA8-29D3-7144-AB86-B0B09DC95823}"/>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98" name="Rectangle 597">
                  <a:extLst>
                    <a:ext uri="{FF2B5EF4-FFF2-40B4-BE49-F238E27FC236}">
                      <a16:creationId xmlns:a16="http://schemas.microsoft.com/office/drawing/2014/main" id="{591E1862-62F4-FB48-9B3A-CE85B78A1653}"/>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99" name="Rectangle 598">
                  <a:extLst>
                    <a:ext uri="{FF2B5EF4-FFF2-40B4-BE49-F238E27FC236}">
                      <a16:creationId xmlns:a16="http://schemas.microsoft.com/office/drawing/2014/main" id="{D6A691A1-0E13-9F44-90E4-D8D6E789F7EF}"/>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600" name="Rectangle 599">
                  <a:extLst>
                    <a:ext uri="{FF2B5EF4-FFF2-40B4-BE49-F238E27FC236}">
                      <a16:creationId xmlns:a16="http://schemas.microsoft.com/office/drawing/2014/main" id="{032E7BC6-FA10-DA43-812E-4A74567B69E0}"/>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32" name="Group 431">
                <a:extLst>
                  <a:ext uri="{FF2B5EF4-FFF2-40B4-BE49-F238E27FC236}">
                    <a16:creationId xmlns:a16="http://schemas.microsoft.com/office/drawing/2014/main" id="{30297B87-202B-D949-8F30-BCE0F897E947}"/>
                  </a:ext>
                </a:extLst>
              </p:cNvPr>
              <p:cNvGrpSpPr>
                <a:grpSpLocks noChangeAspect="1"/>
              </p:cNvGrpSpPr>
              <p:nvPr/>
            </p:nvGrpSpPr>
            <p:grpSpPr>
              <a:xfrm>
                <a:off x="8885755" y="485046"/>
                <a:ext cx="274754" cy="274320"/>
                <a:chOff x="4933259" y="5062909"/>
                <a:chExt cx="549508" cy="548640"/>
              </a:xfrm>
              <a:solidFill>
                <a:schemeClr val="tx1">
                  <a:lumMod val="50000"/>
                  <a:lumOff val="50000"/>
                </a:schemeClr>
              </a:solidFill>
            </p:grpSpPr>
            <p:sp>
              <p:nvSpPr>
                <p:cNvPr id="593" name="Rectangle 592">
                  <a:extLst>
                    <a:ext uri="{FF2B5EF4-FFF2-40B4-BE49-F238E27FC236}">
                      <a16:creationId xmlns:a16="http://schemas.microsoft.com/office/drawing/2014/main" id="{8626244F-2048-6843-9FA6-199C0D2F43F5}"/>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94" name="Rectangle 593">
                  <a:extLst>
                    <a:ext uri="{FF2B5EF4-FFF2-40B4-BE49-F238E27FC236}">
                      <a16:creationId xmlns:a16="http://schemas.microsoft.com/office/drawing/2014/main" id="{677C7766-FAB6-C645-AB5F-A42FCE911C49}"/>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95" name="Rectangle 594">
                  <a:extLst>
                    <a:ext uri="{FF2B5EF4-FFF2-40B4-BE49-F238E27FC236}">
                      <a16:creationId xmlns:a16="http://schemas.microsoft.com/office/drawing/2014/main" id="{68EB1636-A538-9047-A65A-B03E6389B372}"/>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96" name="Rectangle 595">
                  <a:extLst>
                    <a:ext uri="{FF2B5EF4-FFF2-40B4-BE49-F238E27FC236}">
                      <a16:creationId xmlns:a16="http://schemas.microsoft.com/office/drawing/2014/main" id="{BCAC94E9-D48B-704C-8EAA-15980F9C1E84}"/>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33" name="Group 432">
                <a:extLst>
                  <a:ext uri="{FF2B5EF4-FFF2-40B4-BE49-F238E27FC236}">
                    <a16:creationId xmlns:a16="http://schemas.microsoft.com/office/drawing/2014/main" id="{8B0523C7-949B-124C-8F43-BC8902A6B23B}"/>
                  </a:ext>
                </a:extLst>
              </p:cNvPr>
              <p:cNvGrpSpPr>
                <a:grpSpLocks noChangeAspect="1"/>
              </p:cNvGrpSpPr>
              <p:nvPr/>
            </p:nvGrpSpPr>
            <p:grpSpPr>
              <a:xfrm>
                <a:off x="9242798" y="485046"/>
                <a:ext cx="274754" cy="274320"/>
                <a:chOff x="4933259" y="5062909"/>
                <a:chExt cx="549508" cy="548640"/>
              </a:xfrm>
              <a:solidFill>
                <a:schemeClr val="tx1">
                  <a:lumMod val="50000"/>
                  <a:lumOff val="50000"/>
                </a:schemeClr>
              </a:solidFill>
            </p:grpSpPr>
            <p:sp>
              <p:nvSpPr>
                <p:cNvPr id="589" name="Rectangle 588">
                  <a:extLst>
                    <a:ext uri="{FF2B5EF4-FFF2-40B4-BE49-F238E27FC236}">
                      <a16:creationId xmlns:a16="http://schemas.microsoft.com/office/drawing/2014/main" id="{C865A309-DB5B-4240-8117-023966F24772}"/>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90" name="Rectangle 589">
                  <a:extLst>
                    <a:ext uri="{FF2B5EF4-FFF2-40B4-BE49-F238E27FC236}">
                      <a16:creationId xmlns:a16="http://schemas.microsoft.com/office/drawing/2014/main" id="{CC925567-B15C-E14B-9A8C-A1CD6B2B23B5}"/>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91" name="Rectangle 590">
                  <a:extLst>
                    <a:ext uri="{FF2B5EF4-FFF2-40B4-BE49-F238E27FC236}">
                      <a16:creationId xmlns:a16="http://schemas.microsoft.com/office/drawing/2014/main" id="{7CBFE9BC-D486-CA42-AF49-A67E4C269E68}"/>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92" name="Rectangle 591">
                  <a:extLst>
                    <a:ext uri="{FF2B5EF4-FFF2-40B4-BE49-F238E27FC236}">
                      <a16:creationId xmlns:a16="http://schemas.microsoft.com/office/drawing/2014/main" id="{3035B64A-CE7A-174F-97AC-1626566FB901}"/>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34" name="Group 433">
                <a:extLst>
                  <a:ext uri="{FF2B5EF4-FFF2-40B4-BE49-F238E27FC236}">
                    <a16:creationId xmlns:a16="http://schemas.microsoft.com/office/drawing/2014/main" id="{854F947E-85DB-D34A-9710-72CBBE29D679}"/>
                  </a:ext>
                </a:extLst>
              </p:cNvPr>
              <p:cNvGrpSpPr>
                <a:grpSpLocks noChangeAspect="1"/>
              </p:cNvGrpSpPr>
              <p:nvPr/>
            </p:nvGrpSpPr>
            <p:grpSpPr>
              <a:xfrm>
                <a:off x="9599842" y="485046"/>
                <a:ext cx="274754" cy="274320"/>
                <a:chOff x="4933259" y="5062909"/>
                <a:chExt cx="549508" cy="548640"/>
              </a:xfrm>
              <a:solidFill>
                <a:schemeClr val="tx1">
                  <a:lumMod val="50000"/>
                  <a:lumOff val="50000"/>
                </a:schemeClr>
              </a:solidFill>
            </p:grpSpPr>
            <p:sp>
              <p:nvSpPr>
                <p:cNvPr id="585" name="Rectangle 584">
                  <a:extLst>
                    <a:ext uri="{FF2B5EF4-FFF2-40B4-BE49-F238E27FC236}">
                      <a16:creationId xmlns:a16="http://schemas.microsoft.com/office/drawing/2014/main" id="{1E185780-6566-DA49-98CF-BBB1D6A6BE7E}"/>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86" name="Rectangle 585">
                  <a:extLst>
                    <a:ext uri="{FF2B5EF4-FFF2-40B4-BE49-F238E27FC236}">
                      <a16:creationId xmlns:a16="http://schemas.microsoft.com/office/drawing/2014/main" id="{BBD26901-5DD4-9A41-A1D5-5E512F48D66F}"/>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87" name="Rectangle 586">
                  <a:extLst>
                    <a:ext uri="{FF2B5EF4-FFF2-40B4-BE49-F238E27FC236}">
                      <a16:creationId xmlns:a16="http://schemas.microsoft.com/office/drawing/2014/main" id="{71A137F7-31D7-B240-AF0C-19D6492EC29E}"/>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88" name="Rectangle 587">
                  <a:extLst>
                    <a:ext uri="{FF2B5EF4-FFF2-40B4-BE49-F238E27FC236}">
                      <a16:creationId xmlns:a16="http://schemas.microsoft.com/office/drawing/2014/main" id="{761599E3-9F06-C84E-9958-3E6ABEDE334E}"/>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35" name="Group 434">
                <a:extLst>
                  <a:ext uri="{FF2B5EF4-FFF2-40B4-BE49-F238E27FC236}">
                    <a16:creationId xmlns:a16="http://schemas.microsoft.com/office/drawing/2014/main" id="{227684B1-7A31-A940-BBBF-4B054ABA7FB0}"/>
                  </a:ext>
                </a:extLst>
              </p:cNvPr>
              <p:cNvGrpSpPr>
                <a:grpSpLocks noChangeAspect="1"/>
              </p:cNvGrpSpPr>
              <p:nvPr/>
            </p:nvGrpSpPr>
            <p:grpSpPr>
              <a:xfrm>
                <a:off x="7814626" y="839972"/>
                <a:ext cx="274754" cy="274320"/>
                <a:chOff x="4933259" y="5062909"/>
                <a:chExt cx="549508" cy="548640"/>
              </a:xfrm>
            </p:grpSpPr>
            <p:sp>
              <p:nvSpPr>
                <p:cNvPr id="581" name="Rectangle 580">
                  <a:extLst>
                    <a:ext uri="{FF2B5EF4-FFF2-40B4-BE49-F238E27FC236}">
                      <a16:creationId xmlns:a16="http://schemas.microsoft.com/office/drawing/2014/main" id="{387EC4D1-923C-8A45-9838-7EE80C49ECD3}"/>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82" name="Rectangle 581">
                  <a:extLst>
                    <a:ext uri="{FF2B5EF4-FFF2-40B4-BE49-F238E27FC236}">
                      <a16:creationId xmlns:a16="http://schemas.microsoft.com/office/drawing/2014/main" id="{514694B0-712B-9D46-ABDF-7C76E5CC9BF1}"/>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83" name="Rectangle 582">
                  <a:extLst>
                    <a:ext uri="{FF2B5EF4-FFF2-40B4-BE49-F238E27FC236}">
                      <a16:creationId xmlns:a16="http://schemas.microsoft.com/office/drawing/2014/main" id="{2EA8DFAC-2CB6-1B43-9F77-3E30EE5E03DE}"/>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84" name="Rectangle 583">
                  <a:extLst>
                    <a:ext uri="{FF2B5EF4-FFF2-40B4-BE49-F238E27FC236}">
                      <a16:creationId xmlns:a16="http://schemas.microsoft.com/office/drawing/2014/main" id="{22C523CE-09C1-3A40-B081-74754A394F16}"/>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36" name="Group 435">
                <a:extLst>
                  <a:ext uri="{FF2B5EF4-FFF2-40B4-BE49-F238E27FC236}">
                    <a16:creationId xmlns:a16="http://schemas.microsoft.com/office/drawing/2014/main" id="{28D0943B-DFE6-C34C-A00A-12C720247AA5}"/>
                  </a:ext>
                </a:extLst>
              </p:cNvPr>
              <p:cNvGrpSpPr>
                <a:grpSpLocks noChangeAspect="1"/>
              </p:cNvGrpSpPr>
              <p:nvPr/>
            </p:nvGrpSpPr>
            <p:grpSpPr>
              <a:xfrm>
                <a:off x="8171669" y="839972"/>
                <a:ext cx="274754" cy="274320"/>
                <a:chOff x="4933259" y="5062909"/>
                <a:chExt cx="549508" cy="548640"/>
              </a:xfrm>
            </p:grpSpPr>
            <p:sp>
              <p:nvSpPr>
                <p:cNvPr id="577" name="Rectangle 576">
                  <a:extLst>
                    <a:ext uri="{FF2B5EF4-FFF2-40B4-BE49-F238E27FC236}">
                      <a16:creationId xmlns:a16="http://schemas.microsoft.com/office/drawing/2014/main" id="{F2845B1E-B0B3-A648-89DC-796CF09499F6}"/>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78" name="Rectangle 577">
                  <a:extLst>
                    <a:ext uri="{FF2B5EF4-FFF2-40B4-BE49-F238E27FC236}">
                      <a16:creationId xmlns:a16="http://schemas.microsoft.com/office/drawing/2014/main" id="{DB4F70C8-56E7-CA47-83EA-F0D93E119989}"/>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79" name="Rectangle 578">
                  <a:extLst>
                    <a:ext uri="{FF2B5EF4-FFF2-40B4-BE49-F238E27FC236}">
                      <a16:creationId xmlns:a16="http://schemas.microsoft.com/office/drawing/2014/main" id="{AB41D18D-023D-824B-9B78-5A9ED1DAA962}"/>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80" name="Rectangle 579">
                  <a:extLst>
                    <a:ext uri="{FF2B5EF4-FFF2-40B4-BE49-F238E27FC236}">
                      <a16:creationId xmlns:a16="http://schemas.microsoft.com/office/drawing/2014/main" id="{F6FE06A3-027D-A048-A082-97E9A3496F1D}"/>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37" name="Group 436">
                <a:extLst>
                  <a:ext uri="{FF2B5EF4-FFF2-40B4-BE49-F238E27FC236}">
                    <a16:creationId xmlns:a16="http://schemas.microsoft.com/office/drawing/2014/main" id="{6C1EDEC7-89BD-1E45-8977-6B9FFAE0F7E5}"/>
                  </a:ext>
                </a:extLst>
              </p:cNvPr>
              <p:cNvGrpSpPr>
                <a:grpSpLocks noChangeAspect="1"/>
              </p:cNvGrpSpPr>
              <p:nvPr/>
            </p:nvGrpSpPr>
            <p:grpSpPr>
              <a:xfrm>
                <a:off x="8528712" y="839972"/>
                <a:ext cx="274754" cy="274320"/>
                <a:chOff x="4933259" y="5062909"/>
                <a:chExt cx="549508" cy="548640"/>
              </a:xfrm>
            </p:grpSpPr>
            <p:sp>
              <p:nvSpPr>
                <p:cNvPr id="573" name="Rectangle 572">
                  <a:extLst>
                    <a:ext uri="{FF2B5EF4-FFF2-40B4-BE49-F238E27FC236}">
                      <a16:creationId xmlns:a16="http://schemas.microsoft.com/office/drawing/2014/main" id="{FC998285-7287-F145-A145-52E08E706F07}"/>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74" name="Rectangle 573">
                  <a:extLst>
                    <a:ext uri="{FF2B5EF4-FFF2-40B4-BE49-F238E27FC236}">
                      <a16:creationId xmlns:a16="http://schemas.microsoft.com/office/drawing/2014/main" id="{6922BFF1-F641-4A48-B7FB-AED0AF38F948}"/>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75" name="Rectangle 574">
                  <a:extLst>
                    <a:ext uri="{FF2B5EF4-FFF2-40B4-BE49-F238E27FC236}">
                      <a16:creationId xmlns:a16="http://schemas.microsoft.com/office/drawing/2014/main" id="{F9F00466-02DB-354B-BFF8-BADE7AD0A97C}"/>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76" name="Rectangle 575">
                  <a:extLst>
                    <a:ext uri="{FF2B5EF4-FFF2-40B4-BE49-F238E27FC236}">
                      <a16:creationId xmlns:a16="http://schemas.microsoft.com/office/drawing/2014/main" id="{A423A1CF-D783-804E-A2D5-7E961120F965}"/>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38" name="Group 437">
                <a:extLst>
                  <a:ext uri="{FF2B5EF4-FFF2-40B4-BE49-F238E27FC236}">
                    <a16:creationId xmlns:a16="http://schemas.microsoft.com/office/drawing/2014/main" id="{7D159BB1-68FE-734B-8CE6-B7F4375769C6}"/>
                  </a:ext>
                </a:extLst>
              </p:cNvPr>
              <p:cNvGrpSpPr>
                <a:grpSpLocks noChangeAspect="1"/>
              </p:cNvGrpSpPr>
              <p:nvPr/>
            </p:nvGrpSpPr>
            <p:grpSpPr>
              <a:xfrm>
                <a:off x="8885755" y="839972"/>
                <a:ext cx="274754" cy="274320"/>
                <a:chOff x="4933259" y="5062909"/>
                <a:chExt cx="549508" cy="548640"/>
              </a:xfrm>
            </p:grpSpPr>
            <p:sp>
              <p:nvSpPr>
                <p:cNvPr id="569" name="Rectangle 568">
                  <a:extLst>
                    <a:ext uri="{FF2B5EF4-FFF2-40B4-BE49-F238E27FC236}">
                      <a16:creationId xmlns:a16="http://schemas.microsoft.com/office/drawing/2014/main" id="{B8832E92-0A03-B040-A29E-2DD4F0185DF6}"/>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70" name="Rectangle 569">
                  <a:extLst>
                    <a:ext uri="{FF2B5EF4-FFF2-40B4-BE49-F238E27FC236}">
                      <a16:creationId xmlns:a16="http://schemas.microsoft.com/office/drawing/2014/main" id="{F328FE54-56E4-6042-B3B0-BE1F1601B904}"/>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71" name="Rectangle 570">
                  <a:extLst>
                    <a:ext uri="{FF2B5EF4-FFF2-40B4-BE49-F238E27FC236}">
                      <a16:creationId xmlns:a16="http://schemas.microsoft.com/office/drawing/2014/main" id="{A7C99202-3067-4E4C-B37D-93C71DF954C9}"/>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72" name="Rectangle 571">
                  <a:extLst>
                    <a:ext uri="{FF2B5EF4-FFF2-40B4-BE49-F238E27FC236}">
                      <a16:creationId xmlns:a16="http://schemas.microsoft.com/office/drawing/2014/main" id="{78C6DB7B-44BF-164A-9E01-7F88DE529FBD}"/>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39" name="Group 438">
                <a:extLst>
                  <a:ext uri="{FF2B5EF4-FFF2-40B4-BE49-F238E27FC236}">
                    <a16:creationId xmlns:a16="http://schemas.microsoft.com/office/drawing/2014/main" id="{602E02BD-6BD8-754F-9E5F-EAE06B659541}"/>
                  </a:ext>
                </a:extLst>
              </p:cNvPr>
              <p:cNvGrpSpPr>
                <a:grpSpLocks noChangeAspect="1"/>
              </p:cNvGrpSpPr>
              <p:nvPr/>
            </p:nvGrpSpPr>
            <p:grpSpPr>
              <a:xfrm>
                <a:off x="9242798" y="839972"/>
                <a:ext cx="274754" cy="274320"/>
                <a:chOff x="4933259" y="5062909"/>
                <a:chExt cx="549508" cy="548640"/>
              </a:xfrm>
              <a:solidFill>
                <a:schemeClr val="tx1">
                  <a:lumMod val="50000"/>
                  <a:lumOff val="50000"/>
                </a:schemeClr>
              </a:solidFill>
            </p:grpSpPr>
            <p:sp>
              <p:nvSpPr>
                <p:cNvPr id="565" name="Rectangle 564">
                  <a:extLst>
                    <a:ext uri="{FF2B5EF4-FFF2-40B4-BE49-F238E27FC236}">
                      <a16:creationId xmlns:a16="http://schemas.microsoft.com/office/drawing/2014/main" id="{B2552585-FBE9-DC47-A141-F82E7127EF4A}"/>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66" name="Rectangle 565">
                  <a:extLst>
                    <a:ext uri="{FF2B5EF4-FFF2-40B4-BE49-F238E27FC236}">
                      <a16:creationId xmlns:a16="http://schemas.microsoft.com/office/drawing/2014/main" id="{77BA2E8A-7F0E-1942-9F76-5E5D77179796}"/>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67" name="Rectangle 566">
                  <a:extLst>
                    <a:ext uri="{FF2B5EF4-FFF2-40B4-BE49-F238E27FC236}">
                      <a16:creationId xmlns:a16="http://schemas.microsoft.com/office/drawing/2014/main" id="{763B64F1-C49C-8643-8B59-84A38ACA2959}"/>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68" name="Rectangle 567">
                  <a:extLst>
                    <a:ext uri="{FF2B5EF4-FFF2-40B4-BE49-F238E27FC236}">
                      <a16:creationId xmlns:a16="http://schemas.microsoft.com/office/drawing/2014/main" id="{34870502-D103-CD43-B273-D0216D108D94}"/>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40" name="Group 439">
                <a:extLst>
                  <a:ext uri="{FF2B5EF4-FFF2-40B4-BE49-F238E27FC236}">
                    <a16:creationId xmlns:a16="http://schemas.microsoft.com/office/drawing/2014/main" id="{8ADCBBC6-8023-754B-A65F-CADBA6E87AB1}"/>
                  </a:ext>
                </a:extLst>
              </p:cNvPr>
              <p:cNvGrpSpPr>
                <a:grpSpLocks noChangeAspect="1"/>
              </p:cNvGrpSpPr>
              <p:nvPr/>
            </p:nvGrpSpPr>
            <p:grpSpPr>
              <a:xfrm>
                <a:off x="9599842" y="839972"/>
                <a:ext cx="274754" cy="274320"/>
                <a:chOff x="4933259" y="5062909"/>
                <a:chExt cx="549508" cy="548640"/>
              </a:xfrm>
            </p:grpSpPr>
            <p:sp>
              <p:nvSpPr>
                <p:cNvPr id="561" name="Rectangle 560">
                  <a:extLst>
                    <a:ext uri="{FF2B5EF4-FFF2-40B4-BE49-F238E27FC236}">
                      <a16:creationId xmlns:a16="http://schemas.microsoft.com/office/drawing/2014/main" id="{0AA9D05A-07E0-5A44-919B-3A4A56E23345}"/>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62" name="Rectangle 561">
                  <a:extLst>
                    <a:ext uri="{FF2B5EF4-FFF2-40B4-BE49-F238E27FC236}">
                      <a16:creationId xmlns:a16="http://schemas.microsoft.com/office/drawing/2014/main" id="{C79DAF9C-0F58-1D48-BFE6-22C01E99C0B9}"/>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63" name="Rectangle 562">
                  <a:extLst>
                    <a:ext uri="{FF2B5EF4-FFF2-40B4-BE49-F238E27FC236}">
                      <a16:creationId xmlns:a16="http://schemas.microsoft.com/office/drawing/2014/main" id="{A7FB1DA4-E38A-AE4B-9D78-E6B0E6ACDF82}"/>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64" name="Rectangle 563">
                  <a:extLst>
                    <a:ext uri="{FF2B5EF4-FFF2-40B4-BE49-F238E27FC236}">
                      <a16:creationId xmlns:a16="http://schemas.microsoft.com/office/drawing/2014/main" id="{0B27CBB2-5F34-9C4A-8ED3-E46C6B30876E}"/>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41" name="Group 440">
                <a:extLst>
                  <a:ext uri="{FF2B5EF4-FFF2-40B4-BE49-F238E27FC236}">
                    <a16:creationId xmlns:a16="http://schemas.microsoft.com/office/drawing/2014/main" id="{72AB5BCC-8337-1B44-9D0F-85248D1F42CF}"/>
                  </a:ext>
                </a:extLst>
              </p:cNvPr>
              <p:cNvGrpSpPr>
                <a:grpSpLocks noChangeAspect="1"/>
              </p:cNvGrpSpPr>
              <p:nvPr/>
            </p:nvGrpSpPr>
            <p:grpSpPr>
              <a:xfrm>
                <a:off x="7814626" y="1194898"/>
                <a:ext cx="274754" cy="274320"/>
                <a:chOff x="4933259" y="5062909"/>
                <a:chExt cx="549508" cy="548640"/>
              </a:xfrm>
              <a:solidFill>
                <a:schemeClr val="tx1">
                  <a:lumMod val="50000"/>
                  <a:lumOff val="50000"/>
                </a:schemeClr>
              </a:solidFill>
            </p:grpSpPr>
            <p:sp>
              <p:nvSpPr>
                <p:cNvPr id="557" name="Rectangle 556">
                  <a:extLst>
                    <a:ext uri="{FF2B5EF4-FFF2-40B4-BE49-F238E27FC236}">
                      <a16:creationId xmlns:a16="http://schemas.microsoft.com/office/drawing/2014/main" id="{F27457ED-144A-DF43-B0EB-E1F7B1F664FA}"/>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58" name="Rectangle 557">
                  <a:extLst>
                    <a:ext uri="{FF2B5EF4-FFF2-40B4-BE49-F238E27FC236}">
                      <a16:creationId xmlns:a16="http://schemas.microsoft.com/office/drawing/2014/main" id="{629AF4FE-E6D5-9C4C-902B-F62428404750}"/>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59" name="Rectangle 558">
                  <a:extLst>
                    <a:ext uri="{FF2B5EF4-FFF2-40B4-BE49-F238E27FC236}">
                      <a16:creationId xmlns:a16="http://schemas.microsoft.com/office/drawing/2014/main" id="{16A805A3-62D2-774A-B21D-94040EDB808E}"/>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60" name="Rectangle 559">
                  <a:extLst>
                    <a:ext uri="{FF2B5EF4-FFF2-40B4-BE49-F238E27FC236}">
                      <a16:creationId xmlns:a16="http://schemas.microsoft.com/office/drawing/2014/main" id="{2479F473-EA76-E142-83A9-AAFB10E37AFD}"/>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42" name="Group 441">
                <a:extLst>
                  <a:ext uri="{FF2B5EF4-FFF2-40B4-BE49-F238E27FC236}">
                    <a16:creationId xmlns:a16="http://schemas.microsoft.com/office/drawing/2014/main" id="{C4FCC544-CBD5-424F-AD69-9838E552F91A}"/>
                  </a:ext>
                </a:extLst>
              </p:cNvPr>
              <p:cNvGrpSpPr>
                <a:grpSpLocks noChangeAspect="1"/>
              </p:cNvGrpSpPr>
              <p:nvPr/>
            </p:nvGrpSpPr>
            <p:grpSpPr>
              <a:xfrm>
                <a:off x="8171669" y="1194898"/>
                <a:ext cx="274754" cy="274320"/>
                <a:chOff x="4933259" y="5062909"/>
                <a:chExt cx="549508" cy="548640"/>
              </a:xfrm>
            </p:grpSpPr>
            <p:sp>
              <p:nvSpPr>
                <p:cNvPr id="553" name="Rectangle 552">
                  <a:extLst>
                    <a:ext uri="{FF2B5EF4-FFF2-40B4-BE49-F238E27FC236}">
                      <a16:creationId xmlns:a16="http://schemas.microsoft.com/office/drawing/2014/main" id="{A46BE834-189D-F241-969C-4516E793CBFC}"/>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54" name="Rectangle 553">
                  <a:extLst>
                    <a:ext uri="{FF2B5EF4-FFF2-40B4-BE49-F238E27FC236}">
                      <a16:creationId xmlns:a16="http://schemas.microsoft.com/office/drawing/2014/main" id="{36811F76-5FD5-F040-8B1E-0254ABEB9598}"/>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55" name="Rectangle 554">
                  <a:extLst>
                    <a:ext uri="{FF2B5EF4-FFF2-40B4-BE49-F238E27FC236}">
                      <a16:creationId xmlns:a16="http://schemas.microsoft.com/office/drawing/2014/main" id="{10FA9FBF-3208-F946-BD9C-C0B0317A9F49}"/>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56" name="Rectangle 555">
                  <a:extLst>
                    <a:ext uri="{FF2B5EF4-FFF2-40B4-BE49-F238E27FC236}">
                      <a16:creationId xmlns:a16="http://schemas.microsoft.com/office/drawing/2014/main" id="{0930FA29-8F17-894C-BEA1-F0B1509A1DE2}"/>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43" name="Group 442">
                <a:extLst>
                  <a:ext uri="{FF2B5EF4-FFF2-40B4-BE49-F238E27FC236}">
                    <a16:creationId xmlns:a16="http://schemas.microsoft.com/office/drawing/2014/main" id="{B30D4775-351E-FF4A-A351-6B8B6F9A3C0C}"/>
                  </a:ext>
                </a:extLst>
              </p:cNvPr>
              <p:cNvGrpSpPr>
                <a:grpSpLocks noChangeAspect="1"/>
              </p:cNvGrpSpPr>
              <p:nvPr/>
            </p:nvGrpSpPr>
            <p:grpSpPr>
              <a:xfrm>
                <a:off x="8528712" y="1194898"/>
                <a:ext cx="274754" cy="274320"/>
                <a:chOff x="4933259" y="5062909"/>
                <a:chExt cx="549508" cy="548640"/>
              </a:xfrm>
            </p:grpSpPr>
            <p:sp>
              <p:nvSpPr>
                <p:cNvPr id="549" name="Rectangle 548">
                  <a:extLst>
                    <a:ext uri="{FF2B5EF4-FFF2-40B4-BE49-F238E27FC236}">
                      <a16:creationId xmlns:a16="http://schemas.microsoft.com/office/drawing/2014/main" id="{ACC9A32C-738F-6140-96AC-D7C86DC70E1E}"/>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50" name="Rectangle 549">
                  <a:extLst>
                    <a:ext uri="{FF2B5EF4-FFF2-40B4-BE49-F238E27FC236}">
                      <a16:creationId xmlns:a16="http://schemas.microsoft.com/office/drawing/2014/main" id="{48CE28DB-973B-5548-B1B4-4B6BF9000BE3}"/>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51" name="Rectangle 550">
                  <a:extLst>
                    <a:ext uri="{FF2B5EF4-FFF2-40B4-BE49-F238E27FC236}">
                      <a16:creationId xmlns:a16="http://schemas.microsoft.com/office/drawing/2014/main" id="{B3811F0C-4F6E-EF40-8D97-FDD4CFBB8195}"/>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52" name="Rectangle 551">
                  <a:extLst>
                    <a:ext uri="{FF2B5EF4-FFF2-40B4-BE49-F238E27FC236}">
                      <a16:creationId xmlns:a16="http://schemas.microsoft.com/office/drawing/2014/main" id="{181CE6A9-CF98-0D44-B060-DA96E9740EE8}"/>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44" name="Group 443">
                <a:extLst>
                  <a:ext uri="{FF2B5EF4-FFF2-40B4-BE49-F238E27FC236}">
                    <a16:creationId xmlns:a16="http://schemas.microsoft.com/office/drawing/2014/main" id="{C09394BE-2EAD-BF47-96C9-4BCAE0FC5394}"/>
                  </a:ext>
                </a:extLst>
              </p:cNvPr>
              <p:cNvGrpSpPr>
                <a:grpSpLocks noChangeAspect="1"/>
              </p:cNvGrpSpPr>
              <p:nvPr/>
            </p:nvGrpSpPr>
            <p:grpSpPr>
              <a:xfrm>
                <a:off x="8885755" y="1194898"/>
                <a:ext cx="274754" cy="274320"/>
                <a:chOff x="4933259" y="5062909"/>
                <a:chExt cx="549508" cy="548640"/>
              </a:xfrm>
              <a:solidFill>
                <a:schemeClr val="tx1">
                  <a:lumMod val="50000"/>
                  <a:lumOff val="50000"/>
                </a:schemeClr>
              </a:solidFill>
            </p:grpSpPr>
            <p:sp>
              <p:nvSpPr>
                <p:cNvPr id="545" name="Rectangle 544">
                  <a:extLst>
                    <a:ext uri="{FF2B5EF4-FFF2-40B4-BE49-F238E27FC236}">
                      <a16:creationId xmlns:a16="http://schemas.microsoft.com/office/drawing/2014/main" id="{2FAD761F-8F83-0848-B33A-BEA5C94D08FA}"/>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46" name="Rectangle 545">
                  <a:extLst>
                    <a:ext uri="{FF2B5EF4-FFF2-40B4-BE49-F238E27FC236}">
                      <a16:creationId xmlns:a16="http://schemas.microsoft.com/office/drawing/2014/main" id="{51D54960-7282-694B-91B6-D432543195AE}"/>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47" name="Rectangle 546">
                  <a:extLst>
                    <a:ext uri="{FF2B5EF4-FFF2-40B4-BE49-F238E27FC236}">
                      <a16:creationId xmlns:a16="http://schemas.microsoft.com/office/drawing/2014/main" id="{CEFAAF17-2B87-8843-BF16-8A37BC1E82C7}"/>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48" name="Rectangle 547">
                  <a:extLst>
                    <a:ext uri="{FF2B5EF4-FFF2-40B4-BE49-F238E27FC236}">
                      <a16:creationId xmlns:a16="http://schemas.microsoft.com/office/drawing/2014/main" id="{631513E4-5A8D-DC4D-B167-03FBAF86A545}"/>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45" name="Group 444">
                <a:extLst>
                  <a:ext uri="{FF2B5EF4-FFF2-40B4-BE49-F238E27FC236}">
                    <a16:creationId xmlns:a16="http://schemas.microsoft.com/office/drawing/2014/main" id="{94157D63-DBD1-9747-8434-6A36FCD1CCE1}"/>
                  </a:ext>
                </a:extLst>
              </p:cNvPr>
              <p:cNvGrpSpPr>
                <a:grpSpLocks noChangeAspect="1"/>
              </p:cNvGrpSpPr>
              <p:nvPr/>
            </p:nvGrpSpPr>
            <p:grpSpPr>
              <a:xfrm>
                <a:off x="9242798" y="1194898"/>
                <a:ext cx="274754" cy="274320"/>
                <a:chOff x="4933259" y="5062909"/>
                <a:chExt cx="549508" cy="548640"/>
              </a:xfrm>
            </p:grpSpPr>
            <p:sp>
              <p:nvSpPr>
                <p:cNvPr id="541" name="Rectangle 540">
                  <a:extLst>
                    <a:ext uri="{FF2B5EF4-FFF2-40B4-BE49-F238E27FC236}">
                      <a16:creationId xmlns:a16="http://schemas.microsoft.com/office/drawing/2014/main" id="{994F78A9-EBC6-AA4C-9198-02C0A7D90977}"/>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42" name="Rectangle 541">
                  <a:extLst>
                    <a:ext uri="{FF2B5EF4-FFF2-40B4-BE49-F238E27FC236}">
                      <a16:creationId xmlns:a16="http://schemas.microsoft.com/office/drawing/2014/main" id="{3366DED0-5880-AB42-B419-7D835AE21031}"/>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43" name="Rectangle 542">
                  <a:extLst>
                    <a:ext uri="{FF2B5EF4-FFF2-40B4-BE49-F238E27FC236}">
                      <a16:creationId xmlns:a16="http://schemas.microsoft.com/office/drawing/2014/main" id="{230232FA-6887-A642-BF6C-FD9EC7F594EF}"/>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44" name="Rectangle 543">
                  <a:extLst>
                    <a:ext uri="{FF2B5EF4-FFF2-40B4-BE49-F238E27FC236}">
                      <a16:creationId xmlns:a16="http://schemas.microsoft.com/office/drawing/2014/main" id="{B0D9B2EA-5099-2B4C-8244-45E240AABBC8}"/>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46" name="Group 445">
                <a:extLst>
                  <a:ext uri="{FF2B5EF4-FFF2-40B4-BE49-F238E27FC236}">
                    <a16:creationId xmlns:a16="http://schemas.microsoft.com/office/drawing/2014/main" id="{50D3987F-E356-4548-99BA-0AAAD5A6A093}"/>
                  </a:ext>
                </a:extLst>
              </p:cNvPr>
              <p:cNvGrpSpPr>
                <a:grpSpLocks noChangeAspect="1"/>
              </p:cNvGrpSpPr>
              <p:nvPr/>
            </p:nvGrpSpPr>
            <p:grpSpPr>
              <a:xfrm>
                <a:off x="9599842" y="1194898"/>
                <a:ext cx="274754" cy="274320"/>
                <a:chOff x="4933259" y="5062909"/>
                <a:chExt cx="549508" cy="548640"/>
              </a:xfrm>
            </p:grpSpPr>
            <p:sp>
              <p:nvSpPr>
                <p:cNvPr id="537" name="Rectangle 536">
                  <a:extLst>
                    <a:ext uri="{FF2B5EF4-FFF2-40B4-BE49-F238E27FC236}">
                      <a16:creationId xmlns:a16="http://schemas.microsoft.com/office/drawing/2014/main" id="{12EFE804-F41F-044C-B53B-CD123577662C}"/>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38" name="Rectangle 537">
                  <a:extLst>
                    <a:ext uri="{FF2B5EF4-FFF2-40B4-BE49-F238E27FC236}">
                      <a16:creationId xmlns:a16="http://schemas.microsoft.com/office/drawing/2014/main" id="{A795F001-021A-9643-8579-0E56EC5AE91D}"/>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39" name="Rectangle 538">
                  <a:extLst>
                    <a:ext uri="{FF2B5EF4-FFF2-40B4-BE49-F238E27FC236}">
                      <a16:creationId xmlns:a16="http://schemas.microsoft.com/office/drawing/2014/main" id="{483E78DC-6439-DD4A-8F28-9BF4D6EAA090}"/>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40" name="Rectangle 539">
                  <a:extLst>
                    <a:ext uri="{FF2B5EF4-FFF2-40B4-BE49-F238E27FC236}">
                      <a16:creationId xmlns:a16="http://schemas.microsoft.com/office/drawing/2014/main" id="{92A8669A-22C7-0440-9C70-611899CF46F5}"/>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47" name="Group 446">
                <a:extLst>
                  <a:ext uri="{FF2B5EF4-FFF2-40B4-BE49-F238E27FC236}">
                    <a16:creationId xmlns:a16="http://schemas.microsoft.com/office/drawing/2014/main" id="{581A2DDE-18F8-234B-8E2E-7428B34BB926}"/>
                  </a:ext>
                </a:extLst>
              </p:cNvPr>
              <p:cNvGrpSpPr>
                <a:grpSpLocks noChangeAspect="1"/>
              </p:cNvGrpSpPr>
              <p:nvPr/>
            </p:nvGrpSpPr>
            <p:grpSpPr>
              <a:xfrm>
                <a:off x="7814626" y="1549824"/>
                <a:ext cx="274754" cy="274320"/>
                <a:chOff x="4933259" y="5062909"/>
                <a:chExt cx="549508" cy="548640"/>
              </a:xfrm>
              <a:solidFill>
                <a:schemeClr val="tx1">
                  <a:lumMod val="50000"/>
                  <a:lumOff val="50000"/>
                </a:schemeClr>
              </a:solidFill>
            </p:grpSpPr>
            <p:sp>
              <p:nvSpPr>
                <p:cNvPr id="533" name="Rectangle 532">
                  <a:extLst>
                    <a:ext uri="{FF2B5EF4-FFF2-40B4-BE49-F238E27FC236}">
                      <a16:creationId xmlns:a16="http://schemas.microsoft.com/office/drawing/2014/main" id="{D2403671-CB31-DB44-8F05-9BEA7F39ACB6}"/>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34" name="Rectangle 533">
                  <a:extLst>
                    <a:ext uri="{FF2B5EF4-FFF2-40B4-BE49-F238E27FC236}">
                      <a16:creationId xmlns:a16="http://schemas.microsoft.com/office/drawing/2014/main" id="{E0A13A78-4298-2040-BA70-0984ED105CBD}"/>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35" name="Rectangle 534">
                  <a:extLst>
                    <a:ext uri="{FF2B5EF4-FFF2-40B4-BE49-F238E27FC236}">
                      <a16:creationId xmlns:a16="http://schemas.microsoft.com/office/drawing/2014/main" id="{A358DE18-5FD9-DC49-9C54-6CE2A82015EA}"/>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36" name="Rectangle 535">
                  <a:extLst>
                    <a:ext uri="{FF2B5EF4-FFF2-40B4-BE49-F238E27FC236}">
                      <a16:creationId xmlns:a16="http://schemas.microsoft.com/office/drawing/2014/main" id="{9C15A787-B784-674C-A026-70AFEE751434}"/>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48" name="Group 447">
                <a:extLst>
                  <a:ext uri="{FF2B5EF4-FFF2-40B4-BE49-F238E27FC236}">
                    <a16:creationId xmlns:a16="http://schemas.microsoft.com/office/drawing/2014/main" id="{290487B9-D6CE-3944-8EBD-E74E137DAD3E}"/>
                  </a:ext>
                </a:extLst>
              </p:cNvPr>
              <p:cNvGrpSpPr>
                <a:grpSpLocks noChangeAspect="1"/>
              </p:cNvGrpSpPr>
              <p:nvPr/>
            </p:nvGrpSpPr>
            <p:grpSpPr>
              <a:xfrm>
                <a:off x="8171669" y="1549824"/>
                <a:ext cx="274754" cy="274320"/>
                <a:chOff x="4933259" y="5062909"/>
                <a:chExt cx="549508" cy="548640"/>
              </a:xfrm>
            </p:grpSpPr>
            <p:sp>
              <p:nvSpPr>
                <p:cNvPr id="529" name="Rectangle 528">
                  <a:extLst>
                    <a:ext uri="{FF2B5EF4-FFF2-40B4-BE49-F238E27FC236}">
                      <a16:creationId xmlns:a16="http://schemas.microsoft.com/office/drawing/2014/main" id="{364F20A4-7808-EA4E-9693-0E270F6D05FA}"/>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30" name="Rectangle 529">
                  <a:extLst>
                    <a:ext uri="{FF2B5EF4-FFF2-40B4-BE49-F238E27FC236}">
                      <a16:creationId xmlns:a16="http://schemas.microsoft.com/office/drawing/2014/main" id="{1EAEFE8C-A57D-4645-8A26-D17BD0726F66}"/>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31" name="Rectangle 530">
                  <a:extLst>
                    <a:ext uri="{FF2B5EF4-FFF2-40B4-BE49-F238E27FC236}">
                      <a16:creationId xmlns:a16="http://schemas.microsoft.com/office/drawing/2014/main" id="{3A8C9CCB-1BBF-574C-9F90-9B4D0CA67B9F}"/>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32" name="Rectangle 531">
                  <a:extLst>
                    <a:ext uri="{FF2B5EF4-FFF2-40B4-BE49-F238E27FC236}">
                      <a16:creationId xmlns:a16="http://schemas.microsoft.com/office/drawing/2014/main" id="{CE61C348-7464-9340-9CED-897788711BFD}"/>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49" name="Group 448">
                <a:extLst>
                  <a:ext uri="{FF2B5EF4-FFF2-40B4-BE49-F238E27FC236}">
                    <a16:creationId xmlns:a16="http://schemas.microsoft.com/office/drawing/2014/main" id="{6D20AAD8-7E40-0E4B-8674-20DEDD39FB5D}"/>
                  </a:ext>
                </a:extLst>
              </p:cNvPr>
              <p:cNvGrpSpPr>
                <a:grpSpLocks noChangeAspect="1"/>
              </p:cNvGrpSpPr>
              <p:nvPr/>
            </p:nvGrpSpPr>
            <p:grpSpPr>
              <a:xfrm>
                <a:off x="8528712" y="1549824"/>
                <a:ext cx="274754" cy="274320"/>
                <a:chOff x="4933259" y="5062909"/>
                <a:chExt cx="549508" cy="548640"/>
              </a:xfrm>
              <a:solidFill>
                <a:schemeClr val="tx1">
                  <a:lumMod val="50000"/>
                  <a:lumOff val="50000"/>
                </a:schemeClr>
              </a:solidFill>
            </p:grpSpPr>
            <p:sp>
              <p:nvSpPr>
                <p:cNvPr id="525" name="Rectangle 524">
                  <a:extLst>
                    <a:ext uri="{FF2B5EF4-FFF2-40B4-BE49-F238E27FC236}">
                      <a16:creationId xmlns:a16="http://schemas.microsoft.com/office/drawing/2014/main" id="{E2D5817A-84D2-EB46-8D3C-F630EC0CFFB4}"/>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26" name="Rectangle 525">
                  <a:extLst>
                    <a:ext uri="{FF2B5EF4-FFF2-40B4-BE49-F238E27FC236}">
                      <a16:creationId xmlns:a16="http://schemas.microsoft.com/office/drawing/2014/main" id="{B6D642C0-E5E9-E044-AD98-229D8452818A}"/>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27" name="Rectangle 526">
                  <a:extLst>
                    <a:ext uri="{FF2B5EF4-FFF2-40B4-BE49-F238E27FC236}">
                      <a16:creationId xmlns:a16="http://schemas.microsoft.com/office/drawing/2014/main" id="{2FE6CF1F-AABE-6A4A-9FA3-B05A25426E86}"/>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28" name="Rectangle 527">
                  <a:extLst>
                    <a:ext uri="{FF2B5EF4-FFF2-40B4-BE49-F238E27FC236}">
                      <a16:creationId xmlns:a16="http://schemas.microsoft.com/office/drawing/2014/main" id="{D474C64D-A181-144C-91A0-5EC24E410DD1}"/>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50" name="Group 449">
                <a:extLst>
                  <a:ext uri="{FF2B5EF4-FFF2-40B4-BE49-F238E27FC236}">
                    <a16:creationId xmlns:a16="http://schemas.microsoft.com/office/drawing/2014/main" id="{6E8BA1CA-8CEF-874F-9E81-8C3F9532DCCA}"/>
                  </a:ext>
                </a:extLst>
              </p:cNvPr>
              <p:cNvGrpSpPr>
                <a:grpSpLocks noChangeAspect="1"/>
              </p:cNvGrpSpPr>
              <p:nvPr/>
            </p:nvGrpSpPr>
            <p:grpSpPr>
              <a:xfrm>
                <a:off x="8885755" y="1549824"/>
                <a:ext cx="274754" cy="274320"/>
                <a:chOff x="4933259" y="5062909"/>
                <a:chExt cx="549508" cy="548640"/>
              </a:xfrm>
              <a:solidFill>
                <a:schemeClr val="tx1">
                  <a:lumMod val="50000"/>
                  <a:lumOff val="50000"/>
                </a:schemeClr>
              </a:solidFill>
            </p:grpSpPr>
            <p:sp>
              <p:nvSpPr>
                <p:cNvPr id="521" name="Rectangle 520">
                  <a:extLst>
                    <a:ext uri="{FF2B5EF4-FFF2-40B4-BE49-F238E27FC236}">
                      <a16:creationId xmlns:a16="http://schemas.microsoft.com/office/drawing/2014/main" id="{A7D70EFC-1C25-C841-A2CC-1B711D3D756A}"/>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22" name="Rectangle 521">
                  <a:extLst>
                    <a:ext uri="{FF2B5EF4-FFF2-40B4-BE49-F238E27FC236}">
                      <a16:creationId xmlns:a16="http://schemas.microsoft.com/office/drawing/2014/main" id="{6BBC6C3F-4D7B-6D46-B1AC-7515B29B3FBC}"/>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23" name="Rectangle 522">
                  <a:extLst>
                    <a:ext uri="{FF2B5EF4-FFF2-40B4-BE49-F238E27FC236}">
                      <a16:creationId xmlns:a16="http://schemas.microsoft.com/office/drawing/2014/main" id="{35F5D599-4FA5-F543-BD93-FBDD96D315BF}"/>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24" name="Rectangle 523">
                  <a:extLst>
                    <a:ext uri="{FF2B5EF4-FFF2-40B4-BE49-F238E27FC236}">
                      <a16:creationId xmlns:a16="http://schemas.microsoft.com/office/drawing/2014/main" id="{17A2BA69-A903-C948-95EA-8860877A6C28}"/>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51" name="Group 450">
                <a:extLst>
                  <a:ext uri="{FF2B5EF4-FFF2-40B4-BE49-F238E27FC236}">
                    <a16:creationId xmlns:a16="http://schemas.microsoft.com/office/drawing/2014/main" id="{0FC36B80-D2B3-F648-98CB-CD8A77D90F7A}"/>
                  </a:ext>
                </a:extLst>
              </p:cNvPr>
              <p:cNvGrpSpPr>
                <a:grpSpLocks noChangeAspect="1"/>
              </p:cNvGrpSpPr>
              <p:nvPr/>
            </p:nvGrpSpPr>
            <p:grpSpPr>
              <a:xfrm>
                <a:off x="9242798" y="1549824"/>
                <a:ext cx="274754" cy="274320"/>
                <a:chOff x="4933259" y="5062909"/>
                <a:chExt cx="549508" cy="548640"/>
              </a:xfrm>
            </p:grpSpPr>
            <p:sp>
              <p:nvSpPr>
                <p:cNvPr id="517" name="Rectangle 516">
                  <a:extLst>
                    <a:ext uri="{FF2B5EF4-FFF2-40B4-BE49-F238E27FC236}">
                      <a16:creationId xmlns:a16="http://schemas.microsoft.com/office/drawing/2014/main" id="{71C98391-9873-4843-9681-01301D582A32}"/>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18" name="Rectangle 517">
                  <a:extLst>
                    <a:ext uri="{FF2B5EF4-FFF2-40B4-BE49-F238E27FC236}">
                      <a16:creationId xmlns:a16="http://schemas.microsoft.com/office/drawing/2014/main" id="{C7622C44-7811-9640-A598-3A14335A505C}"/>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19" name="Rectangle 518">
                  <a:extLst>
                    <a:ext uri="{FF2B5EF4-FFF2-40B4-BE49-F238E27FC236}">
                      <a16:creationId xmlns:a16="http://schemas.microsoft.com/office/drawing/2014/main" id="{83D70DC1-25FE-7240-B0C4-4CA123110909}"/>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20" name="Rectangle 519">
                  <a:extLst>
                    <a:ext uri="{FF2B5EF4-FFF2-40B4-BE49-F238E27FC236}">
                      <a16:creationId xmlns:a16="http://schemas.microsoft.com/office/drawing/2014/main" id="{5B2544BF-A80D-EA4A-80B5-D545ACF0476F}"/>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52" name="Group 451">
                <a:extLst>
                  <a:ext uri="{FF2B5EF4-FFF2-40B4-BE49-F238E27FC236}">
                    <a16:creationId xmlns:a16="http://schemas.microsoft.com/office/drawing/2014/main" id="{CB872A2C-05C1-6748-B912-14D858901AF4}"/>
                  </a:ext>
                </a:extLst>
              </p:cNvPr>
              <p:cNvGrpSpPr>
                <a:grpSpLocks noChangeAspect="1"/>
              </p:cNvGrpSpPr>
              <p:nvPr/>
            </p:nvGrpSpPr>
            <p:grpSpPr>
              <a:xfrm>
                <a:off x="9599842" y="1549824"/>
                <a:ext cx="274754" cy="274320"/>
                <a:chOff x="4933259" y="5062909"/>
                <a:chExt cx="549508" cy="548640"/>
              </a:xfrm>
            </p:grpSpPr>
            <p:sp>
              <p:nvSpPr>
                <p:cNvPr id="513" name="Rectangle 512">
                  <a:extLst>
                    <a:ext uri="{FF2B5EF4-FFF2-40B4-BE49-F238E27FC236}">
                      <a16:creationId xmlns:a16="http://schemas.microsoft.com/office/drawing/2014/main" id="{70A29C8E-AB22-724E-B55C-380FDB1CB2A8}"/>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14" name="Rectangle 513">
                  <a:extLst>
                    <a:ext uri="{FF2B5EF4-FFF2-40B4-BE49-F238E27FC236}">
                      <a16:creationId xmlns:a16="http://schemas.microsoft.com/office/drawing/2014/main" id="{E50F2A02-332D-6740-B61B-2D05F4EA45E6}"/>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15" name="Rectangle 514">
                  <a:extLst>
                    <a:ext uri="{FF2B5EF4-FFF2-40B4-BE49-F238E27FC236}">
                      <a16:creationId xmlns:a16="http://schemas.microsoft.com/office/drawing/2014/main" id="{0440FDDE-8C99-7640-AF36-1DDA3E625FCB}"/>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16" name="Rectangle 515">
                  <a:extLst>
                    <a:ext uri="{FF2B5EF4-FFF2-40B4-BE49-F238E27FC236}">
                      <a16:creationId xmlns:a16="http://schemas.microsoft.com/office/drawing/2014/main" id="{D009E136-B8C1-4142-8556-40DFF31A7644}"/>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53" name="Group 452">
                <a:extLst>
                  <a:ext uri="{FF2B5EF4-FFF2-40B4-BE49-F238E27FC236}">
                    <a16:creationId xmlns:a16="http://schemas.microsoft.com/office/drawing/2014/main" id="{A38B39AB-4DD4-774F-ABD3-5659F332AC1A}"/>
                  </a:ext>
                </a:extLst>
              </p:cNvPr>
              <p:cNvGrpSpPr>
                <a:grpSpLocks noChangeAspect="1"/>
              </p:cNvGrpSpPr>
              <p:nvPr/>
            </p:nvGrpSpPr>
            <p:grpSpPr>
              <a:xfrm>
                <a:off x="7814626" y="1904750"/>
                <a:ext cx="274754" cy="274320"/>
                <a:chOff x="4933259" y="5062909"/>
                <a:chExt cx="549508" cy="548640"/>
              </a:xfrm>
              <a:solidFill>
                <a:schemeClr val="tx1">
                  <a:lumMod val="50000"/>
                  <a:lumOff val="50000"/>
                </a:schemeClr>
              </a:solidFill>
            </p:grpSpPr>
            <p:sp>
              <p:nvSpPr>
                <p:cNvPr id="509" name="Rectangle 508">
                  <a:extLst>
                    <a:ext uri="{FF2B5EF4-FFF2-40B4-BE49-F238E27FC236}">
                      <a16:creationId xmlns:a16="http://schemas.microsoft.com/office/drawing/2014/main" id="{96EAEE1C-2FE2-D944-89AF-DE0215D151D6}"/>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10" name="Rectangle 509">
                  <a:extLst>
                    <a:ext uri="{FF2B5EF4-FFF2-40B4-BE49-F238E27FC236}">
                      <a16:creationId xmlns:a16="http://schemas.microsoft.com/office/drawing/2014/main" id="{F5A32DA3-65C4-6F4B-9407-24863AA1223F}"/>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11" name="Rectangle 510">
                  <a:extLst>
                    <a:ext uri="{FF2B5EF4-FFF2-40B4-BE49-F238E27FC236}">
                      <a16:creationId xmlns:a16="http://schemas.microsoft.com/office/drawing/2014/main" id="{8B0A8753-271C-9E45-8BE0-37819F2B1502}"/>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12" name="Rectangle 511">
                  <a:extLst>
                    <a:ext uri="{FF2B5EF4-FFF2-40B4-BE49-F238E27FC236}">
                      <a16:creationId xmlns:a16="http://schemas.microsoft.com/office/drawing/2014/main" id="{DAFB3D1B-E74D-A44A-BDFC-23F93DDCFDC2}"/>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54" name="Group 453">
                <a:extLst>
                  <a:ext uri="{FF2B5EF4-FFF2-40B4-BE49-F238E27FC236}">
                    <a16:creationId xmlns:a16="http://schemas.microsoft.com/office/drawing/2014/main" id="{29541D3F-11DC-B34C-B5E1-0091926B8F88}"/>
                  </a:ext>
                </a:extLst>
              </p:cNvPr>
              <p:cNvGrpSpPr>
                <a:grpSpLocks noChangeAspect="1"/>
              </p:cNvGrpSpPr>
              <p:nvPr/>
            </p:nvGrpSpPr>
            <p:grpSpPr>
              <a:xfrm>
                <a:off x="8171669" y="1904750"/>
                <a:ext cx="274754" cy="274320"/>
                <a:chOff x="4933259" y="5062909"/>
                <a:chExt cx="549508" cy="548640"/>
              </a:xfrm>
            </p:grpSpPr>
            <p:sp>
              <p:nvSpPr>
                <p:cNvPr id="505" name="Rectangle 504">
                  <a:extLst>
                    <a:ext uri="{FF2B5EF4-FFF2-40B4-BE49-F238E27FC236}">
                      <a16:creationId xmlns:a16="http://schemas.microsoft.com/office/drawing/2014/main" id="{FDE22816-983F-1547-8917-F4A8674BC08E}"/>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06" name="Rectangle 505">
                  <a:extLst>
                    <a:ext uri="{FF2B5EF4-FFF2-40B4-BE49-F238E27FC236}">
                      <a16:creationId xmlns:a16="http://schemas.microsoft.com/office/drawing/2014/main" id="{140E9B8E-0089-F442-9007-CBD8F5221921}"/>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07" name="Rectangle 506">
                  <a:extLst>
                    <a:ext uri="{FF2B5EF4-FFF2-40B4-BE49-F238E27FC236}">
                      <a16:creationId xmlns:a16="http://schemas.microsoft.com/office/drawing/2014/main" id="{82D053DF-C885-3541-82B4-F45BF76AC80A}"/>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08" name="Rectangle 507">
                  <a:extLst>
                    <a:ext uri="{FF2B5EF4-FFF2-40B4-BE49-F238E27FC236}">
                      <a16:creationId xmlns:a16="http://schemas.microsoft.com/office/drawing/2014/main" id="{2B7D01E2-188F-7042-9DFD-3B4A00204A01}"/>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55" name="Group 454">
                <a:extLst>
                  <a:ext uri="{FF2B5EF4-FFF2-40B4-BE49-F238E27FC236}">
                    <a16:creationId xmlns:a16="http://schemas.microsoft.com/office/drawing/2014/main" id="{F9C23261-9794-0C41-BBC8-D52CE9D07F72}"/>
                  </a:ext>
                </a:extLst>
              </p:cNvPr>
              <p:cNvGrpSpPr>
                <a:grpSpLocks noChangeAspect="1"/>
              </p:cNvGrpSpPr>
              <p:nvPr/>
            </p:nvGrpSpPr>
            <p:grpSpPr>
              <a:xfrm>
                <a:off x="8528712" y="1904750"/>
                <a:ext cx="274754" cy="274320"/>
                <a:chOff x="4933259" y="5062909"/>
                <a:chExt cx="549508" cy="548640"/>
              </a:xfrm>
              <a:solidFill>
                <a:schemeClr val="tx1">
                  <a:lumMod val="50000"/>
                  <a:lumOff val="50000"/>
                </a:schemeClr>
              </a:solidFill>
            </p:grpSpPr>
            <p:sp>
              <p:nvSpPr>
                <p:cNvPr id="501" name="Rectangle 500">
                  <a:extLst>
                    <a:ext uri="{FF2B5EF4-FFF2-40B4-BE49-F238E27FC236}">
                      <a16:creationId xmlns:a16="http://schemas.microsoft.com/office/drawing/2014/main" id="{8DDDE634-2E29-2C45-B45D-619EF5438F8F}"/>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02" name="Rectangle 501">
                  <a:extLst>
                    <a:ext uri="{FF2B5EF4-FFF2-40B4-BE49-F238E27FC236}">
                      <a16:creationId xmlns:a16="http://schemas.microsoft.com/office/drawing/2014/main" id="{20D3B65A-CBAC-3540-B544-1CE448A763E6}"/>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03" name="Rectangle 502">
                  <a:extLst>
                    <a:ext uri="{FF2B5EF4-FFF2-40B4-BE49-F238E27FC236}">
                      <a16:creationId xmlns:a16="http://schemas.microsoft.com/office/drawing/2014/main" id="{C6284B98-3707-0541-A1D5-5E28BDA9C62D}"/>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04" name="Rectangle 503">
                  <a:extLst>
                    <a:ext uri="{FF2B5EF4-FFF2-40B4-BE49-F238E27FC236}">
                      <a16:creationId xmlns:a16="http://schemas.microsoft.com/office/drawing/2014/main" id="{86FED732-CD0B-6E47-B146-34489D6AE14A}"/>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56" name="Group 455">
                <a:extLst>
                  <a:ext uri="{FF2B5EF4-FFF2-40B4-BE49-F238E27FC236}">
                    <a16:creationId xmlns:a16="http://schemas.microsoft.com/office/drawing/2014/main" id="{E282EFD6-AF10-E648-A975-006D2F7242B4}"/>
                  </a:ext>
                </a:extLst>
              </p:cNvPr>
              <p:cNvGrpSpPr>
                <a:grpSpLocks noChangeAspect="1"/>
              </p:cNvGrpSpPr>
              <p:nvPr/>
            </p:nvGrpSpPr>
            <p:grpSpPr>
              <a:xfrm>
                <a:off x="8885755" y="1904750"/>
                <a:ext cx="274754" cy="274320"/>
                <a:chOff x="4933259" y="5062909"/>
                <a:chExt cx="549508" cy="548640"/>
              </a:xfrm>
            </p:grpSpPr>
            <p:sp>
              <p:nvSpPr>
                <p:cNvPr id="497" name="Rectangle 496">
                  <a:extLst>
                    <a:ext uri="{FF2B5EF4-FFF2-40B4-BE49-F238E27FC236}">
                      <a16:creationId xmlns:a16="http://schemas.microsoft.com/office/drawing/2014/main" id="{E263BED3-4E4E-2E43-BA04-A15456413CB9}"/>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498" name="Rectangle 497">
                  <a:extLst>
                    <a:ext uri="{FF2B5EF4-FFF2-40B4-BE49-F238E27FC236}">
                      <a16:creationId xmlns:a16="http://schemas.microsoft.com/office/drawing/2014/main" id="{A732E9C1-1EC4-D143-AD1A-FDC39E32BB77}"/>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499" name="Rectangle 498">
                  <a:extLst>
                    <a:ext uri="{FF2B5EF4-FFF2-40B4-BE49-F238E27FC236}">
                      <a16:creationId xmlns:a16="http://schemas.microsoft.com/office/drawing/2014/main" id="{7C95BCE3-0ADE-044E-8695-1116AA8BD290}"/>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500" name="Rectangle 499">
                  <a:extLst>
                    <a:ext uri="{FF2B5EF4-FFF2-40B4-BE49-F238E27FC236}">
                      <a16:creationId xmlns:a16="http://schemas.microsoft.com/office/drawing/2014/main" id="{83507500-C758-5B48-9055-A02FEA34A37F}"/>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57" name="Group 456">
                <a:extLst>
                  <a:ext uri="{FF2B5EF4-FFF2-40B4-BE49-F238E27FC236}">
                    <a16:creationId xmlns:a16="http://schemas.microsoft.com/office/drawing/2014/main" id="{52166B81-D069-324B-85F8-D748471F858A}"/>
                  </a:ext>
                </a:extLst>
              </p:cNvPr>
              <p:cNvGrpSpPr>
                <a:grpSpLocks noChangeAspect="1"/>
              </p:cNvGrpSpPr>
              <p:nvPr/>
            </p:nvGrpSpPr>
            <p:grpSpPr>
              <a:xfrm>
                <a:off x="9242798" y="1904750"/>
                <a:ext cx="274754" cy="274320"/>
                <a:chOff x="4933259" y="5062909"/>
                <a:chExt cx="549508" cy="548640"/>
              </a:xfrm>
              <a:solidFill>
                <a:schemeClr val="tx1">
                  <a:lumMod val="50000"/>
                  <a:lumOff val="50000"/>
                </a:schemeClr>
              </a:solidFill>
            </p:grpSpPr>
            <p:sp>
              <p:nvSpPr>
                <p:cNvPr id="493" name="Rectangle 492">
                  <a:extLst>
                    <a:ext uri="{FF2B5EF4-FFF2-40B4-BE49-F238E27FC236}">
                      <a16:creationId xmlns:a16="http://schemas.microsoft.com/office/drawing/2014/main" id="{F68B1D7C-FA95-7B49-98B7-1EF8ACF5CCD8}"/>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494" name="Rectangle 493">
                  <a:extLst>
                    <a:ext uri="{FF2B5EF4-FFF2-40B4-BE49-F238E27FC236}">
                      <a16:creationId xmlns:a16="http://schemas.microsoft.com/office/drawing/2014/main" id="{90EA8AD2-0768-9F46-90B1-27EE72F32745}"/>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495" name="Rectangle 494">
                  <a:extLst>
                    <a:ext uri="{FF2B5EF4-FFF2-40B4-BE49-F238E27FC236}">
                      <a16:creationId xmlns:a16="http://schemas.microsoft.com/office/drawing/2014/main" id="{4F2C3C89-57FF-254E-B15D-B6F95D71AC7C}"/>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496" name="Rectangle 495">
                  <a:extLst>
                    <a:ext uri="{FF2B5EF4-FFF2-40B4-BE49-F238E27FC236}">
                      <a16:creationId xmlns:a16="http://schemas.microsoft.com/office/drawing/2014/main" id="{009E5A1D-5BCD-F846-A045-D79B3834F0B9}"/>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58" name="Group 457">
                <a:extLst>
                  <a:ext uri="{FF2B5EF4-FFF2-40B4-BE49-F238E27FC236}">
                    <a16:creationId xmlns:a16="http://schemas.microsoft.com/office/drawing/2014/main" id="{F596C36A-3060-6744-A967-9469DE348772}"/>
                  </a:ext>
                </a:extLst>
              </p:cNvPr>
              <p:cNvGrpSpPr>
                <a:grpSpLocks noChangeAspect="1"/>
              </p:cNvGrpSpPr>
              <p:nvPr/>
            </p:nvGrpSpPr>
            <p:grpSpPr>
              <a:xfrm>
                <a:off x="9599842" y="1904750"/>
                <a:ext cx="274754" cy="274320"/>
                <a:chOff x="4933259" y="5062909"/>
                <a:chExt cx="549508" cy="548640"/>
              </a:xfrm>
            </p:grpSpPr>
            <p:sp>
              <p:nvSpPr>
                <p:cNvPr id="489" name="Rectangle 488">
                  <a:extLst>
                    <a:ext uri="{FF2B5EF4-FFF2-40B4-BE49-F238E27FC236}">
                      <a16:creationId xmlns:a16="http://schemas.microsoft.com/office/drawing/2014/main" id="{6CAD1F4A-1C2B-5A45-B00A-3E6EF5D1EFC1}"/>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490" name="Rectangle 489">
                  <a:extLst>
                    <a:ext uri="{FF2B5EF4-FFF2-40B4-BE49-F238E27FC236}">
                      <a16:creationId xmlns:a16="http://schemas.microsoft.com/office/drawing/2014/main" id="{9F59882B-D0EC-0547-827A-B97E044FFF67}"/>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491" name="Rectangle 490">
                  <a:extLst>
                    <a:ext uri="{FF2B5EF4-FFF2-40B4-BE49-F238E27FC236}">
                      <a16:creationId xmlns:a16="http://schemas.microsoft.com/office/drawing/2014/main" id="{69BBDAF7-F7B4-B143-BF9F-727AA82E8C98}"/>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492" name="Rectangle 491">
                  <a:extLst>
                    <a:ext uri="{FF2B5EF4-FFF2-40B4-BE49-F238E27FC236}">
                      <a16:creationId xmlns:a16="http://schemas.microsoft.com/office/drawing/2014/main" id="{01E06C0A-BF81-1C47-B3EE-6C93672910A4}"/>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59" name="Group 458">
                <a:extLst>
                  <a:ext uri="{FF2B5EF4-FFF2-40B4-BE49-F238E27FC236}">
                    <a16:creationId xmlns:a16="http://schemas.microsoft.com/office/drawing/2014/main" id="{D07BD583-C614-3D42-B509-9DB959C2A302}"/>
                  </a:ext>
                </a:extLst>
              </p:cNvPr>
              <p:cNvGrpSpPr>
                <a:grpSpLocks noChangeAspect="1"/>
              </p:cNvGrpSpPr>
              <p:nvPr/>
            </p:nvGrpSpPr>
            <p:grpSpPr>
              <a:xfrm>
                <a:off x="7814626" y="2259678"/>
                <a:ext cx="274754" cy="274320"/>
                <a:chOff x="4933259" y="5062909"/>
                <a:chExt cx="549508" cy="548640"/>
              </a:xfrm>
              <a:solidFill>
                <a:schemeClr val="tx1">
                  <a:lumMod val="50000"/>
                  <a:lumOff val="50000"/>
                </a:schemeClr>
              </a:solidFill>
            </p:grpSpPr>
            <p:sp>
              <p:nvSpPr>
                <p:cNvPr id="485" name="Rectangle 484">
                  <a:extLst>
                    <a:ext uri="{FF2B5EF4-FFF2-40B4-BE49-F238E27FC236}">
                      <a16:creationId xmlns:a16="http://schemas.microsoft.com/office/drawing/2014/main" id="{DC058EB7-DE95-874C-912C-F6001623ADD1}"/>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486" name="Rectangle 485">
                  <a:extLst>
                    <a:ext uri="{FF2B5EF4-FFF2-40B4-BE49-F238E27FC236}">
                      <a16:creationId xmlns:a16="http://schemas.microsoft.com/office/drawing/2014/main" id="{54E34278-21C6-224D-BD97-6151C1875375}"/>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487" name="Rectangle 486">
                  <a:extLst>
                    <a:ext uri="{FF2B5EF4-FFF2-40B4-BE49-F238E27FC236}">
                      <a16:creationId xmlns:a16="http://schemas.microsoft.com/office/drawing/2014/main" id="{CD02ED04-6EF4-9D42-95FE-9C0122FE82C8}"/>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488" name="Rectangle 487">
                  <a:extLst>
                    <a:ext uri="{FF2B5EF4-FFF2-40B4-BE49-F238E27FC236}">
                      <a16:creationId xmlns:a16="http://schemas.microsoft.com/office/drawing/2014/main" id="{F797046D-929E-264E-A8B0-59A2474F67A3}"/>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60" name="Group 459">
                <a:extLst>
                  <a:ext uri="{FF2B5EF4-FFF2-40B4-BE49-F238E27FC236}">
                    <a16:creationId xmlns:a16="http://schemas.microsoft.com/office/drawing/2014/main" id="{682F9A0B-6B3D-F047-B17F-E56C47FFFEBA}"/>
                  </a:ext>
                </a:extLst>
              </p:cNvPr>
              <p:cNvGrpSpPr>
                <a:grpSpLocks noChangeAspect="1"/>
              </p:cNvGrpSpPr>
              <p:nvPr/>
            </p:nvGrpSpPr>
            <p:grpSpPr>
              <a:xfrm>
                <a:off x="8171669" y="2259678"/>
                <a:ext cx="274754" cy="274320"/>
                <a:chOff x="4933259" y="5062909"/>
                <a:chExt cx="549508" cy="548640"/>
              </a:xfrm>
            </p:grpSpPr>
            <p:sp>
              <p:nvSpPr>
                <p:cNvPr id="481" name="Rectangle 480">
                  <a:extLst>
                    <a:ext uri="{FF2B5EF4-FFF2-40B4-BE49-F238E27FC236}">
                      <a16:creationId xmlns:a16="http://schemas.microsoft.com/office/drawing/2014/main" id="{B6FA2A6E-6EDA-B940-B2E6-DA333D7CDB31}"/>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482" name="Rectangle 481">
                  <a:extLst>
                    <a:ext uri="{FF2B5EF4-FFF2-40B4-BE49-F238E27FC236}">
                      <a16:creationId xmlns:a16="http://schemas.microsoft.com/office/drawing/2014/main" id="{D13D79DF-E478-8145-BC6D-49EF171CA998}"/>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483" name="Rectangle 482">
                  <a:extLst>
                    <a:ext uri="{FF2B5EF4-FFF2-40B4-BE49-F238E27FC236}">
                      <a16:creationId xmlns:a16="http://schemas.microsoft.com/office/drawing/2014/main" id="{AEB151AC-6670-6644-921B-F50938CB6437}"/>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484" name="Rectangle 483">
                  <a:extLst>
                    <a:ext uri="{FF2B5EF4-FFF2-40B4-BE49-F238E27FC236}">
                      <a16:creationId xmlns:a16="http://schemas.microsoft.com/office/drawing/2014/main" id="{67300C89-76D6-FC40-B3C0-9BC99B1FC88F}"/>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61" name="Group 460">
                <a:extLst>
                  <a:ext uri="{FF2B5EF4-FFF2-40B4-BE49-F238E27FC236}">
                    <a16:creationId xmlns:a16="http://schemas.microsoft.com/office/drawing/2014/main" id="{F6EAE01B-66E4-B643-90EB-E375832DAFDD}"/>
                  </a:ext>
                </a:extLst>
              </p:cNvPr>
              <p:cNvGrpSpPr>
                <a:grpSpLocks noChangeAspect="1"/>
              </p:cNvGrpSpPr>
              <p:nvPr/>
            </p:nvGrpSpPr>
            <p:grpSpPr>
              <a:xfrm>
                <a:off x="8528712" y="2259678"/>
                <a:ext cx="274754" cy="274320"/>
                <a:chOff x="4933259" y="5062909"/>
                <a:chExt cx="549508" cy="548640"/>
              </a:xfrm>
            </p:grpSpPr>
            <p:sp>
              <p:nvSpPr>
                <p:cNvPr id="477" name="Rectangle 476">
                  <a:extLst>
                    <a:ext uri="{FF2B5EF4-FFF2-40B4-BE49-F238E27FC236}">
                      <a16:creationId xmlns:a16="http://schemas.microsoft.com/office/drawing/2014/main" id="{7C7896DA-4976-5640-AF1D-FBBA2FFBFE41}"/>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478" name="Rectangle 477">
                  <a:extLst>
                    <a:ext uri="{FF2B5EF4-FFF2-40B4-BE49-F238E27FC236}">
                      <a16:creationId xmlns:a16="http://schemas.microsoft.com/office/drawing/2014/main" id="{C96C50A9-8463-B346-8D60-DDB0DB05F18C}"/>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479" name="Rectangle 478">
                  <a:extLst>
                    <a:ext uri="{FF2B5EF4-FFF2-40B4-BE49-F238E27FC236}">
                      <a16:creationId xmlns:a16="http://schemas.microsoft.com/office/drawing/2014/main" id="{11079C05-F5AC-AA4D-B1DD-B44988E76A45}"/>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480" name="Rectangle 479">
                  <a:extLst>
                    <a:ext uri="{FF2B5EF4-FFF2-40B4-BE49-F238E27FC236}">
                      <a16:creationId xmlns:a16="http://schemas.microsoft.com/office/drawing/2014/main" id="{D5DB459B-BAE2-2F4A-A840-7BDD0CED70C3}"/>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62" name="Group 461">
                <a:extLst>
                  <a:ext uri="{FF2B5EF4-FFF2-40B4-BE49-F238E27FC236}">
                    <a16:creationId xmlns:a16="http://schemas.microsoft.com/office/drawing/2014/main" id="{2BA287E5-B19C-DF4A-88AF-4C8A3EB1E0C1}"/>
                  </a:ext>
                </a:extLst>
              </p:cNvPr>
              <p:cNvGrpSpPr>
                <a:grpSpLocks noChangeAspect="1"/>
              </p:cNvGrpSpPr>
              <p:nvPr/>
            </p:nvGrpSpPr>
            <p:grpSpPr>
              <a:xfrm>
                <a:off x="8885755" y="2259678"/>
                <a:ext cx="274754" cy="274320"/>
                <a:chOff x="4933259" y="5062909"/>
                <a:chExt cx="549508" cy="548640"/>
              </a:xfrm>
            </p:grpSpPr>
            <p:sp>
              <p:nvSpPr>
                <p:cNvPr id="473" name="Rectangle 472">
                  <a:extLst>
                    <a:ext uri="{FF2B5EF4-FFF2-40B4-BE49-F238E27FC236}">
                      <a16:creationId xmlns:a16="http://schemas.microsoft.com/office/drawing/2014/main" id="{968852D0-A902-2A42-9BD0-0A02069422DE}"/>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474" name="Rectangle 473">
                  <a:extLst>
                    <a:ext uri="{FF2B5EF4-FFF2-40B4-BE49-F238E27FC236}">
                      <a16:creationId xmlns:a16="http://schemas.microsoft.com/office/drawing/2014/main" id="{4FB591CE-320C-0440-BEC9-9210E13BDA5E}"/>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475" name="Rectangle 474">
                  <a:extLst>
                    <a:ext uri="{FF2B5EF4-FFF2-40B4-BE49-F238E27FC236}">
                      <a16:creationId xmlns:a16="http://schemas.microsoft.com/office/drawing/2014/main" id="{D844FA61-5762-214B-AFDB-C0FEF2FBA828}"/>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476" name="Rectangle 475">
                  <a:extLst>
                    <a:ext uri="{FF2B5EF4-FFF2-40B4-BE49-F238E27FC236}">
                      <a16:creationId xmlns:a16="http://schemas.microsoft.com/office/drawing/2014/main" id="{598C9FB1-29AB-E248-BCBC-8290053DF2DF}"/>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63" name="Group 462">
                <a:extLst>
                  <a:ext uri="{FF2B5EF4-FFF2-40B4-BE49-F238E27FC236}">
                    <a16:creationId xmlns:a16="http://schemas.microsoft.com/office/drawing/2014/main" id="{D1B5C865-AB77-4A45-AF16-EC7DCC7CBD0B}"/>
                  </a:ext>
                </a:extLst>
              </p:cNvPr>
              <p:cNvGrpSpPr>
                <a:grpSpLocks noChangeAspect="1"/>
              </p:cNvGrpSpPr>
              <p:nvPr/>
            </p:nvGrpSpPr>
            <p:grpSpPr>
              <a:xfrm>
                <a:off x="9242798" y="2259678"/>
                <a:ext cx="274754" cy="274320"/>
                <a:chOff x="4933259" y="5062909"/>
                <a:chExt cx="549508" cy="548640"/>
              </a:xfrm>
              <a:solidFill>
                <a:schemeClr val="tx1">
                  <a:lumMod val="50000"/>
                  <a:lumOff val="50000"/>
                </a:schemeClr>
              </a:solidFill>
            </p:grpSpPr>
            <p:sp>
              <p:nvSpPr>
                <p:cNvPr id="469" name="Rectangle 468">
                  <a:extLst>
                    <a:ext uri="{FF2B5EF4-FFF2-40B4-BE49-F238E27FC236}">
                      <a16:creationId xmlns:a16="http://schemas.microsoft.com/office/drawing/2014/main" id="{DB446778-0DC4-F541-BD74-B24A583AA7BE}"/>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470" name="Rectangle 469">
                  <a:extLst>
                    <a:ext uri="{FF2B5EF4-FFF2-40B4-BE49-F238E27FC236}">
                      <a16:creationId xmlns:a16="http://schemas.microsoft.com/office/drawing/2014/main" id="{198B6608-17A2-544A-8AF0-3B869CFD2C03}"/>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471" name="Rectangle 470">
                  <a:extLst>
                    <a:ext uri="{FF2B5EF4-FFF2-40B4-BE49-F238E27FC236}">
                      <a16:creationId xmlns:a16="http://schemas.microsoft.com/office/drawing/2014/main" id="{DA63888E-F23F-ED4C-87F1-B8412A720D18}"/>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472" name="Rectangle 471">
                  <a:extLst>
                    <a:ext uri="{FF2B5EF4-FFF2-40B4-BE49-F238E27FC236}">
                      <a16:creationId xmlns:a16="http://schemas.microsoft.com/office/drawing/2014/main" id="{7412E7BD-03E0-A64D-8ED8-CD9EB0454382}"/>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464" name="Group 463">
                <a:extLst>
                  <a:ext uri="{FF2B5EF4-FFF2-40B4-BE49-F238E27FC236}">
                    <a16:creationId xmlns:a16="http://schemas.microsoft.com/office/drawing/2014/main" id="{4CE18A3A-2D62-654C-B48E-CA232E16CCF5}"/>
                  </a:ext>
                </a:extLst>
              </p:cNvPr>
              <p:cNvGrpSpPr>
                <a:grpSpLocks noChangeAspect="1"/>
              </p:cNvGrpSpPr>
              <p:nvPr/>
            </p:nvGrpSpPr>
            <p:grpSpPr>
              <a:xfrm>
                <a:off x="9599842" y="2259678"/>
                <a:ext cx="274754" cy="274320"/>
                <a:chOff x="4933259" y="5062909"/>
                <a:chExt cx="549508" cy="548640"/>
              </a:xfrm>
              <a:solidFill>
                <a:schemeClr val="tx1">
                  <a:lumMod val="50000"/>
                  <a:lumOff val="50000"/>
                </a:schemeClr>
              </a:solidFill>
            </p:grpSpPr>
            <p:sp>
              <p:nvSpPr>
                <p:cNvPr id="465" name="Rectangle 464">
                  <a:extLst>
                    <a:ext uri="{FF2B5EF4-FFF2-40B4-BE49-F238E27FC236}">
                      <a16:creationId xmlns:a16="http://schemas.microsoft.com/office/drawing/2014/main" id="{5F8DF87B-14D1-F444-9492-5E486D664ECA}"/>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466" name="Rectangle 465">
                  <a:extLst>
                    <a:ext uri="{FF2B5EF4-FFF2-40B4-BE49-F238E27FC236}">
                      <a16:creationId xmlns:a16="http://schemas.microsoft.com/office/drawing/2014/main" id="{92D71791-F9E5-2947-AE3C-3A67E4947CC9}"/>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467" name="Rectangle 466">
                  <a:extLst>
                    <a:ext uri="{FF2B5EF4-FFF2-40B4-BE49-F238E27FC236}">
                      <a16:creationId xmlns:a16="http://schemas.microsoft.com/office/drawing/2014/main" id="{BFF0288C-C8C7-064E-9530-EBE4AC5DD7C3}"/>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468" name="Rectangle 467">
                  <a:extLst>
                    <a:ext uri="{FF2B5EF4-FFF2-40B4-BE49-F238E27FC236}">
                      <a16:creationId xmlns:a16="http://schemas.microsoft.com/office/drawing/2014/main" id="{2874ABF6-592C-FE4D-9C53-2CAA7069BBE8}"/>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sp>
          <p:nvSpPr>
            <p:cNvPr id="413" name="TextBox 412">
              <a:extLst>
                <a:ext uri="{FF2B5EF4-FFF2-40B4-BE49-F238E27FC236}">
                  <a16:creationId xmlns:a16="http://schemas.microsoft.com/office/drawing/2014/main" id="{6DB8FD65-FEAC-9747-993E-ADFC5EE6C5D2}"/>
                </a:ext>
              </a:extLst>
            </p:cNvPr>
            <p:cNvSpPr txBox="1"/>
            <p:nvPr/>
          </p:nvSpPr>
          <p:spPr>
            <a:xfrm>
              <a:off x="6166569" y="5553912"/>
              <a:ext cx="1265090" cy="338554"/>
            </a:xfrm>
            <a:prstGeom prst="rect">
              <a:avLst/>
            </a:prstGeom>
            <a:noFill/>
          </p:spPr>
          <p:txBody>
            <a:bodyPr wrap="none" rtlCol="0">
              <a:spAutoFit/>
            </a:bodyPr>
            <a:lstStyle/>
            <a:p>
              <a:r>
                <a:rPr lang="en-US" sz="1600" dirty="0">
                  <a:latin typeface="Gill Sans" panose="020B0502020104020203" pitchFamily="34" charset="-79"/>
                  <a:cs typeface="Gill Sans" panose="020B0502020104020203" pitchFamily="34" charset="-79"/>
                </a:rPr>
                <a:t>GPU Cluster</a:t>
              </a:r>
            </a:p>
          </p:txBody>
        </p:sp>
        <p:sp>
          <p:nvSpPr>
            <p:cNvPr id="414" name="Oval 413">
              <a:extLst>
                <a:ext uri="{FF2B5EF4-FFF2-40B4-BE49-F238E27FC236}">
                  <a16:creationId xmlns:a16="http://schemas.microsoft.com/office/drawing/2014/main" id="{FED5E181-6C67-4C44-A0C2-83450DAECCEC}"/>
                </a:ext>
              </a:extLst>
            </p:cNvPr>
            <p:cNvSpPr/>
            <p:nvPr/>
          </p:nvSpPr>
          <p:spPr>
            <a:xfrm>
              <a:off x="4707026" y="1351445"/>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Right Arrow 414">
              <a:extLst>
                <a:ext uri="{FF2B5EF4-FFF2-40B4-BE49-F238E27FC236}">
                  <a16:creationId xmlns:a16="http://schemas.microsoft.com/office/drawing/2014/main" id="{EF94969D-090A-444A-9220-643F88B704F0}"/>
                </a:ext>
              </a:extLst>
            </p:cNvPr>
            <p:cNvSpPr/>
            <p:nvPr/>
          </p:nvSpPr>
          <p:spPr>
            <a:xfrm>
              <a:off x="5127577" y="1370292"/>
              <a:ext cx="535979" cy="25547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6" name="TextBox 415">
              <a:extLst>
                <a:ext uri="{FF2B5EF4-FFF2-40B4-BE49-F238E27FC236}">
                  <a16:creationId xmlns:a16="http://schemas.microsoft.com/office/drawing/2014/main" id="{57EDD976-5DDD-CA43-BDDE-41230EBC206E}"/>
                </a:ext>
              </a:extLst>
            </p:cNvPr>
            <p:cNvSpPr txBox="1"/>
            <p:nvPr/>
          </p:nvSpPr>
          <p:spPr>
            <a:xfrm>
              <a:off x="4006851" y="1628662"/>
              <a:ext cx="1652120" cy="584775"/>
            </a:xfrm>
            <a:prstGeom prst="rect">
              <a:avLst/>
            </a:prstGeom>
            <a:noFill/>
          </p:spPr>
          <p:txBody>
            <a:bodyPr wrap="none" rtlCol="0">
              <a:spAutoFit/>
            </a:bodyPr>
            <a:lstStyle/>
            <a:p>
              <a:pPr algn="ctr"/>
              <a:r>
                <a:rPr lang="en-US" sz="1600" dirty="0">
                  <a:latin typeface="Gill Sans" panose="020B0502020104020203" pitchFamily="34" charset="-79"/>
                  <a:cs typeface="Gill Sans" panose="020B0502020104020203" pitchFamily="34" charset="-79"/>
                </a:rPr>
                <a:t>DL Job</a:t>
              </a:r>
            </a:p>
            <a:p>
              <a:pPr algn="ctr"/>
              <a:r>
                <a:rPr lang="en-US" sz="1600" dirty="0">
                  <a:latin typeface="Gill Sans" panose="020B0502020104020203" pitchFamily="34" charset="-79"/>
                  <a:cs typeface="Gill Sans" panose="020B0502020104020203" pitchFamily="34" charset="-79"/>
                </a:rPr>
                <a:t>(model, resource)</a:t>
              </a:r>
            </a:p>
          </p:txBody>
        </p:sp>
        <p:sp>
          <p:nvSpPr>
            <p:cNvPr id="417" name="Right Arrow 416">
              <a:extLst>
                <a:ext uri="{FF2B5EF4-FFF2-40B4-BE49-F238E27FC236}">
                  <a16:creationId xmlns:a16="http://schemas.microsoft.com/office/drawing/2014/main" id="{07B5F414-2D96-1649-86AA-03B8D4020144}"/>
                </a:ext>
              </a:extLst>
            </p:cNvPr>
            <p:cNvSpPr/>
            <p:nvPr/>
          </p:nvSpPr>
          <p:spPr>
            <a:xfrm rot="5400000">
              <a:off x="6419941" y="3027075"/>
              <a:ext cx="505753" cy="25259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18" name="TextBox 417">
              <a:extLst>
                <a:ext uri="{FF2B5EF4-FFF2-40B4-BE49-F238E27FC236}">
                  <a16:creationId xmlns:a16="http://schemas.microsoft.com/office/drawing/2014/main" id="{6397B9A1-E9F1-C04C-B193-3062DE8E1B20}"/>
                </a:ext>
              </a:extLst>
            </p:cNvPr>
            <p:cNvSpPr txBox="1"/>
            <p:nvPr/>
          </p:nvSpPr>
          <p:spPr>
            <a:xfrm>
              <a:off x="5614422" y="2970779"/>
              <a:ext cx="1037463" cy="338554"/>
            </a:xfrm>
            <a:prstGeom prst="rect">
              <a:avLst/>
            </a:prstGeom>
            <a:noFill/>
          </p:spPr>
          <p:txBody>
            <a:bodyPr wrap="none" rtlCol="0">
              <a:spAutoFit/>
            </a:bodyPr>
            <a:lstStyle/>
            <a:p>
              <a:r>
                <a:rPr lang="en-US" sz="1600" dirty="0">
                  <a:latin typeface="Gill Sans" panose="020B0502020104020203" pitchFamily="34" charset="-79"/>
                  <a:cs typeface="Gill Sans" panose="020B0502020104020203" pitchFamily="34" charset="-79"/>
                </a:rPr>
                <a:t>Placement</a:t>
              </a:r>
            </a:p>
          </p:txBody>
        </p:sp>
        <p:sp>
          <p:nvSpPr>
            <p:cNvPr id="419" name="TextBox 418">
              <a:extLst>
                <a:ext uri="{FF2B5EF4-FFF2-40B4-BE49-F238E27FC236}">
                  <a16:creationId xmlns:a16="http://schemas.microsoft.com/office/drawing/2014/main" id="{CF0F697D-C9D2-FB4F-9003-91BB4C9FCB8D}"/>
                </a:ext>
              </a:extLst>
            </p:cNvPr>
            <p:cNvSpPr txBox="1"/>
            <p:nvPr/>
          </p:nvSpPr>
          <p:spPr>
            <a:xfrm>
              <a:off x="6940410" y="2970779"/>
              <a:ext cx="1091324" cy="323165"/>
            </a:xfrm>
            <a:prstGeom prst="rect">
              <a:avLst/>
            </a:prstGeom>
            <a:noFill/>
          </p:spPr>
          <p:txBody>
            <a:bodyPr wrap="none" rtlCol="0">
              <a:spAutoFit/>
            </a:bodyPr>
            <a:lstStyle/>
            <a:p>
              <a:r>
                <a:rPr lang="en-US" sz="1500" dirty="0">
                  <a:solidFill>
                    <a:schemeClr val="bg2">
                      <a:lumMod val="50000"/>
                    </a:schemeClr>
                  </a:solidFill>
                  <a:latin typeface="Gill Sans" panose="020B0502020104020203" pitchFamily="34" charset="-79"/>
                  <a:cs typeface="Gill Sans" panose="020B0502020104020203" pitchFamily="34" charset="-79"/>
                </a:rPr>
                <a:t>Preemption</a:t>
              </a:r>
            </a:p>
          </p:txBody>
        </p:sp>
        <p:sp>
          <p:nvSpPr>
            <p:cNvPr id="420" name="Right Arrow 419">
              <a:extLst>
                <a:ext uri="{FF2B5EF4-FFF2-40B4-BE49-F238E27FC236}">
                  <a16:creationId xmlns:a16="http://schemas.microsoft.com/office/drawing/2014/main" id="{34B2528F-BDDE-6347-B57C-2A8C8B43891D}"/>
                </a:ext>
              </a:extLst>
            </p:cNvPr>
            <p:cNvSpPr/>
            <p:nvPr/>
          </p:nvSpPr>
          <p:spPr>
            <a:xfrm rot="16200000">
              <a:off x="6687533" y="3027075"/>
              <a:ext cx="505754" cy="252592"/>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21" name="Rectangle 420">
              <a:extLst>
                <a:ext uri="{FF2B5EF4-FFF2-40B4-BE49-F238E27FC236}">
                  <a16:creationId xmlns:a16="http://schemas.microsoft.com/office/drawing/2014/main" id="{291E17B0-6795-D74B-80B0-948E68DEB0D6}"/>
                </a:ext>
              </a:extLst>
            </p:cNvPr>
            <p:cNvSpPr/>
            <p:nvPr/>
          </p:nvSpPr>
          <p:spPr>
            <a:xfrm rot="5400000">
              <a:off x="6581290" y="577886"/>
              <a:ext cx="435644" cy="1865517"/>
            </a:xfrm>
            <a:prstGeom prst="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latin typeface="Gill Sans" panose="020B0502020104020203" pitchFamily="34" charset="-79"/>
                  <a:cs typeface="Gill Sans" panose="020B0502020104020203" pitchFamily="34" charset="-79"/>
                </a:rPr>
                <a:t>Discretized-2DAS</a:t>
              </a:r>
            </a:p>
          </p:txBody>
        </p:sp>
        <p:sp>
          <p:nvSpPr>
            <p:cNvPr id="422" name="Rectangle 421">
              <a:extLst>
                <a:ext uri="{FF2B5EF4-FFF2-40B4-BE49-F238E27FC236}">
                  <a16:creationId xmlns:a16="http://schemas.microsoft.com/office/drawing/2014/main" id="{EB243C40-3210-8C44-B64D-EEDAE8F61FD7}"/>
                </a:ext>
              </a:extLst>
            </p:cNvPr>
            <p:cNvSpPr/>
            <p:nvPr/>
          </p:nvSpPr>
          <p:spPr>
            <a:xfrm>
              <a:off x="5720122" y="1219864"/>
              <a:ext cx="2157984" cy="168257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TextBox 422">
              <a:extLst>
                <a:ext uri="{FF2B5EF4-FFF2-40B4-BE49-F238E27FC236}">
                  <a16:creationId xmlns:a16="http://schemas.microsoft.com/office/drawing/2014/main" id="{49CD7DA1-F0FC-C54E-B9A8-E6AD262FD99B}"/>
                </a:ext>
              </a:extLst>
            </p:cNvPr>
            <p:cNvSpPr txBox="1"/>
            <p:nvPr/>
          </p:nvSpPr>
          <p:spPr>
            <a:xfrm>
              <a:off x="6090999" y="862398"/>
              <a:ext cx="1446230" cy="338554"/>
            </a:xfrm>
            <a:prstGeom prst="rect">
              <a:avLst/>
            </a:prstGeom>
            <a:noFill/>
          </p:spPr>
          <p:txBody>
            <a:bodyPr wrap="none" rtlCol="0">
              <a:spAutoFit/>
            </a:bodyPr>
            <a:lstStyle/>
            <a:p>
              <a:r>
                <a:rPr lang="en-US" sz="1600" dirty="0">
                  <a:latin typeface="Gill Sans" panose="020B0502020104020203" pitchFamily="34" charset="-79"/>
                  <a:cs typeface="Gill Sans" panose="020B0502020104020203" pitchFamily="34" charset="-79"/>
                </a:rPr>
                <a:t>Central Master</a:t>
              </a:r>
            </a:p>
          </p:txBody>
        </p:sp>
        <p:grpSp>
          <p:nvGrpSpPr>
            <p:cNvPr id="424" name="Group 423">
              <a:extLst>
                <a:ext uri="{FF2B5EF4-FFF2-40B4-BE49-F238E27FC236}">
                  <a16:creationId xmlns:a16="http://schemas.microsoft.com/office/drawing/2014/main" id="{9D3F7209-3F61-084F-AF3D-84D3DEFBEF26}"/>
                </a:ext>
              </a:extLst>
            </p:cNvPr>
            <p:cNvGrpSpPr/>
            <p:nvPr/>
          </p:nvGrpSpPr>
          <p:grpSpPr>
            <a:xfrm>
              <a:off x="5886245" y="2025527"/>
              <a:ext cx="1865517" cy="769000"/>
              <a:chOff x="8344470" y="3257530"/>
              <a:chExt cx="1865517" cy="769000"/>
            </a:xfrm>
          </p:grpSpPr>
          <p:sp>
            <p:nvSpPr>
              <p:cNvPr id="426" name="Rectangle 425">
                <a:extLst>
                  <a:ext uri="{FF2B5EF4-FFF2-40B4-BE49-F238E27FC236}">
                    <a16:creationId xmlns:a16="http://schemas.microsoft.com/office/drawing/2014/main" id="{C8CE81FC-4899-9A43-85B3-4FB82BAD7E5C}"/>
                  </a:ext>
                </a:extLst>
              </p:cNvPr>
              <p:cNvSpPr/>
              <p:nvPr/>
            </p:nvSpPr>
            <p:spPr>
              <a:xfrm rot="5400000">
                <a:off x="8892729" y="2709271"/>
                <a:ext cx="769000" cy="1865517"/>
              </a:xfrm>
              <a:prstGeom prst="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b"/>
              <a:lstStyle/>
              <a:p>
                <a:pPr algn="ctr"/>
                <a:r>
                  <a:rPr lang="en-US" dirty="0">
                    <a:solidFill>
                      <a:schemeClr val="tx1"/>
                    </a:solidFill>
                    <a:latin typeface="Gill Sans" panose="020B0502020104020203" pitchFamily="34" charset="-79"/>
                    <a:cs typeface="Gill Sans" panose="020B0502020104020203" pitchFamily="34" charset="-79"/>
                  </a:rPr>
                  <a:t>Placement scheme</a:t>
                </a:r>
              </a:p>
            </p:txBody>
          </p:sp>
          <p:sp>
            <p:nvSpPr>
              <p:cNvPr id="427" name="Rectangle 426">
                <a:extLst>
                  <a:ext uri="{FF2B5EF4-FFF2-40B4-BE49-F238E27FC236}">
                    <a16:creationId xmlns:a16="http://schemas.microsoft.com/office/drawing/2014/main" id="{52C0B472-DFD3-F14C-8A53-F7C83ADF58D9}"/>
                  </a:ext>
                </a:extLst>
              </p:cNvPr>
              <p:cNvSpPr/>
              <p:nvPr/>
            </p:nvSpPr>
            <p:spPr>
              <a:xfrm rot="5400000">
                <a:off x="9136468" y="2735184"/>
                <a:ext cx="281520" cy="1543485"/>
              </a:xfrm>
              <a:prstGeom prst="rect">
                <a:avLst/>
              </a:prstGeom>
              <a:solidFill>
                <a:schemeClr val="bg2"/>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solidFill>
                      <a:schemeClr val="tx1"/>
                    </a:solidFill>
                    <a:latin typeface="Gill Sans" panose="020B0502020104020203" pitchFamily="34" charset="-79"/>
                    <a:cs typeface="Gill Sans" panose="020B0502020104020203" pitchFamily="34" charset="-79"/>
                  </a:rPr>
                  <a:t>Model profiler</a:t>
                </a:r>
              </a:p>
            </p:txBody>
          </p:sp>
        </p:grpSp>
        <p:sp>
          <p:nvSpPr>
            <p:cNvPr id="425" name="Right Arrow 424">
              <a:extLst>
                <a:ext uri="{FF2B5EF4-FFF2-40B4-BE49-F238E27FC236}">
                  <a16:creationId xmlns:a16="http://schemas.microsoft.com/office/drawing/2014/main" id="{F361B11D-B6A2-2D4E-BFCA-D19E244F442F}"/>
                </a:ext>
              </a:extLst>
            </p:cNvPr>
            <p:cNvSpPr/>
            <p:nvPr/>
          </p:nvSpPr>
          <p:spPr>
            <a:xfrm rot="5400000">
              <a:off x="6659041" y="1759182"/>
              <a:ext cx="280145" cy="23369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Tree>
    <p:custDataLst>
      <p:tags r:id="rId1"/>
    </p:custDataLst>
    <p:extLst>
      <p:ext uri="{BB962C8B-B14F-4D97-AF65-F5344CB8AC3E}">
        <p14:creationId xmlns:p14="http://schemas.microsoft.com/office/powerpoint/2010/main" val="2493411100"/>
      </p:ext>
    </p:extLst>
  </p:cSld>
  <p:clrMapOvr>
    <a:masterClrMapping/>
  </p:clrMapOvr>
  <p:transition advTm="31899">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0">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1">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1609E5F9-21BB-2C4F-8A75-7381A32C8F80}"/>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20" name="Title 1">
            <a:extLst>
              <a:ext uri="{FF2B5EF4-FFF2-40B4-BE49-F238E27FC236}">
                <a16:creationId xmlns:a16="http://schemas.microsoft.com/office/drawing/2014/main" id="{96C9CA13-7C9E-0047-A2E2-859939EF423A}"/>
              </a:ext>
            </a:extLst>
          </p:cNvPr>
          <p:cNvSpPr txBox="1">
            <a:spLocks/>
          </p:cNvSpPr>
          <p:nvPr/>
        </p:nvSpPr>
        <p:spPr>
          <a:xfrm>
            <a:off x="0" y="0"/>
            <a:ext cx="12192000" cy="1330525"/>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r>
              <a:rPr lang="en-US" dirty="0">
                <a:solidFill>
                  <a:schemeClr val="bg1"/>
                </a:solidFill>
              </a:rPr>
              <a:t>  JCT Improvements in Testbed Experiment</a:t>
            </a:r>
          </a:p>
        </p:txBody>
      </p:sp>
      <p:sp>
        <p:nvSpPr>
          <p:cNvPr id="30" name="Content Placeholder 2">
            <a:extLst>
              <a:ext uri="{FF2B5EF4-FFF2-40B4-BE49-F238E27FC236}">
                <a16:creationId xmlns:a16="http://schemas.microsoft.com/office/drawing/2014/main" id="{EC38B5E1-D443-644A-8887-3C1B76A46534}"/>
              </a:ext>
            </a:extLst>
          </p:cNvPr>
          <p:cNvSpPr txBox="1">
            <a:spLocks/>
          </p:cNvSpPr>
          <p:nvPr/>
        </p:nvSpPr>
        <p:spPr>
          <a:xfrm>
            <a:off x="640080" y="1600200"/>
            <a:ext cx="5906728" cy="12399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Gill Sans Light" panose="020B0302020104020203" pitchFamily="34" charset="-79"/>
                <a:ea typeface="+mn-ea"/>
                <a:cs typeface="Gill Sans Light" panose="020B0302020104020203" pitchFamily="34" charset="-79"/>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ill Sans Light" panose="020B0302020104020203" pitchFamily="34" charset="-79"/>
                <a:ea typeface="+mn-ea"/>
                <a:cs typeface="Gill Sans Light" panose="020B0302020104020203" pitchFamily="34" charset="-79"/>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ill Sans Light" panose="020B0302020104020203" pitchFamily="34" charset="-79"/>
                <a:ea typeface="+mn-ea"/>
                <a:cs typeface="Gill Sans Light" panose="020B0302020104020203" pitchFamily="34" charset="-79"/>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ill Sans Light" panose="020B0302020104020203" pitchFamily="34" charset="-79"/>
                <a:ea typeface="+mn-ea"/>
                <a:cs typeface="Gill Sans Light" panose="020B0302020104020203" pitchFamily="34" charset="-79"/>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ill Sans Light" panose="020B0302020104020203" pitchFamily="34" charset="-79"/>
                <a:ea typeface="+mn-ea"/>
                <a:cs typeface="Gill Sans Light" panose="020B0302020104020203" pitchFamily="34" charset="-79"/>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Testbed – Michigan </a:t>
            </a:r>
            <a:r>
              <a:rPr lang="en-US" dirty="0" err="1"/>
              <a:t>ConFlux</a:t>
            </a:r>
            <a:r>
              <a:rPr lang="en-US" dirty="0"/>
              <a:t> cluster</a:t>
            </a:r>
          </a:p>
          <a:p>
            <a:pPr lvl="1"/>
            <a:r>
              <a:rPr lang="en-US" dirty="0"/>
              <a:t>15 machines (4 GPUs each)</a:t>
            </a:r>
          </a:p>
          <a:p>
            <a:pPr lvl="1"/>
            <a:r>
              <a:rPr lang="en-US" dirty="0"/>
              <a:t>100 Gbps RDMA network</a:t>
            </a:r>
          </a:p>
        </p:txBody>
      </p:sp>
      <p:sp>
        <p:nvSpPr>
          <p:cNvPr id="29" name="TextBox 28">
            <a:extLst>
              <a:ext uri="{FF2B5EF4-FFF2-40B4-BE49-F238E27FC236}">
                <a16:creationId xmlns:a16="http://schemas.microsoft.com/office/drawing/2014/main" id="{41342EBC-A58C-DA45-9F55-CB69C18EA839}"/>
              </a:ext>
            </a:extLst>
          </p:cNvPr>
          <p:cNvSpPr txBox="1"/>
          <p:nvPr/>
        </p:nvSpPr>
        <p:spPr>
          <a:xfrm>
            <a:off x="8820710" y="1323437"/>
            <a:ext cx="3372984" cy="5144038"/>
          </a:xfrm>
          <a:prstGeom prst="rect">
            <a:avLst/>
          </a:prstGeom>
          <a:solidFill>
            <a:srgbClr val="262626"/>
          </a:solidFill>
        </p:spPr>
        <p:txBody>
          <a:bodyPr wrap="square" rtlCol="0">
            <a:noAutofit/>
          </a:bodyPr>
          <a:lstStyle/>
          <a:p>
            <a:pPr algn="ctr"/>
            <a:endParaRPr lang="en-US" sz="2400" dirty="0">
              <a:solidFill>
                <a:prstClr val="white"/>
              </a:solidFill>
              <a:latin typeface="Gill Sans Light"/>
              <a:cs typeface="Gill Sans Light"/>
            </a:endParaRPr>
          </a:p>
        </p:txBody>
      </p:sp>
      <p:sp>
        <p:nvSpPr>
          <p:cNvPr id="31" name="TextBox 30">
            <a:extLst>
              <a:ext uri="{FF2B5EF4-FFF2-40B4-BE49-F238E27FC236}">
                <a16:creationId xmlns:a16="http://schemas.microsoft.com/office/drawing/2014/main" id="{9D051AE0-4470-9645-B8F6-DAE038B51B73}"/>
              </a:ext>
            </a:extLst>
          </p:cNvPr>
          <p:cNvSpPr txBox="1"/>
          <p:nvPr/>
        </p:nvSpPr>
        <p:spPr>
          <a:xfrm>
            <a:off x="8907074" y="2653962"/>
            <a:ext cx="3200256" cy="954107"/>
          </a:xfrm>
          <a:prstGeom prst="rect">
            <a:avLst/>
          </a:prstGeom>
          <a:noFill/>
        </p:spPr>
        <p:txBody>
          <a:bodyPr wrap="square" rtlCol="0">
            <a:spAutoFit/>
          </a:bodyPr>
          <a:lstStyle/>
          <a:p>
            <a:r>
              <a:rPr lang="en-US" sz="2800" i="1" dirty="0">
                <a:solidFill>
                  <a:schemeClr val="bg1"/>
                </a:solidFill>
                <a:latin typeface="Gill Sans" panose="020B0502020104020203" pitchFamily="34" charset="-79"/>
                <a:cs typeface="Gill Sans" panose="020B0502020104020203" pitchFamily="34" charset="-79"/>
              </a:rPr>
              <a:t>Avg. JCT improvement (</a:t>
            </a:r>
            <a:r>
              <a:rPr lang="en-US" sz="2800" i="1" dirty="0" err="1">
                <a:solidFill>
                  <a:schemeClr val="bg1"/>
                </a:solidFill>
                <a:latin typeface="Gill Sans" panose="020B0502020104020203" pitchFamily="34" charset="-79"/>
                <a:cs typeface="Gill Sans" panose="020B0502020104020203" pitchFamily="34" charset="-79"/>
              </a:rPr>
              <a:t>w.r.t</a:t>
            </a:r>
            <a:r>
              <a:rPr lang="en-US" sz="2800" i="1" dirty="0">
                <a:solidFill>
                  <a:schemeClr val="bg1"/>
                </a:solidFill>
                <a:latin typeface="Gill Sans" panose="020B0502020104020203" pitchFamily="34" charset="-79"/>
                <a:cs typeface="Gill Sans" panose="020B0502020104020203" pitchFamily="34" charset="-79"/>
              </a:rPr>
              <a:t>. YARN-CS): </a:t>
            </a:r>
            <a:r>
              <a:rPr lang="en-US" sz="2800" i="1" dirty="0">
                <a:solidFill>
                  <a:schemeClr val="accent2"/>
                </a:solidFill>
                <a:latin typeface="Gill Sans" panose="020B0502020104020203" pitchFamily="34" charset="-79"/>
                <a:cs typeface="Gill Sans" panose="020B0502020104020203" pitchFamily="34" charset="-79"/>
              </a:rPr>
              <a:t>5.5×</a:t>
            </a:r>
          </a:p>
        </p:txBody>
      </p:sp>
      <p:sp>
        <p:nvSpPr>
          <p:cNvPr id="32" name="TextBox 31">
            <a:extLst>
              <a:ext uri="{FF2B5EF4-FFF2-40B4-BE49-F238E27FC236}">
                <a16:creationId xmlns:a16="http://schemas.microsoft.com/office/drawing/2014/main" id="{A6E7D83F-E5B0-644B-9871-F14E03245FD3}"/>
              </a:ext>
            </a:extLst>
          </p:cNvPr>
          <p:cNvSpPr txBox="1"/>
          <p:nvPr/>
        </p:nvSpPr>
        <p:spPr>
          <a:xfrm>
            <a:off x="8907074" y="4280463"/>
            <a:ext cx="3200256" cy="954107"/>
          </a:xfrm>
          <a:prstGeom prst="rect">
            <a:avLst/>
          </a:prstGeom>
          <a:noFill/>
        </p:spPr>
        <p:txBody>
          <a:bodyPr wrap="square" rtlCol="0">
            <a:spAutoFit/>
          </a:bodyPr>
          <a:lstStyle/>
          <a:p>
            <a:r>
              <a:rPr lang="en-US" sz="2800" i="1" dirty="0">
                <a:solidFill>
                  <a:schemeClr val="bg1"/>
                </a:solidFill>
                <a:latin typeface="Gill Sans" panose="020B0502020104020203" pitchFamily="34" charset="-79"/>
                <a:cs typeface="Gill Sans" panose="020B0502020104020203" pitchFamily="34" charset="-79"/>
              </a:rPr>
              <a:t>Comparable performance to SRTF</a:t>
            </a:r>
          </a:p>
        </p:txBody>
      </p:sp>
      <p:sp>
        <p:nvSpPr>
          <p:cNvPr id="33" name="Slide Number Placeholder 4">
            <a:extLst>
              <a:ext uri="{FF2B5EF4-FFF2-40B4-BE49-F238E27FC236}">
                <a16:creationId xmlns:a16="http://schemas.microsoft.com/office/drawing/2014/main" id="{71F8242B-A3C7-A041-BDA0-A24449D9668A}"/>
              </a:ext>
            </a:extLst>
          </p:cNvPr>
          <p:cNvSpPr txBox="1">
            <a:spLocks/>
          </p:cNvSpPr>
          <p:nvPr/>
        </p:nvSpPr>
        <p:spPr>
          <a:xfrm>
            <a:off x="8610600" y="64801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a:solidFill>
                  <a:schemeClr val="bg1"/>
                </a:solidFill>
                <a:latin typeface="Gill Sans Light" panose="020B0302020104020203" pitchFamily="34" charset="-79"/>
                <a:ea typeface="+mn-ea"/>
                <a:cs typeface="Gill Sans Light" panose="020B0302020104020203" pitchFamily="34" charset="-79"/>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0C4585B-CFCB-F440-9495-A55347CBA6EB}" type="slidenum">
              <a:rPr lang="en-US" smtClean="0"/>
              <a:pPr/>
              <a:t>21</a:t>
            </a:fld>
            <a:endParaRPr lang="en-US" dirty="0"/>
          </a:p>
        </p:txBody>
      </p:sp>
      <p:pic>
        <p:nvPicPr>
          <p:cNvPr id="34" name="Picture 33">
            <a:extLst>
              <a:ext uri="{FF2B5EF4-FFF2-40B4-BE49-F238E27FC236}">
                <a16:creationId xmlns:a16="http://schemas.microsoft.com/office/drawing/2014/main" id="{15009512-D0A7-B84D-8C56-7138D8A871F9}"/>
              </a:ext>
            </a:extLst>
          </p:cNvPr>
          <p:cNvPicPr>
            <a:picLocks noChangeAspect="1"/>
          </p:cNvPicPr>
          <p:nvPr/>
        </p:nvPicPr>
        <p:blipFill rotWithShape="1">
          <a:blip r:embed="rId4"/>
          <a:srcRect l="4951" t="13635" r="11488" b="5774"/>
          <a:stretch/>
        </p:blipFill>
        <p:spPr>
          <a:xfrm>
            <a:off x="1828800" y="3109831"/>
            <a:ext cx="5486400" cy="2983725"/>
          </a:xfrm>
          <a:prstGeom prst="rect">
            <a:avLst/>
          </a:prstGeom>
        </p:spPr>
      </p:pic>
      <p:sp>
        <p:nvSpPr>
          <p:cNvPr id="36" name="Rectangle 35">
            <a:extLst>
              <a:ext uri="{FF2B5EF4-FFF2-40B4-BE49-F238E27FC236}">
                <a16:creationId xmlns:a16="http://schemas.microsoft.com/office/drawing/2014/main" id="{80849F91-C86C-9A4B-857D-29B4FCD56831}"/>
              </a:ext>
            </a:extLst>
          </p:cNvPr>
          <p:cNvSpPr/>
          <p:nvPr/>
        </p:nvSpPr>
        <p:spPr>
          <a:xfrm>
            <a:off x="2804982" y="3601344"/>
            <a:ext cx="1485424" cy="623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a:extLst>
              <a:ext uri="{FF2B5EF4-FFF2-40B4-BE49-F238E27FC236}">
                <a16:creationId xmlns:a16="http://schemas.microsoft.com/office/drawing/2014/main" id="{6338DF56-0011-8C47-9590-FEF0B183C979}"/>
              </a:ext>
            </a:extLst>
          </p:cNvPr>
          <p:cNvPicPr>
            <a:picLocks noChangeAspect="1"/>
          </p:cNvPicPr>
          <p:nvPr/>
        </p:nvPicPr>
        <p:blipFill rotWithShape="1">
          <a:blip r:embed="rId5"/>
          <a:srcRect l="4927" t="13488" r="11511" b="5919"/>
          <a:stretch/>
        </p:blipFill>
        <p:spPr>
          <a:xfrm>
            <a:off x="1828800" y="3109831"/>
            <a:ext cx="5486400" cy="2983724"/>
          </a:xfrm>
          <a:prstGeom prst="rect">
            <a:avLst/>
          </a:prstGeom>
        </p:spPr>
      </p:pic>
      <p:sp>
        <p:nvSpPr>
          <p:cNvPr id="38" name="Rectangle 37">
            <a:extLst>
              <a:ext uri="{FF2B5EF4-FFF2-40B4-BE49-F238E27FC236}">
                <a16:creationId xmlns:a16="http://schemas.microsoft.com/office/drawing/2014/main" id="{11E546B1-0A0F-EE4E-8E40-45B9C2F7B931}"/>
              </a:ext>
            </a:extLst>
          </p:cNvPr>
          <p:cNvSpPr/>
          <p:nvPr/>
        </p:nvSpPr>
        <p:spPr>
          <a:xfrm>
            <a:off x="2732792" y="3930207"/>
            <a:ext cx="1485424" cy="294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53919C76-807C-3B42-A4D8-E41F448F80F0}"/>
              </a:ext>
            </a:extLst>
          </p:cNvPr>
          <p:cNvPicPr>
            <a:picLocks noChangeAspect="1"/>
          </p:cNvPicPr>
          <p:nvPr/>
        </p:nvPicPr>
        <p:blipFill rotWithShape="1">
          <a:blip r:embed="rId6"/>
          <a:srcRect l="4915" t="13660" r="11523" b="5697"/>
          <a:stretch/>
        </p:blipFill>
        <p:spPr>
          <a:xfrm>
            <a:off x="1828800" y="3109830"/>
            <a:ext cx="5486400" cy="2983725"/>
          </a:xfrm>
          <a:prstGeom prst="rect">
            <a:avLst/>
          </a:prstGeom>
        </p:spPr>
      </p:pic>
      <p:grpSp>
        <p:nvGrpSpPr>
          <p:cNvPr id="40" name="Group 39">
            <a:extLst>
              <a:ext uri="{FF2B5EF4-FFF2-40B4-BE49-F238E27FC236}">
                <a16:creationId xmlns:a16="http://schemas.microsoft.com/office/drawing/2014/main" id="{9A185B38-1D1B-9A46-8E7F-CDC2A5ED2AE2}"/>
              </a:ext>
            </a:extLst>
          </p:cNvPr>
          <p:cNvGrpSpPr/>
          <p:nvPr/>
        </p:nvGrpSpPr>
        <p:grpSpPr>
          <a:xfrm>
            <a:off x="2383031" y="5493392"/>
            <a:ext cx="5004359" cy="400110"/>
            <a:chOff x="5968441" y="3746774"/>
            <a:chExt cx="5004359" cy="400110"/>
          </a:xfrm>
        </p:grpSpPr>
        <p:sp>
          <p:nvSpPr>
            <p:cNvPr id="41" name="Rectangle 40">
              <a:extLst>
                <a:ext uri="{FF2B5EF4-FFF2-40B4-BE49-F238E27FC236}">
                  <a16:creationId xmlns:a16="http://schemas.microsoft.com/office/drawing/2014/main" id="{F001EEDF-380B-244D-9A48-14FECE2F1AB1}"/>
                </a:ext>
              </a:extLst>
            </p:cNvPr>
            <p:cNvSpPr/>
            <p:nvPr/>
          </p:nvSpPr>
          <p:spPr>
            <a:xfrm>
              <a:off x="6008370" y="3813632"/>
              <a:ext cx="4964430" cy="245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A7982E67-C29D-3B46-B693-8C426AAFEA94}"/>
                </a:ext>
              </a:extLst>
            </p:cNvPr>
            <p:cNvSpPr txBox="1"/>
            <p:nvPr/>
          </p:nvSpPr>
          <p:spPr>
            <a:xfrm>
              <a:off x="5968441" y="3746774"/>
              <a:ext cx="441146" cy="400110"/>
            </a:xfrm>
            <a:prstGeom prst="rect">
              <a:avLst/>
            </a:prstGeom>
            <a:noFill/>
          </p:spPr>
          <p:txBody>
            <a:bodyPr wrap="none" rtlCol="0">
              <a:spAutoFit/>
            </a:bodyPr>
            <a:lstStyle/>
            <a:p>
              <a:r>
                <a:rPr lang="en-US" sz="2000" dirty="0">
                  <a:latin typeface="Gill Sans" panose="020B0502020104020203" pitchFamily="34" charset="-79"/>
                  <a:cs typeface="Gill Sans" panose="020B0502020104020203" pitchFamily="34" charset="-79"/>
                </a:rPr>
                <a:t>10</a:t>
              </a:r>
              <a:endParaRPr lang="en-US" sz="2000" baseline="30000" dirty="0">
                <a:latin typeface="Gill Sans" panose="020B0502020104020203" pitchFamily="34" charset="-79"/>
                <a:cs typeface="Gill Sans" panose="020B0502020104020203" pitchFamily="34" charset="-79"/>
              </a:endParaRPr>
            </a:p>
          </p:txBody>
        </p:sp>
        <p:sp>
          <p:nvSpPr>
            <p:cNvPr id="43" name="TextBox 42">
              <a:extLst>
                <a:ext uri="{FF2B5EF4-FFF2-40B4-BE49-F238E27FC236}">
                  <a16:creationId xmlns:a16="http://schemas.microsoft.com/office/drawing/2014/main" id="{E532DC42-69EE-BC47-BD29-9BB1313E7996}"/>
                </a:ext>
              </a:extLst>
            </p:cNvPr>
            <p:cNvSpPr txBox="1"/>
            <p:nvPr/>
          </p:nvSpPr>
          <p:spPr>
            <a:xfrm>
              <a:off x="7043162" y="3746774"/>
              <a:ext cx="526106" cy="400110"/>
            </a:xfrm>
            <a:prstGeom prst="rect">
              <a:avLst/>
            </a:prstGeom>
            <a:noFill/>
          </p:spPr>
          <p:txBody>
            <a:bodyPr wrap="none" rtlCol="0">
              <a:spAutoFit/>
            </a:bodyPr>
            <a:lstStyle/>
            <a:p>
              <a:r>
                <a:rPr lang="en-US" sz="2000" dirty="0">
                  <a:latin typeface="Gill Sans" panose="020B0502020104020203" pitchFamily="34" charset="-79"/>
                  <a:cs typeface="Gill Sans" panose="020B0502020104020203" pitchFamily="34" charset="-79"/>
                </a:rPr>
                <a:t>10</a:t>
              </a:r>
              <a:r>
                <a:rPr lang="en-US" sz="2000" baseline="30000" dirty="0">
                  <a:latin typeface="Gill Sans" panose="020B0502020104020203" pitchFamily="34" charset="-79"/>
                  <a:cs typeface="Gill Sans" panose="020B0502020104020203" pitchFamily="34" charset="-79"/>
                </a:rPr>
                <a:t>2</a:t>
              </a:r>
            </a:p>
          </p:txBody>
        </p:sp>
        <p:sp>
          <p:nvSpPr>
            <p:cNvPr id="44" name="TextBox 43">
              <a:extLst>
                <a:ext uri="{FF2B5EF4-FFF2-40B4-BE49-F238E27FC236}">
                  <a16:creationId xmlns:a16="http://schemas.microsoft.com/office/drawing/2014/main" id="{C6982F87-5420-0248-A862-165E7C49A461}"/>
                </a:ext>
              </a:extLst>
            </p:cNvPr>
            <p:cNvSpPr txBox="1"/>
            <p:nvPr/>
          </p:nvSpPr>
          <p:spPr>
            <a:xfrm>
              <a:off x="8173797" y="3746774"/>
              <a:ext cx="526106" cy="400110"/>
            </a:xfrm>
            <a:prstGeom prst="rect">
              <a:avLst/>
            </a:prstGeom>
            <a:noFill/>
          </p:spPr>
          <p:txBody>
            <a:bodyPr wrap="none" rtlCol="0">
              <a:spAutoFit/>
            </a:bodyPr>
            <a:lstStyle/>
            <a:p>
              <a:r>
                <a:rPr lang="en-US" sz="2000" dirty="0">
                  <a:latin typeface="Gill Sans" panose="020B0502020104020203" pitchFamily="34" charset="-79"/>
                  <a:cs typeface="Gill Sans" panose="020B0502020104020203" pitchFamily="34" charset="-79"/>
                </a:rPr>
                <a:t>10</a:t>
              </a:r>
              <a:r>
                <a:rPr lang="en-US" sz="2000" baseline="30000" dirty="0">
                  <a:latin typeface="Gill Sans" panose="020B0502020104020203" pitchFamily="34" charset="-79"/>
                  <a:cs typeface="Gill Sans" panose="020B0502020104020203" pitchFamily="34" charset="-79"/>
                </a:rPr>
                <a:t>3</a:t>
              </a:r>
            </a:p>
          </p:txBody>
        </p:sp>
        <p:sp>
          <p:nvSpPr>
            <p:cNvPr id="45" name="TextBox 44">
              <a:extLst>
                <a:ext uri="{FF2B5EF4-FFF2-40B4-BE49-F238E27FC236}">
                  <a16:creationId xmlns:a16="http://schemas.microsoft.com/office/drawing/2014/main" id="{46B67E6F-8546-E54B-AEC9-D330907798ED}"/>
                </a:ext>
              </a:extLst>
            </p:cNvPr>
            <p:cNvSpPr txBox="1"/>
            <p:nvPr/>
          </p:nvSpPr>
          <p:spPr>
            <a:xfrm>
              <a:off x="9205670" y="3746774"/>
              <a:ext cx="526106" cy="400110"/>
            </a:xfrm>
            <a:prstGeom prst="rect">
              <a:avLst/>
            </a:prstGeom>
            <a:noFill/>
          </p:spPr>
          <p:txBody>
            <a:bodyPr wrap="none" rtlCol="0">
              <a:spAutoFit/>
            </a:bodyPr>
            <a:lstStyle/>
            <a:p>
              <a:r>
                <a:rPr lang="en-US" sz="2000" dirty="0">
                  <a:latin typeface="Gill Sans" panose="020B0502020104020203" pitchFamily="34" charset="-79"/>
                  <a:cs typeface="Gill Sans" panose="020B0502020104020203" pitchFamily="34" charset="-79"/>
                </a:rPr>
                <a:t>10</a:t>
              </a:r>
              <a:r>
                <a:rPr lang="en-US" sz="2000" baseline="30000" dirty="0">
                  <a:latin typeface="Gill Sans" panose="020B0502020104020203" pitchFamily="34" charset="-79"/>
                  <a:cs typeface="Gill Sans" panose="020B0502020104020203" pitchFamily="34" charset="-79"/>
                </a:rPr>
                <a:t>4</a:t>
              </a:r>
            </a:p>
          </p:txBody>
        </p:sp>
        <p:sp>
          <p:nvSpPr>
            <p:cNvPr id="46" name="TextBox 45">
              <a:extLst>
                <a:ext uri="{FF2B5EF4-FFF2-40B4-BE49-F238E27FC236}">
                  <a16:creationId xmlns:a16="http://schemas.microsoft.com/office/drawing/2014/main" id="{EE774B19-1CD9-4A41-A68E-C9B8106F07A8}"/>
                </a:ext>
              </a:extLst>
            </p:cNvPr>
            <p:cNvSpPr txBox="1"/>
            <p:nvPr/>
          </p:nvSpPr>
          <p:spPr>
            <a:xfrm>
              <a:off x="10339224" y="3746774"/>
              <a:ext cx="526106" cy="400110"/>
            </a:xfrm>
            <a:prstGeom prst="rect">
              <a:avLst/>
            </a:prstGeom>
            <a:noFill/>
          </p:spPr>
          <p:txBody>
            <a:bodyPr wrap="none" rtlCol="0">
              <a:spAutoFit/>
            </a:bodyPr>
            <a:lstStyle/>
            <a:p>
              <a:r>
                <a:rPr lang="en-US" sz="2000" dirty="0">
                  <a:latin typeface="Gill Sans" panose="020B0502020104020203" pitchFamily="34" charset="-79"/>
                  <a:cs typeface="Gill Sans" panose="020B0502020104020203" pitchFamily="34" charset="-79"/>
                </a:rPr>
                <a:t>10</a:t>
              </a:r>
              <a:r>
                <a:rPr lang="en-US" sz="2000" baseline="30000" dirty="0">
                  <a:latin typeface="Gill Sans" panose="020B0502020104020203" pitchFamily="34" charset="-79"/>
                  <a:cs typeface="Gill Sans" panose="020B0502020104020203" pitchFamily="34" charset="-79"/>
                </a:rPr>
                <a:t>5</a:t>
              </a:r>
            </a:p>
          </p:txBody>
        </p:sp>
      </p:grpSp>
    </p:spTree>
    <p:custDataLst>
      <p:tags r:id="rId1"/>
    </p:custDataLst>
    <p:extLst>
      <p:ext uri="{BB962C8B-B14F-4D97-AF65-F5344CB8AC3E}">
        <p14:creationId xmlns:p14="http://schemas.microsoft.com/office/powerpoint/2010/main" val="2290830301"/>
      </p:ext>
    </p:extLst>
  </p:cSld>
  <p:clrMapOvr>
    <a:masterClrMapping/>
  </p:clrMapOvr>
  <mc:AlternateContent xmlns:mc="http://schemas.openxmlformats.org/markup-compatibility/2006" xmlns:p14="http://schemas.microsoft.com/office/powerpoint/2010/main">
    <mc:Choice Requires="p14">
      <p:transition spd="slow" p14:dur="2000" advTm="57965"/>
    </mc:Choice>
    <mc:Fallback xmlns="">
      <p:transition spd="slow" advTm="579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8" presetClass="entr" presetSubtype="3"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strips(upRight)">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17" presetClass="entr" presetSubtype="2"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 calcmode="lin" valueType="num">
                                      <p:cBhvr>
                                        <p:cTn id="26" dur="200" fill="hold"/>
                                        <p:tgtEl>
                                          <p:spTgt spid="29"/>
                                        </p:tgtEl>
                                        <p:attrNameLst>
                                          <p:attrName>ppt_x</p:attrName>
                                        </p:attrNameLst>
                                      </p:cBhvr>
                                      <p:tavLst>
                                        <p:tav tm="0">
                                          <p:val>
                                            <p:strVal val="#ppt_x+#ppt_w/2"/>
                                          </p:val>
                                        </p:tav>
                                        <p:tav tm="100000">
                                          <p:val>
                                            <p:strVal val="#ppt_x"/>
                                          </p:val>
                                        </p:tav>
                                      </p:tavLst>
                                    </p:anim>
                                    <p:anim calcmode="lin" valueType="num">
                                      <p:cBhvr>
                                        <p:cTn id="27" dur="200" fill="hold"/>
                                        <p:tgtEl>
                                          <p:spTgt spid="29"/>
                                        </p:tgtEl>
                                        <p:attrNameLst>
                                          <p:attrName>ppt_y</p:attrName>
                                        </p:attrNameLst>
                                      </p:cBhvr>
                                      <p:tavLst>
                                        <p:tav tm="0">
                                          <p:val>
                                            <p:strVal val="#ppt_y"/>
                                          </p:val>
                                        </p:tav>
                                        <p:tav tm="100000">
                                          <p:val>
                                            <p:strVal val="#ppt_y"/>
                                          </p:val>
                                        </p:tav>
                                      </p:tavLst>
                                    </p:anim>
                                    <p:anim calcmode="lin" valueType="num">
                                      <p:cBhvr>
                                        <p:cTn id="28" dur="200" fill="hold"/>
                                        <p:tgtEl>
                                          <p:spTgt spid="29"/>
                                        </p:tgtEl>
                                        <p:attrNameLst>
                                          <p:attrName>ppt_w</p:attrName>
                                        </p:attrNameLst>
                                      </p:cBhvr>
                                      <p:tavLst>
                                        <p:tav tm="0">
                                          <p:val>
                                            <p:fltVal val="0"/>
                                          </p:val>
                                        </p:tav>
                                        <p:tav tm="100000">
                                          <p:val>
                                            <p:strVal val="#ppt_w"/>
                                          </p:val>
                                        </p:tav>
                                      </p:tavLst>
                                    </p:anim>
                                    <p:anim calcmode="lin" valueType="num">
                                      <p:cBhvr>
                                        <p:cTn id="29" dur="2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6" grpId="0" animBg="1"/>
      <p:bldP spid="3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C56046F7-041B-0F40-B6E7-067FB4EB8BA9}"/>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3" name="Content Placeholder 2">
            <a:extLst>
              <a:ext uri="{FF2B5EF4-FFF2-40B4-BE49-F238E27FC236}">
                <a16:creationId xmlns:a16="http://schemas.microsoft.com/office/drawing/2014/main" id="{1EECE196-C1DF-1040-8E72-4D0F2AE7D0AE}"/>
              </a:ext>
            </a:extLst>
          </p:cNvPr>
          <p:cNvSpPr>
            <a:spLocks noGrp="1"/>
          </p:cNvSpPr>
          <p:nvPr>
            <p:ph idx="1"/>
          </p:nvPr>
        </p:nvSpPr>
        <p:spPr>
          <a:xfrm>
            <a:off x="640080" y="1600200"/>
            <a:ext cx="5921465" cy="1304318"/>
          </a:xfrm>
        </p:spPr>
        <p:txBody>
          <a:bodyPr>
            <a:normAutofit/>
          </a:bodyPr>
          <a:lstStyle/>
          <a:p>
            <a:r>
              <a:rPr lang="en-US" dirty="0"/>
              <a:t>Discrete-time simulator </a:t>
            </a:r>
          </a:p>
          <a:p>
            <a:pPr lvl="1"/>
            <a:r>
              <a:rPr lang="en-US" dirty="0"/>
              <a:t>10-week job trace from Microsoft</a:t>
            </a:r>
          </a:p>
          <a:p>
            <a:pPr lvl="1"/>
            <a:r>
              <a:rPr lang="en-US" dirty="0"/>
              <a:t>2,000-GPU cluster</a:t>
            </a:r>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t>22</a:t>
            </a:fld>
            <a:endParaRPr lang="en-US" dirty="0"/>
          </a:p>
        </p:txBody>
      </p:sp>
      <p:sp>
        <p:nvSpPr>
          <p:cNvPr id="11" name="Title 1">
            <a:extLst>
              <a:ext uri="{FF2B5EF4-FFF2-40B4-BE49-F238E27FC236}">
                <a16:creationId xmlns:a16="http://schemas.microsoft.com/office/drawing/2014/main" id="{5A1B9014-12CD-DD46-A060-7E7A441DEFC6}"/>
              </a:ext>
            </a:extLst>
          </p:cNvPr>
          <p:cNvSpPr txBox="1">
            <a:spLocks/>
          </p:cNvSpPr>
          <p:nvPr/>
        </p:nvSpPr>
        <p:spPr>
          <a:xfrm>
            <a:off x="0" y="0"/>
            <a:ext cx="12192000" cy="1330525"/>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r>
              <a:rPr lang="en-US" dirty="0">
                <a:solidFill>
                  <a:schemeClr val="bg1"/>
                </a:solidFill>
              </a:rPr>
              <a:t>  JCT Improvements in Trace-Driven Simulation</a:t>
            </a:r>
          </a:p>
        </p:txBody>
      </p:sp>
      <p:sp>
        <p:nvSpPr>
          <p:cNvPr id="22" name="TextBox 21">
            <a:extLst>
              <a:ext uri="{FF2B5EF4-FFF2-40B4-BE49-F238E27FC236}">
                <a16:creationId xmlns:a16="http://schemas.microsoft.com/office/drawing/2014/main" id="{859D4560-87A5-8A46-94A4-24C10DEFED6F}"/>
              </a:ext>
            </a:extLst>
          </p:cNvPr>
          <p:cNvSpPr txBox="1"/>
          <p:nvPr/>
        </p:nvSpPr>
        <p:spPr>
          <a:xfrm>
            <a:off x="8820710" y="1323437"/>
            <a:ext cx="3372984" cy="5144038"/>
          </a:xfrm>
          <a:prstGeom prst="rect">
            <a:avLst/>
          </a:prstGeom>
          <a:solidFill>
            <a:srgbClr val="262626"/>
          </a:solidFill>
        </p:spPr>
        <p:txBody>
          <a:bodyPr wrap="square" rtlCol="0">
            <a:noAutofit/>
          </a:bodyPr>
          <a:lstStyle/>
          <a:p>
            <a:pPr algn="ctr"/>
            <a:endParaRPr lang="en-US" sz="2400" dirty="0">
              <a:solidFill>
                <a:prstClr val="white"/>
              </a:solidFill>
              <a:latin typeface="Gill Sans Light"/>
              <a:cs typeface="Gill Sans Light"/>
            </a:endParaRPr>
          </a:p>
        </p:txBody>
      </p:sp>
      <p:sp>
        <p:nvSpPr>
          <p:cNvPr id="24" name="TextBox 23">
            <a:extLst>
              <a:ext uri="{FF2B5EF4-FFF2-40B4-BE49-F238E27FC236}">
                <a16:creationId xmlns:a16="http://schemas.microsoft.com/office/drawing/2014/main" id="{21C73F3F-74A2-9442-924A-729D565A4288}"/>
              </a:ext>
            </a:extLst>
          </p:cNvPr>
          <p:cNvSpPr txBox="1"/>
          <p:nvPr/>
        </p:nvSpPr>
        <p:spPr>
          <a:xfrm>
            <a:off x="8991744" y="3418403"/>
            <a:ext cx="3200256" cy="954107"/>
          </a:xfrm>
          <a:prstGeom prst="rect">
            <a:avLst/>
          </a:prstGeom>
          <a:noFill/>
        </p:spPr>
        <p:txBody>
          <a:bodyPr wrap="square" rtlCol="0">
            <a:spAutoFit/>
          </a:bodyPr>
          <a:lstStyle/>
          <a:p>
            <a:r>
              <a:rPr lang="en-US" sz="2800" i="1" dirty="0">
                <a:solidFill>
                  <a:schemeClr val="bg1"/>
                </a:solidFill>
                <a:latin typeface="Gill Sans" panose="020B0502020104020203" pitchFamily="34" charset="-79"/>
                <a:cs typeface="Gill Sans" panose="020B0502020104020203" pitchFamily="34" charset="-79"/>
              </a:rPr>
              <a:t>Avg. JCT improvement (</a:t>
            </a:r>
            <a:r>
              <a:rPr lang="en-US" sz="2800" i="1" dirty="0" err="1">
                <a:solidFill>
                  <a:schemeClr val="bg1"/>
                </a:solidFill>
                <a:latin typeface="Gill Sans" panose="020B0502020104020203" pitchFamily="34" charset="-79"/>
                <a:cs typeface="Gill Sans" panose="020B0502020104020203" pitchFamily="34" charset="-79"/>
              </a:rPr>
              <a:t>w.r.t</a:t>
            </a:r>
            <a:r>
              <a:rPr lang="en-US" sz="2800" i="1" dirty="0">
                <a:solidFill>
                  <a:schemeClr val="bg1"/>
                </a:solidFill>
                <a:latin typeface="Gill Sans" panose="020B0502020104020203" pitchFamily="34" charset="-79"/>
                <a:cs typeface="Gill Sans" panose="020B0502020104020203" pitchFamily="34" charset="-79"/>
              </a:rPr>
              <a:t>. </a:t>
            </a:r>
            <a:r>
              <a:rPr lang="en-US" sz="2800" i="1" dirty="0" err="1">
                <a:solidFill>
                  <a:schemeClr val="bg1"/>
                </a:solidFill>
                <a:latin typeface="Gill Sans" panose="020B0502020104020203" pitchFamily="34" charset="-79"/>
                <a:cs typeface="Gill Sans" panose="020B0502020104020203" pitchFamily="34" charset="-79"/>
              </a:rPr>
              <a:t>Gandiva</a:t>
            </a:r>
            <a:r>
              <a:rPr lang="en-US" sz="2800" i="1" dirty="0">
                <a:solidFill>
                  <a:schemeClr val="bg1"/>
                </a:solidFill>
                <a:latin typeface="Gill Sans" panose="020B0502020104020203" pitchFamily="34" charset="-79"/>
                <a:cs typeface="Gill Sans" panose="020B0502020104020203" pitchFamily="34" charset="-79"/>
              </a:rPr>
              <a:t>): </a:t>
            </a:r>
            <a:r>
              <a:rPr lang="en-US" sz="2800" i="1" dirty="0">
                <a:solidFill>
                  <a:schemeClr val="accent2"/>
                </a:solidFill>
                <a:latin typeface="Gill Sans" panose="020B0502020104020203" pitchFamily="34" charset="-79"/>
                <a:cs typeface="Gill Sans" panose="020B0502020104020203" pitchFamily="34" charset="-79"/>
              </a:rPr>
              <a:t>2×</a:t>
            </a:r>
          </a:p>
        </p:txBody>
      </p:sp>
      <p:pic>
        <p:nvPicPr>
          <p:cNvPr id="39" name="Picture 38">
            <a:extLst>
              <a:ext uri="{FF2B5EF4-FFF2-40B4-BE49-F238E27FC236}">
                <a16:creationId xmlns:a16="http://schemas.microsoft.com/office/drawing/2014/main" id="{4C5F7048-4B3F-724B-A7DD-8CE36E61EB1C}"/>
              </a:ext>
            </a:extLst>
          </p:cNvPr>
          <p:cNvPicPr>
            <a:picLocks noChangeAspect="1"/>
          </p:cNvPicPr>
          <p:nvPr/>
        </p:nvPicPr>
        <p:blipFill rotWithShape="1">
          <a:blip r:embed="rId4"/>
          <a:srcRect l="12826" t="13076" r="3272" b="6332"/>
          <a:stretch/>
        </p:blipFill>
        <p:spPr>
          <a:xfrm>
            <a:off x="1828800" y="3112168"/>
            <a:ext cx="5495544" cy="2972204"/>
          </a:xfrm>
          <a:prstGeom prst="rect">
            <a:avLst/>
          </a:prstGeom>
        </p:spPr>
      </p:pic>
      <p:sp>
        <p:nvSpPr>
          <p:cNvPr id="40" name="Rectangle 39">
            <a:extLst>
              <a:ext uri="{FF2B5EF4-FFF2-40B4-BE49-F238E27FC236}">
                <a16:creationId xmlns:a16="http://schemas.microsoft.com/office/drawing/2014/main" id="{D890FD4E-E9A2-C94E-BCC1-9BEFB000A787}"/>
              </a:ext>
            </a:extLst>
          </p:cNvPr>
          <p:cNvSpPr/>
          <p:nvPr/>
        </p:nvSpPr>
        <p:spPr>
          <a:xfrm>
            <a:off x="5346593" y="4935174"/>
            <a:ext cx="1485424" cy="2939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 name="Picture 40">
            <a:extLst>
              <a:ext uri="{FF2B5EF4-FFF2-40B4-BE49-F238E27FC236}">
                <a16:creationId xmlns:a16="http://schemas.microsoft.com/office/drawing/2014/main" id="{5CC318FB-CA82-C14E-9A76-34214491B09D}"/>
              </a:ext>
            </a:extLst>
          </p:cNvPr>
          <p:cNvPicPr>
            <a:picLocks noChangeAspect="1"/>
          </p:cNvPicPr>
          <p:nvPr/>
        </p:nvPicPr>
        <p:blipFill rotWithShape="1">
          <a:blip r:embed="rId5"/>
          <a:srcRect l="12772" t="13076" r="3326" b="6332"/>
          <a:stretch/>
        </p:blipFill>
        <p:spPr>
          <a:xfrm>
            <a:off x="1828800" y="3112168"/>
            <a:ext cx="5495544" cy="2972204"/>
          </a:xfrm>
          <a:prstGeom prst="rect">
            <a:avLst/>
          </a:prstGeom>
        </p:spPr>
      </p:pic>
      <p:grpSp>
        <p:nvGrpSpPr>
          <p:cNvPr id="42" name="Group 41">
            <a:extLst>
              <a:ext uri="{FF2B5EF4-FFF2-40B4-BE49-F238E27FC236}">
                <a16:creationId xmlns:a16="http://schemas.microsoft.com/office/drawing/2014/main" id="{5D94E7C3-1557-7041-89BF-412BC9129E6F}"/>
              </a:ext>
            </a:extLst>
          </p:cNvPr>
          <p:cNvGrpSpPr/>
          <p:nvPr/>
        </p:nvGrpSpPr>
        <p:grpSpPr>
          <a:xfrm>
            <a:off x="2244386" y="5524312"/>
            <a:ext cx="5079958" cy="400110"/>
            <a:chOff x="6030324" y="3623323"/>
            <a:chExt cx="5079958" cy="400110"/>
          </a:xfrm>
        </p:grpSpPr>
        <p:sp>
          <p:nvSpPr>
            <p:cNvPr id="43" name="Rectangle 42">
              <a:extLst>
                <a:ext uri="{FF2B5EF4-FFF2-40B4-BE49-F238E27FC236}">
                  <a16:creationId xmlns:a16="http://schemas.microsoft.com/office/drawing/2014/main" id="{D99B5F18-94F6-A347-9D1A-D9A5B95F6690}"/>
                </a:ext>
              </a:extLst>
            </p:cNvPr>
            <p:cNvSpPr/>
            <p:nvPr/>
          </p:nvSpPr>
          <p:spPr>
            <a:xfrm>
              <a:off x="6030324" y="3696119"/>
              <a:ext cx="5079958" cy="244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D65B8AF8-8281-C442-892A-560293757065}"/>
                </a:ext>
              </a:extLst>
            </p:cNvPr>
            <p:cNvSpPr txBox="1"/>
            <p:nvPr/>
          </p:nvSpPr>
          <p:spPr>
            <a:xfrm>
              <a:off x="6030324" y="3623323"/>
              <a:ext cx="526106" cy="400110"/>
            </a:xfrm>
            <a:prstGeom prst="rect">
              <a:avLst/>
            </a:prstGeom>
            <a:noFill/>
          </p:spPr>
          <p:txBody>
            <a:bodyPr wrap="none" rtlCol="0">
              <a:spAutoFit/>
            </a:bodyPr>
            <a:lstStyle/>
            <a:p>
              <a:r>
                <a:rPr lang="en-US" sz="2000" dirty="0">
                  <a:latin typeface="Gill Sans" panose="020B0502020104020203" pitchFamily="34" charset="-79"/>
                  <a:cs typeface="Gill Sans" panose="020B0502020104020203" pitchFamily="34" charset="-79"/>
                </a:rPr>
                <a:t>10</a:t>
              </a:r>
              <a:r>
                <a:rPr lang="en-US" sz="2000" baseline="30000" dirty="0">
                  <a:latin typeface="Gill Sans" panose="020B0502020104020203" pitchFamily="34" charset="-79"/>
                  <a:cs typeface="Gill Sans" panose="020B0502020104020203" pitchFamily="34" charset="-79"/>
                </a:rPr>
                <a:t>2</a:t>
              </a:r>
            </a:p>
          </p:txBody>
        </p:sp>
        <p:sp>
          <p:nvSpPr>
            <p:cNvPr id="45" name="TextBox 44">
              <a:extLst>
                <a:ext uri="{FF2B5EF4-FFF2-40B4-BE49-F238E27FC236}">
                  <a16:creationId xmlns:a16="http://schemas.microsoft.com/office/drawing/2014/main" id="{30211638-65A2-DD4D-B3B6-1832A2325EA9}"/>
                </a:ext>
              </a:extLst>
            </p:cNvPr>
            <p:cNvSpPr txBox="1"/>
            <p:nvPr/>
          </p:nvSpPr>
          <p:spPr>
            <a:xfrm>
              <a:off x="6890525" y="3623323"/>
              <a:ext cx="526106" cy="400110"/>
            </a:xfrm>
            <a:prstGeom prst="rect">
              <a:avLst/>
            </a:prstGeom>
            <a:noFill/>
          </p:spPr>
          <p:txBody>
            <a:bodyPr wrap="none" rtlCol="0">
              <a:spAutoFit/>
            </a:bodyPr>
            <a:lstStyle/>
            <a:p>
              <a:r>
                <a:rPr lang="en-US" sz="2000" dirty="0">
                  <a:latin typeface="Gill Sans" panose="020B0502020104020203" pitchFamily="34" charset="-79"/>
                  <a:cs typeface="Gill Sans" panose="020B0502020104020203" pitchFamily="34" charset="-79"/>
                </a:rPr>
                <a:t>10</a:t>
              </a:r>
              <a:r>
                <a:rPr lang="en-US" sz="2000" baseline="30000" dirty="0">
                  <a:latin typeface="Gill Sans" panose="020B0502020104020203" pitchFamily="34" charset="-79"/>
                  <a:cs typeface="Gill Sans" panose="020B0502020104020203" pitchFamily="34" charset="-79"/>
                </a:rPr>
                <a:t>3</a:t>
              </a:r>
            </a:p>
          </p:txBody>
        </p:sp>
        <p:sp>
          <p:nvSpPr>
            <p:cNvPr id="46" name="TextBox 45">
              <a:extLst>
                <a:ext uri="{FF2B5EF4-FFF2-40B4-BE49-F238E27FC236}">
                  <a16:creationId xmlns:a16="http://schemas.microsoft.com/office/drawing/2014/main" id="{63F1E8D6-E281-F046-BB41-101550020A4D}"/>
                </a:ext>
              </a:extLst>
            </p:cNvPr>
            <p:cNvSpPr txBox="1"/>
            <p:nvPr/>
          </p:nvSpPr>
          <p:spPr>
            <a:xfrm>
              <a:off x="7780141" y="3623323"/>
              <a:ext cx="526106" cy="400110"/>
            </a:xfrm>
            <a:prstGeom prst="rect">
              <a:avLst/>
            </a:prstGeom>
            <a:noFill/>
          </p:spPr>
          <p:txBody>
            <a:bodyPr wrap="none" rtlCol="0">
              <a:spAutoFit/>
            </a:bodyPr>
            <a:lstStyle/>
            <a:p>
              <a:r>
                <a:rPr lang="en-US" sz="2000" dirty="0">
                  <a:latin typeface="Gill Sans" panose="020B0502020104020203" pitchFamily="34" charset="-79"/>
                  <a:cs typeface="Gill Sans" panose="020B0502020104020203" pitchFamily="34" charset="-79"/>
                </a:rPr>
                <a:t>10</a:t>
              </a:r>
              <a:r>
                <a:rPr lang="en-US" sz="2000" baseline="30000" dirty="0">
                  <a:latin typeface="Gill Sans" panose="020B0502020104020203" pitchFamily="34" charset="-79"/>
                  <a:cs typeface="Gill Sans" panose="020B0502020104020203" pitchFamily="34" charset="-79"/>
                </a:rPr>
                <a:t>4</a:t>
              </a:r>
            </a:p>
          </p:txBody>
        </p:sp>
        <p:sp>
          <p:nvSpPr>
            <p:cNvPr id="47" name="TextBox 46">
              <a:extLst>
                <a:ext uri="{FF2B5EF4-FFF2-40B4-BE49-F238E27FC236}">
                  <a16:creationId xmlns:a16="http://schemas.microsoft.com/office/drawing/2014/main" id="{B63C3EC3-5D08-BD4A-BDCF-48F4611F30B3}"/>
                </a:ext>
              </a:extLst>
            </p:cNvPr>
            <p:cNvSpPr txBox="1"/>
            <p:nvPr/>
          </p:nvSpPr>
          <p:spPr>
            <a:xfrm>
              <a:off x="8669757" y="3623323"/>
              <a:ext cx="526106" cy="400110"/>
            </a:xfrm>
            <a:prstGeom prst="rect">
              <a:avLst/>
            </a:prstGeom>
            <a:noFill/>
          </p:spPr>
          <p:txBody>
            <a:bodyPr wrap="none" rtlCol="0">
              <a:spAutoFit/>
            </a:bodyPr>
            <a:lstStyle/>
            <a:p>
              <a:r>
                <a:rPr lang="en-US" sz="2000" dirty="0">
                  <a:latin typeface="Gill Sans" panose="020B0502020104020203" pitchFamily="34" charset="-79"/>
                  <a:cs typeface="Gill Sans" panose="020B0502020104020203" pitchFamily="34" charset="-79"/>
                </a:rPr>
                <a:t>10</a:t>
              </a:r>
              <a:r>
                <a:rPr lang="en-US" sz="2000" baseline="30000" dirty="0">
                  <a:latin typeface="Gill Sans" panose="020B0502020104020203" pitchFamily="34" charset="-79"/>
                  <a:cs typeface="Gill Sans" panose="020B0502020104020203" pitchFamily="34" charset="-79"/>
                </a:rPr>
                <a:t>5</a:t>
              </a:r>
            </a:p>
          </p:txBody>
        </p:sp>
        <p:sp>
          <p:nvSpPr>
            <p:cNvPr id="48" name="TextBox 47">
              <a:extLst>
                <a:ext uri="{FF2B5EF4-FFF2-40B4-BE49-F238E27FC236}">
                  <a16:creationId xmlns:a16="http://schemas.microsoft.com/office/drawing/2014/main" id="{1A2D8FD9-56E1-5D4F-ACA6-0E5AADE9B0AB}"/>
                </a:ext>
              </a:extLst>
            </p:cNvPr>
            <p:cNvSpPr txBox="1"/>
            <p:nvPr/>
          </p:nvSpPr>
          <p:spPr>
            <a:xfrm>
              <a:off x="9500544" y="3623323"/>
              <a:ext cx="526106" cy="400110"/>
            </a:xfrm>
            <a:prstGeom prst="rect">
              <a:avLst/>
            </a:prstGeom>
            <a:noFill/>
          </p:spPr>
          <p:txBody>
            <a:bodyPr wrap="none" rtlCol="0">
              <a:spAutoFit/>
            </a:bodyPr>
            <a:lstStyle/>
            <a:p>
              <a:r>
                <a:rPr lang="en-US" sz="2000" dirty="0">
                  <a:latin typeface="Gill Sans" panose="020B0502020104020203" pitchFamily="34" charset="-79"/>
                  <a:cs typeface="Gill Sans" panose="020B0502020104020203" pitchFamily="34" charset="-79"/>
                </a:rPr>
                <a:t>10</a:t>
              </a:r>
              <a:r>
                <a:rPr lang="en-US" sz="2000" baseline="30000" dirty="0">
                  <a:latin typeface="Gill Sans" panose="020B0502020104020203" pitchFamily="34" charset="-79"/>
                  <a:cs typeface="Gill Sans" panose="020B0502020104020203" pitchFamily="34" charset="-79"/>
                </a:rPr>
                <a:t>6</a:t>
              </a:r>
            </a:p>
          </p:txBody>
        </p:sp>
        <p:sp>
          <p:nvSpPr>
            <p:cNvPr id="49" name="TextBox 48">
              <a:extLst>
                <a:ext uri="{FF2B5EF4-FFF2-40B4-BE49-F238E27FC236}">
                  <a16:creationId xmlns:a16="http://schemas.microsoft.com/office/drawing/2014/main" id="{520DF91A-13FC-BC4F-88FC-F10232F8FF27}"/>
                </a:ext>
              </a:extLst>
            </p:cNvPr>
            <p:cNvSpPr txBox="1"/>
            <p:nvPr/>
          </p:nvSpPr>
          <p:spPr>
            <a:xfrm>
              <a:off x="10397573" y="3623323"/>
              <a:ext cx="526106" cy="400110"/>
            </a:xfrm>
            <a:prstGeom prst="rect">
              <a:avLst/>
            </a:prstGeom>
            <a:noFill/>
          </p:spPr>
          <p:txBody>
            <a:bodyPr wrap="none" rtlCol="0">
              <a:spAutoFit/>
            </a:bodyPr>
            <a:lstStyle/>
            <a:p>
              <a:r>
                <a:rPr lang="en-US" sz="2000" dirty="0">
                  <a:latin typeface="Gill Sans" panose="020B0502020104020203" pitchFamily="34" charset="-79"/>
                  <a:cs typeface="Gill Sans" panose="020B0502020104020203" pitchFamily="34" charset="-79"/>
                </a:rPr>
                <a:t>10</a:t>
              </a:r>
              <a:r>
                <a:rPr lang="en-US" sz="2000" baseline="30000" dirty="0">
                  <a:latin typeface="Gill Sans" panose="020B0502020104020203" pitchFamily="34" charset="-79"/>
                  <a:cs typeface="Gill Sans" panose="020B0502020104020203" pitchFamily="34" charset="-79"/>
                </a:rPr>
                <a:t>7</a:t>
              </a:r>
            </a:p>
          </p:txBody>
        </p:sp>
      </p:grpSp>
    </p:spTree>
    <p:custDataLst>
      <p:tags r:id="rId1"/>
    </p:custDataLst>
    <p:extLst>
      <p:ext uri="{BB962C8B-B14F-4D97-AF65-F5344CB8AC3E}">
        <p14:creationId xmlns:p14="http://schemas.microsoft.com/office/powerpoint/2010/main" val="2820008490"/>
      </p:ext>
    </p:extLst>
  </p:cSld>
  <p:clrMapOvr>
    <a:masterClrMapping/>
  </p:clrMapOvr>
  <mc:AlternateContent xmlns:mc="http://schemas.openxmlformats.org/markup-compatibility/2006" xmlns:p14="http://schemas.microsoft.com/office/powerpoint/2010/main">
    <mc:Choice Requires="p14">
      <p:transition spd="slow" p14:dur="2000" advTm="38358"/>
    </mc:Choice>
    <mc:Fallback xmlns="">
      <p:transition spd="slow" advTm="383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8" presetClass="entr" presetSubtype="3"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strips(upRight)">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7" presetClass="entr" presetSubtype="2"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p:cTn id="20" dur="200" fill="hold"/>
                                        <p:tgtEl>
                                          <p:spTgt spid="22"/>
                                        </p:tgtEl>
                                        <p:attrNameLst>
                                          <p:attrName>ppt_x</p:attrName>
                                        </p:attrNameLst>
                                      </p:cBhvr>
                                      <p:tavLst>
                                        <p:tav tm="0">
                                          <p:val>
                                            <p:strVal val="#ppt_x+#ppt_w/2"/>
                                          </p:val>
                                        </p:tav>
                                        <p:tav tm="100000">
                                          <p:val>
                                            <p:strVal val="#ppt_x"/>
                                          </p:val>
                                        </p:tav>
                                      </p:tavLst>
                                    </p:anim>
                                    <p:anim calcmode="lin" valueType="num">
                                      <p:cBhvr>
                                        <p:cTn id="21" dur="200" fill="hold"/>
                                        <p:tgtEl>
                                          <p:spTgt spid="22"/>
                                        </p:tgtEl>
                                        <p:attrNameLst>
                                          <p:attrName>ppt_y</p:attrName>
                                        </p:attrNameLst>
                                      </p:cBhvr>
                                      <p:tavLst>
                                        <p:tav tm="0">
                                          <p:val>
                                            <p:strVal val="#ppt_y"/>
                                          </p:val>
                                        </p:tav>
                                        <p:tav tm="100000">
                                          <p:val>
                                            <p:strVal val="#ppt_y"/>
                                          </p:val>
                                        </p:tav>
                                      </p:tavLst>
                                    </p:anim>
                                    <p:anim calcmode="lin" valueType="num">
                                      <p:cBhvr>
                                        <p:cTn id="22" dur="200" fill="hold"/>
                                        <p:tgtEl>
                                          <p:spTgt spid="22"/>
                                        </p:tgtEl>
                                        <p:attrNameLst>
                                          <p:attrName>ppt_w</p:attrName>
                                        </p:attrNameLst>
                                      </p:cBhvr>
                                      <p:tavLst>
                                        <p:tav tm="0">
                                          <p:val>
                                            <p:fltVal val="0"/>
                                          </p:val>
                                        </p:tav>
                                        <p:tav tm="100000">
                                          <p:val>
                                            <p:strVal val="#ppt_w"/>
                                          </p:val>
                                        </p:tav>
                                      </p:tavLst>
                                    </p:anim>
                                    <p:anim calcmode="lin" valueType="num">
                                      <p:cBhvr>
                                        <p:cTn id="23" dur="2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7B38B9D-FEF2-A446-8672-BCDD5D54B686}"/>
              </a:ext>
            </a:extLst>
          </p:cNvPr>
          <p:cNvSpPr>
            <a:spLocks noGrp="1"/>
          </p:cNvSpPr>
          <p:nvPr>
            <p:ph type="sldNum" sz="quarter" idx="12"/>
          </p:nvPr>
        </p:nvSpPr>
        <p:spPr/>
        <p:txBody>
          <a:bodyPr/>
          <a:lstStyle/>
          <a:p>
            <a:fld id="{80C4585B-CFCB-F440-9495-A55347CBA6EB}" type="slidenum">
              <a:rPr lang="en-US" smtClean="0"/>
              <a:pPr/>
              <a:t>23</a:t>
            </a:fld>
            <a:endParaRPr lang="en-US" dirty="0"/>
          </a:p>
        </p:txBody>
      </p:sp>
      <p:sp>
        <p:nvSpPr>
          <p:cNvPr id="6" name="Rectangle 5">
            <a:extLst>
              <a:ext uri="{FF2B5EF4-FFF2-40B4-BE49-F238E27FC236}">
                <a16:creationId xmlns:a16="http://schemas.microsoft.com/office/drawing/2014/main" id="{DEB089A5-4E77-8E41-AEFF-B89F236F0B5E}"/>
              </a:ext>
            </a:extLst>
          </p:cNvPr>
          <p:cNvSpPr/>
          <p:nvPr/>
        </p:nvSpPr>
        <p:spPr>
          <a:xfrm>
            <a:off x="1" y="0"/>
            <a:ext cx="12192000" cy="3424296"/>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3">
            <a:extLst>
              <a:ext uri="{FF2B5EF4-FFF2-40B4-BE49-F238E27FC236}">
                <a16:creationId xmlns:a16="http://schemas.microsoft.com/office/drawing/2014/main" id="{BA0E9778-6A1B-8E40-AF9A-E2B55D76E0D2}"/>
              </a:ext>
            </a:extLst>
          </p:cNvPr>
          <p:cNvSpPr txBox="1">
            <a:spLocks/>
          </p:cNvSpPr>
          <p:nvPr/>
        </p:nvSpPr>
        <p:spPr>
          <a:xfrm>
            <a:off x="1409591" y="1050429"/>
            <a:ext cx="6324036" cy="1323439"/>
          </a:xfrm>
          <a:prstGeom prst="rect">
            <a:avLst/>
          </a:prstGeom>
          <a:noFill/>
        </p:spPr>
        <p:txBody>
          <a:bodyPr wrap="square">
            <a:spAutoFit/>
          </a:bodyPr>
          <a:lstStyle>
            <a:lvl1pPr algn="l" defTabSz="914400" rtl="0" eaLnBrk="1" latinLnBrk="0" hangingPunct="1">
              <a:spcBef>
                <a:spcPct val="0"/>
              </a:spcBef>
              <a:buNone/>
              <a:defRPr sz="4400" kern="1200">
                <a:solidFill>
                  <a:schemeClr val="tx1"/>
                </a:solidFill>
                <a:latin typeface="Segoe UI"/>
                <a:ea typeface="+mj-ea"/>
                <a:cs typeface="Segoe UI"/>
              </a:defRPr>
            </a:lvl1pPr>
          </a:lstStyle>
          <a:p>
            <a:r>
              <a:rPr lang="en-US" sz="8000" dirty="0">
                <a:solidFill>
                  <a:srgbClr val="FF6600"/>
                </a:solidFill>
                <a:latin typeface="Abril Fatface"/>
                <a:ea typeface="ＭＳ Ｐゴシック" charset="-128"/>
                <a:cs typeface="Abril Fatface"/>
              </a:rPr>
              <a:t>Tiresias</a:t>
            </a:r>
          </a:p>
        </p:txBody>
      </p:sp>
      <p:sp>
        <p:nvSpPr>
          <p:cNvPr id="12" name="Content Placeholder 2">
            <a:extLst>
              <a:ext uri="{FF2B5EF4-FFF2-40B4-BE49-F238E27FC236}">
                <a16:creationId xmlns:a16="http://schemas.microsoft.com/office/drawing/2014/main" id="{0C0C6163-277C-BE44-95AA-563D1D5404B4}"/>
              </a:ext>
            </a:extLst>
          </p:cNvPr>
          <p:cNvSpPr>
            <a:spLocks noGrp="1"/>
          </p:cNvSpPr>
          <p:nvPr>
            <p:ph idx="1"/>
          </p:nvPr>
        </p:nvSpPr>
        <p:spPr>
          <a:xfrm>
            <a:off x="463977" y="3819417"/>
            <a:ext cx="10500804" cy="1889726"/>
          </a:xfrm>
        </p:spPr>
        <p:txBody>
          <a:bodyPr>
            <a:noAutofit/>
          </a:bodyPr>
          <a:lstStyle/>
          <a:p>
            <a:pPr lvl="1">
              <a:lnSpc>
                <a:spcPct val="150000"/>
              </a:lnSpc>
            </a:pPr>
            <a:r>
              <a:rPr lang="en-US" sz="2600" dirty="0"/>
              <a:t>Optimize JCT with no or partial job information</a:t>
            </a:r>
          </a:p>
          <a:p>
            <a:pPr lvl="1">
              <a:lnSpc>
                <a:spcPct val="150000"/>
              </a:lnSpc>
            </a:pPr>
            <a:r>
              <a:rPr lang="en-US" sz="2600" dirty="0"/>
              <a:t>Relax placement constraint without hurting training performance</a:t>
            </a:r>
          </a:p>
          <a:p>
            <a:pPr lvl="1">
              <a:lnSpc>
                <a:spcPct val="150000"/>
              </a:lnSpc>
            </a:pPr>
            <a:r>
              <a:rPr lang="en-US" sz="2600" dirty="0"/>
              <a:t>Simple, practical, and with significant performance improvements </a:t>
            </a:r>
          </a:p>
        </p:txBody>
      </p:sp>
      <p:sp>
        <p:nvSpPr>
          <p:cNvPr id="11" name="TextBox 10">
            <a:extLst>
              <a:ext uri="{FF2B5EF4-FFF2-40B4-BE49-F238E27FC236}">
                <a16:creationId xmlns:a16="http://schemas.microsoft.com/office/drawing/2014/main" id="{9A6A9237-BFDD-2841-AE4E-8B8E3D08F077}"/>
              </a:ext>
            </a:extLst>
          </p:cNvPr>
          <p:cNvSpPr txBox="1"/>
          <p:nvPr/>
        </p:nvSpPr>
        <p:spPr>
          <a:xfrm>
            <a:off x="6328609" y="973484"/>
            <a:ext cx="4563981" cy="1477328"/>
          </a:xfrm>
          <a:prstGeom prst="rect">
            <a:avLst/>
          </a:prstGeom>
          <a:noFill/>
        </p:spPr>
        <p:txBody>
          <a:bodyPr wrap="square" rtlCol="0">
            <a:spAutoFit/>
          </a:bodyPr>
          <a:lstStyle/>
          <a:p>
            <a:r>
              <a:rPr lang="en-US" altLang="zh-CN" sz="3000" i="1" dirty="0">
                <a:solidFill>
                  <a:srgbClr val="FFFFFF"/>
                </a:solidFill>
                <a:latin typeface="Gill Sans Light"/>
                <a:cs typeface="Gill Sans Light"/>
              </a:rPr>
              <a:t>A GPU cluster manager for Distributed Deep Learning Without Complete Knowledge</a:t>
            </a:r>
            <a:endParaRPr lang="en-US" sz="3000" i="1" dirty="0">
              <a:solidFill>
                <a:srgbClr val="FFFFFF"/>
              </a:solidFill>
              <a:latin typeface="Gill Sans Light"/>
              <a:cs typeface="Gill Sans Light"/>
            </a:endParaRPr>
          </a:p>
        </p:txBody>
      </p:sp>
      <p:pic>
        <p:nvPicPr>
          <p:cNvPr id="7" name="Picture 6">
            <a:extLst>
              <a:ext uri="{FF2B5EF4-FFF2-40B4-BE49-F238E27FC236}">
                <a16:creationId xmlns:a16="http://schemas.microsoft.com/office/drawing/2014/main" id="{61EE2645-C2AD-BE41-A5A0-1AA645550A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6344" y="3786865"/>
            <a:ext cx="1756873" cy="1954831"/>
          </a:xfrm>
          <a:prstGeom prst="rect">
            <a:avLst/>
          </a:prstGeom>
        </p:spPr>
      </p:pic>
      <p:sp>
        <p:nvSpPr>
          <p:cNvPr id="9" name="Content Placeholder 2">
            <a:extLst>
              <a:ext uri="{FF2B5EF4-FFF2-40B4-BE49-F238E27FC236}">
                <a16:creationId xmlns:a16="http://schemas.microsoft.com/office/drawing/2014/main" id="{7F9E1E2F-77EA-2649-B6FF-C13520CB5120}"/>
              </a:ext>
            </a:extLst>
          </p:cNvPr>
          <p:cNvSpPr txBox="1">
            <a:spLocks/>
          </p:cNvSpPr>
          <p:nvPr/>
        </p:nvSpPr>
        <p:spPr>
          <a:xfrm>
            <a:off x="3405535" y="6332651"/>
            <a:ext cx="5380931" cy="5126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000" dirty="0">
                <a:solidFill>
                  <a:schemeClr val="accent2"/>
                </a:solidFill>
                <a:latin typeface="Gill Sans" panose="020B0502020104020203" pitchFamily="34" charset="-79"/>
                <a:ea typeface="Arial" charset="0"/>
                <a:cs typeface="Gill Sans" panose="020B0502020104020203" pitchFamily="34" charset="-79"/>
              </a:rPr>
              <a:t>https://</a:t>
            </a:r>
            <a:r>
              <a:rPr lang="en-US" sz="2000" dirty="0" err="1">
                <a:solidFill>
                  <a:schemeClr val="accent2"/>
                </a:solidFill>
                <a:latin typeface="Gill Sans" panose="020B0502020104020203" pitchFamily="34" charset="-79"/>
                <a:ea typeface="Arial" charset="0"/>
                <a:cs typeface="Gill Sans" panose="020B0502020104020203" pitchFamily="34" charset="-79"/>
              </a:rPr>
              <a:t>github.com</a:t>
            </a:r>
            <a:r>
              <a:rPr lang="en-US" sz="2000" dirty="0">
                <a:solidFill>
                  <a:schemeClr val="accent2"/>
                </a:solidFill>
                <a:latin typeface="Gill Sans" panose="020B0502020104020203" pitchFamily="34" charset="-79"/>
                <a:ea typeface="Arial" charset="0"/>
                <a:cs typeface="Gill Sans" panose="020B0502020104020203" pitchFamily="34" charset="-79"/>
              </a:rPr>
              <a:t>/</a:t>
            </a:r>
            <a:r>
              <a:rPr lang="en-US" sz="2000" dirty="0" err="1">
                <a:solidFill>
                  <a:schemeClr val="accent2"/>
                </a:solidFill>
                <a:latin typeface="Gill Sans" panose="020B0502020104020203" pitchFamily="34" charset="-79"/>
                <a:ea typeface="Arial" charset="0"/>
                <a:cs typeface="Gill Sans" panose="020B0502020104020203" pitchFamily="34" charset="-79"/>
              </a:rPr>
              <a:t>SymbioticLab</a:t>
            </a:r>
            <a:r>
              <a:rPr lang="en-US" sz="2000" dirty="0">
                <a:solidFill>
                  <a:schemeClr val="accent2"/>
                </a:solidFill>
                <a:latin typeface="Gill Sans" panose="020B0502020104020203" pitchFamily="34" charset="-79"/>
                <a:ea typeface="Arial" charset="0"/>
                <a:cs typeface="Gill Sans" panose="020B0502020104020203" pitchFamily="34" charset="-79"/>
              </a:rPr>
              <a:t>/Tiresias</a:t>
            </a:r>
          </a:p>
        </p:txBody>
      </p:sp>
    </p:spTree>
    <p:extLst>
      <p:ext uri="{BB962C8B-B14F-4D97-AF65-F5344CB8AC3E}">
        <p14:creationId xmlns:p14="http://schemas.microsoft.com/office/powerpoint/2010/main" val="3432400545"/>
      </p:ext>
    </p:extLst>
  </p:cSld>
  <p:clrMapOvr>
    <a:masterClrMapping/>
  </p:clrMapOvr>
  <p:transition spd="slow" advTm="49772">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87EE29C-CA7E-9A44-B7E0-8D33820D1226}"/>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solidFill>
                  <a:schemeClr val="bg1"/>
                </a:solidFill>
              </a:rPr>
              <a:t>24</a:t>
            </a:fld>
            <a:endParaRPr lang="en-US" dirty="0">
              <a:solidFill>
                <a:schemeClr val="bg1"/>
              </a:solidFill>
            </a:endParaRPr>
          </a:p>
        </p:txBody>
      </p:sp>
      <p:sp>
        <p:nvSpPr>
          <p:cNvPr id="13" name="Title 1">
            <a:extLst>
              <a:ext uri="{FF2B5EF4-FFF2-40B4-BE49-F238E27FC236}">
                <a16:creationId xmlns:a16="http://schemas.microsoft.com/office/drawing/2014/main" id="{42771D2E-4A88-9F49-A9C3-760364F0DE91}"/>
              </a:ext>
            </a:extLst>
          </p:cNvPr>
          <p:cNvSpPr>
            <a:spLocks noGrp="1"/>
          </p:cNvSpPr>
          <p:nvPr>
            <p:ph type="title"/>
          </p:nvPr>
        </p:nvSpPr>
        <p:spPr>
          <a:xfrm>
            <a:off x="0" y="0"/>
            <a:ext cx="12192000" cy="1330525"/>
          </a:xfrm>
          <a:solidFill>
            <a:schemeClr val="tx1">
              <a:lumMod val="85000"/>
              <a:lumOff val="15000"/>
            </a:schemeClr>
          </a:solidFill>
        </p:spPr>
        <p:txBody>
          <a:bodyPr/>
          <a:lstStyle/>
          <a:p>
            <a:r>
              <a:rPr lang="zh-CN" altLang="en-US" dirty="0">
                <a:solidFill>
                  <a:schemeClr val="bg1"/>
                </a:solidFill>
              </a:rPr>
              <a:t> </a:t>
            </a:r>
            <a:r>
              <a:rPr lang="en-US" altLang="zh-CN" dirty="0">
                <a:solidFill>
                  <a:schemeClr val="bg1"/>
                </a:solidFill>
              </a:rPr>
              <a:t>Q&amp;A</a:t>
            </a:r>
            <a:endParaRPr lang="en-US" dirty="0">
              <a:solidFill>
                <a:schemeClr val="bg1"/>
              </a:solidFill>
            </a:endParaRPr>
          </a:p>
        </p:txBody>
      </p:sp>
      <p:sp>
        <p:nvSpPr>
          <p:cNvPr id="6" name="Content Placeholder 2">
            <a:extLst>
              <a:ext uri="{FF2B5EF4-FFF2-40B4-BE49-F238E27FC236}">
                <a16:creationId xmlns:a16="http://schemas.microsoft.com/office/drawing/2014/main" id="{6584A605-CDB3-E44B-8973-B8301C68F618}"/>
              </a:ext>
            </a:extLst>
          </p:cNvPr>
          <p:cNvSpPr>
            <a:spLocks noGrp="1"/>
          </p:cNvSpPr>
          <p:nvPr>
            <p:ph idx="1"/>
          </p:nvPr>
        </p:nvSpPr>
        <p:spPr>
          <a:xfrm>
            <a:off x="838200" y="1825624"/>
            <a:ext cx="10515600" cy="3506887"/>
          </a:xfrm>
        </p:spPr>
        <p:txBody>
          <a:bodyPr>
            <a:normAutofit/>
          </a:bodyPr>
          <a:lstStyle/>
          <a:p>
            <a:pPr marL="514350" indent="-514350">
              <a:buFont typeface="+mj-lt"/>
              <a:buAutoNum type="arabicPeriod"/>
            </a:pPr>
            <a:r>
              <a:rPr lang="en-US" altLang="zh-CN" dirty="0"/>
              <a:t>Tiresias</a:t>
            </a:r>
            <a:r>
              <a:rPr lang="zh-CN" altLang="en-US" dirty="0"/>
              <a:t> </a:t>
            </a:r>
            <a:r>
              <a:rPr lang="en-US" altLang="zh-CN" dirty="0"/>
              <a:t>only</a:t>
            </a:r>
            <a:r>
              <a:rPr lang="zh-CN" altLang="en-US" dirty="0"/>
              <a:t> </a:t>
            </a:r>
            <a:r>
              <a:rPr lang="en-US" altLang="zh-CN" dirty="0"/>
              <a:t>considers</a:t>
            </a:r>
            <a:r>
              <a:rPr lang="zh-CN" altLang="en-US" dirty="0"/>
              <a:t> </a:t>
            </a:r>
            <a:r>
              <a:rPr lang="en-US" altLang="zh-CN" dirty="0"/>
              <a:t>GPU</a:t>
            </a:r>
            <a:r>
              <a:rPr lang="zh-CN" altLang="en-US" dirty="0"/>
              <a:t> </a:t>
            </a:r>
            <a:r>
              <a:rPr lang="en-US" altLang="zh-CN" dirty="0"/>
              <a:t>for</a:t>
            </a:r>
            <a:r>
              <a:rPr lang="zh-CN" altLang="en-US" dirty="0"/>
              <a:t> </a:t>
            </a:r>
            <a:r>
              <a:rPr lang="en-US" altLang="zh-CN" dirty="0"/>
              <a:t>training.</a:t>
            </a:r>
            <a:r>
              <a:rPr lang="zh-CN" altLang="en-US" dirty="0"/>
              <a:t> </a:t>
            </a:r>
            <a:r>
              <a:rPr lang="en-US" altLang="zh-CN" dirty="0"/>
              <a:t>But</a:t>
            </a:r>
            <a:r>
              <a:rPr lang="zh-CN" altLang="en-US" dirty="0"/>
              <a:t> </a:t>
            </a:r>
            <a:r>
              <a:rPr lang="en-US" altLang="zh-CN" dirty="0"/>
              <a:t>training</a:t>
            </a:r>
            <a:r>
              <a:rPr lang="zh-CN" altLang="en-US" dirty="0"/>
              <a:t> </a:t>
            </a:r>
            <a:r>
              <a:rPr lang="en-US" altLang="zh-CN" dirty="0"/>
              <a:t>can</a:t>
            </a:r>
            <a:r>
              <a:rPr lang="zh-CN" altLang="en-US" dirty="0"/>
              <a:t> </a:t>
            </a:r>
            <a:r>
              <a:rPr lang="en-US" altLang="zh-CN" dirty="0"/>
              <a:t>also</a:t>
            </a:r>
            <a:r>
              <a:rPr lang="zh-CN" altLang="en-US" dirty="0"/>
              <a:t> </a:t>
            </a:r>
            <a:r>
              <a:rPr lang="en-US" altLang="zh-CN" dirty="0"/>
              <a:t>be</a:t>
            </a:r>
            <a:r>
              <a:rPr lang="zh-CN" altLang="en-US" dirty="0"/>
              <a:t> </a:t>
            </a:r>
            <a:r>
              <a:rPr lang="en-US" altLang="zh-CN" dirty="0"/>
              <a:t>performed</a:t>
            </a:r>
            <a:r>
              <a:rPr lang="zh-CN" altLang="en-US" dirty="0"/>
              <a:t> </a:t>
            </a:r>
            <a:r>
              <a:rPr lang="en-US" altLang="zh-CN" dirty="0"/>
              <a:t>on</a:t>
            </a:r>
            <a:r>
              <a:rPr lang="zh-CN" altLang="en-US" dirty="0"/>
              <a:t> </a:t>
            </a:r>
            <a:r>
              <a:rPr lang="en-US" altLang="zh-CN" dirty="0"/>
              <a:t>CPU</a:t>
            </a:r>
            <a:r>
              <a:rPr lang="zh-CN" altLang="en-US" dirty="0"/>
              <a:t> </a:t>
            </a:r>
            <a:r>
              <a:rPr lang="en-US" altLang="zh-CN" dirty="0"/>
              <a:t>for</a:t>
            </a:r>
            <a:r>
              <a:rPr lang="zh-CN" altLang="en-US" dirty="0"/>
              <a:t> </a:t>
            </a:r>
            <a:r>
              <a:rPr lang="en-US" altLang="zh-CN" dirty="0"/>
              <a:t>cost-effective</a:t>
            </a:r>
            <a:r>
              <a:rPr lang="zh-CN" altLang="en-US" dirty="0"/>
              <a:t> </a:t>
            </a:r>
            <a:r>
              <a:rPr lang="en-US" altLang="zh-CN" dirty="0"/>
              <a:t>reasons.</a:t>
            </a:r>
            <a:r>
              <a:rPr lang="zh-CN" altLang="en-US" dirty="0"/>
              <a:t> </a:t>
            </a:r>
            <a:r>
              <a:rPr lang="en-US" altLang="zh-CN" dirty="0"/>
              <a:t>Thus,</a:t>
            </a:r>
            <a:r>
              <a:rPr lang="zh-CN" altLang="en-US" dirty="0"/>
              <a:t> </a:t>
            </a:r>
            <a:r>
              <a:rPr lang="en-US" altLang="zh-CN" dirty="0"/>
              <a:t>will</a:t>
            </a:r>
            <a:r>
              <a:rPr lang="zh-CN" altLang="en-US" dirty="0"/>
              <a:t> </a:t>
            </a:r>
            <a:r>
              <a:rPr lang="en-US" altLang="zh-CN" dirty="0"/>
              <a:t>the</a:t>
            </a:r>
            <a:r>
              <a:rPr lang="zh-CN" altLang="en-US" dirty="0"/>
              <a:t> </a:t>
            </a:r>
            <a:r>
              <a:rPr lang="en-US" altLang="zh-CN" dirty="0"/>
              <a:t>existing</a:t>
            </a:r>
            <a:r>
              <a:rPr lang="zh-CN" altLang="en-US" dirty="0"/>
              <a:t> </a:t>
            </a:r>
            <a:r>
              <a:rPr lang="en-US" altLang="zh-CN" dirty="0"/>
              <a:t>scheduler</a:t>
            </a:r>
            <a:r>
              <a:rPr lang="zh-CN" altLang="en-US" dirty="0"/>
              <a:t> </a:t>
            </a:r>
            <a:r>
              <a:rPr lang="en-US" altLang="zh-CN" dirty="0"/>
              <a:t>work</a:t>
            </a:r>
            <a:r>
              <a:rPr lang="zh-CN" altLang="en-US" dirty="0"/>
              <a:t> </a:t>
            </a:r>
            <a:r>
              <a:rPr lang="en-US" altLang="zh-CN" dirty="0"/>
              <a:t>well</a:t>
            </a:r>
            <a:r>
              <a:rPr lang="zh-CN" altLang="en-US" dirty="0"/>
              <a:t> </a:t>
            </a:r>
            <a:r>
              <a:rPr lang="en-US" altLang="zh-CN" dirty="0"/>
              <a:t>in</a:t>
            </a:r>
            <a:r>
              <a:rPr lang="zh-CN" altLang="en-US" dirty="0"/>
              <a:t> </a:t>
            </a:r>
            <a:r>
              <a:rPr lang="en-US" altLang="zh-CN" dirty="0"/>
              <a:t>this</a:t>
            </a:r>
            <a:r>
              <a:rPr lang="zh-CN" altLang="en-US" dirty="0"/>
              <a:t> </a:t>
            </a:r>
            <a:r>
              <a:rPr lang="en-US" altLang="zh-CN" dirty="0"/>
              <a:t>CPU-GPU</a:t>
            </a:r>
            <a:r>
              <a:rPr lang="zh-CN" altLang="en-US" dirty="0"/>
              <a:t> </a:t>
            </a:r>
            <a:r>
              <a:rPr lang="en-US" altLang="zh-CN" dirty="0"/>
              <a:t>heterogenous</a:t>
            </a:r>
            <a:r>
              <a:rPr lang="zh-CN" altLang="en-US" dirty="0"/>
              <a:t> </a:t>
            </a:r>
            <a:r>
              <a:rPr lang="en-US" altLang="zh-CN" dirty="0"/>
              <a:t>clusters.</a:t>
            </a:r>
            <a:br>
              <a:rPr lang="en-US" altLang="zh-CN" dirty="0"/>
            </a:br>
            <a:endParaRPr lang="en-US" altLang="zh-CN" dirty="0"/>
          </a:p>
          <a:p>
            <a:pPr marL="514350" indent="-514350">
              <a:buFont typeface="+mj-lt"/>
              <a:buAutoNum type="arabicPeriod"/>
            </a:pPr>
            <a:r>
              <a:rPr lang="en-US" altLang="zh-CN" dirty="0"/>
              <a:t>Themis</a:t>
            </a:r>
            <a:r>
              <a:rPr lang="zh-CN" altLang="en-US" dirty="0"/>
              <a:t> </a:t>
            </a:r>
            <a:r>
              <a:rPr lang="en-US" altLang="zh-CN" dirty="0"/>
              <a:t>(NSDI’20)</a:t>
            </a:r>
            <a:r>
              <a:rPr lang="zh-CN" altLang="en-US" dirty="0"/>
              <a:t> </a:t>
            </a:r>
            <a:r>
              <a:rPr lang="en-US" altLang="zh-CN" dirty="0"/>
              <a:t>is</a:t>
            </a:r>
            <a:r>
              <a:rPr lang="zh-CN" altLang="en-US" dirty="0"/>
              <a:t> </a:t>
            </a:r>
            <a:r>
              <a:rPr lang="en-US" altLang="zh-CN" dirty="0"/>
              <a:t>a</a:t>
            </a:r>
            <a:r>
              <a:rPr lang="zh-CN" altLang="en-US" dirty="0"/>
              <a:t> </a:t>
            </a:r>
            <a:r>
              <a:rPr lang="en-US" altLang="zh-CN" dirty="0"/>
              <a:t>DLT</a:t>
            </a:r>
            <a:r>
              <a:rPr lang="zh-CN" altLang="en-US" dirty="0"/>
              <a:t> </a:t>
            </a:r>
            <a:r>
              <a:rPr lang="en-US" altLang="zh-CN" dirty="0"/>
              <a:t>scheduler</a:t>
            </a:r>
            <a:r>
              <a:rPr lang="zh-CN" altLang="en-US" dirty="0"/>
              <a:t> </a:t>
            </a:r>
            <a:r>
              <a:rPr lang="en-US" altLang="zh-CN" dirty="0"/>
              <a:t>for</a:t>
            </a:r>
            <a:r>
              <a:rPr lang="zh-CN" altLang="en-US" dirty="0"/>
              <a:t> </a:t>
            </a:r>
            <a:r>
              <a:rPr lang="en-US" altLang="zh-CN" dirty="0"/>
              <a:t>fairness,</a:t>
            </a:r>
            <a:r>
              <a:rPr lang="zh-CN" altLang="en-US" dirty="0"/>
              <a:t> </a:t>
            </a:r>
            <a:r>
              <a:rPr lang="en-US" altLang="zh-CN" dirty="0"/>
              <a:t>not</a:t>
            </a:r>
            <a:r>
              <a:rPr lang="zh-CN" altLang="en-US" dirty="0"/>
              <a:t> </a:t>
            </a:r>
            <a:r>
              <a:rPr lang="en-US" altLang="zh-CN" dirty="0"/>
              <a:t>avg.</a:t>
            </a:r>
            <a:r>
              <a:rPr lang="zh-CN" altLang="en-US" dirty="0"/>
              <a:t> </a:t>
            </a:r>
            <a:r>
              <a:rPr lang="en-US" altLang="zh-CN" dirty="0"/>
              <a:t>JCT.</a:t>
            </a:r>
            <a:r>
              <a:rPr lang="zh-CN" altLang="en-US" dirty="0"/>
              <a:t>  </a:t>
            </a:r>
            <a:r>
              <a:rPr lang="en-US" altLang="zh-CN" dirty="0"/>
              <a:t>Which</a:t>
            </a:r>
            <a:r>
              <a:rPr lang="zh-CN" altLang="en-US" dirty="0"/>
              <a:t> </a:t>
            </a:r>
            <a:r>
              <a:rPr lang="en-US" altLang="zh-CN" dirty="0"/>
              <a:t>objective</a:t>
            </a:r>
            <a:r>
              <a:rPr lang="zh-CN" altLang="en-US" dirty="0"/>
              <a:t> </a:t>
            </a:r>
            <a:r>
              <a:rPr lang="en-US" altLang="zh-CN" dirty="0"/>
              <a:t>makes</a:t>
            </a:r>
            <a:r>
              <a:rPr lang="zh-CN" altLang="en-US" dirty="0"/>
              <a:t> </a:t>
            </a:r>
            <a:r>
              <a:rPr lang="en-US" altLang="zh-CN" dirty="0"/>
              <a:t>more</a:t>
            </a:r>
            <a:r>
              <a:rPr lang="zh-CN" altLang="en-US" dirty="0"/>
              <a:t> </a:t>
            </a:r>
            <a:r>
              <a:rPr lang="en-US" altLang="zh-CN" dirty="0"/>
              <a:t>sense</a:t>
            </a:r>
            <a:r>
              <a:rPr lang="zh-CN" altLang="en-US" dirty="0"/>
              <a:t> </a:t>
            </a:r>
            <a:r>
              <a:rPr lang="en-US" altLang="zh-CN" dirty="0"/>
              <a:t>(fairness,</a:t>
            </a:r>
            <a:r>
              <a:rPr lang="zh-CN" altLang="en-US" dirty="0"/>
              <a:t> </a:t>
            </a:r>
            <a:r>
              <a:rPr lang="en-US" altLang="zh-CN" dirty="0"/>
              <a:t>avg.</a:t>
            </a:r>
            <a:r>
              <a:rPr lang="zh-CN" altLang="en-US" dirty="0"/>
              <a:t> </a:t>
            </a:r>
            <a:r>
              <a:rPr lang="en-US" altLang="zh-CN" dirty="0"/>
              <a:t>JCT)?</a:t>
            </a:r>
            <a:endParaRPr lang="en-US" dirty="0"/>
          </a:p>
        </p:txBody>
      </p:sp>
    </p:spTree>
    <p:extLst>
      <p:ext uri="{BB962C8B-B14F-4D97-AF65-F5344CB8AC3E}">
        <p14:creationId xmlns:p14="http://schemas.microsoft.com/office/powerpoint/2010/main" val="23922784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87EE29C-CA7E-9A44-B7E0-8D33820D1226}"/>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solidFill>
                  <a:schemeClr val="bg1"/>
                </a:solidFill>
              </a:rPr>
              <a:t>25</a:t>
            </a:fld>
            <a:endParaRPr lang="en-US" dirty="0">
              <a:solidFill>
                <a:schemeClr val="bg1"/>
              </a:solidFill>
            </a:endParaRPr>
          </a:p>
        </p:txBody>
      </p:sp>
      <p:sp>
        <p:nvSpPr>
          <p:cNvPr id="13" name="Title 1">
            <a:extLst>
              <a:ext uri="{FF2B5EF4-FFF2-40B4-BE49-F238E27FC236}">
                <a16:creationId xmlns:a16="http://schemas.microsoft.com/office/drawing/2014/main" id="{42771D2E-4A88-9F49-A9C3-760364F0DE91}"/>
              </a:ext>
            </a:extLst>
          </p:cNvPr>
          <p:cNvSpPr>
            <a:spLocks noGrp="1"/>
          </p:cNvSpPr>
          <p:nvPr>
            <p:ph type="title"/>
          </p:nvPr>
        </p:nvSpPr>
        <p:spPr>
          <a:xfrm>
            <a:off x="0" y="0"/>
            <a:ext cx="12192000" cy="1330525"/>
          </a:xfrm>
          <a:solidFill>
            <a:schemeClr val="tx1">
              <a:lumMod val="85000"/>
              <a:lumOff val="15000"/>
            </a:schemeClr>
          </a:solidFill>
        </p:spPr>
        <p:txBody>
          <a:bodyPr/>
          <a:lstStyle/>
          <a:p>
            <a:r>
              <a:rPr lang="zh-CN" altLang="en-US" dirty="0">
                <a:solidFill>
                  <a:schemeClr val="bg1"/>
                </a:solidFill>
              </a:rPr>
              <a:t> </a:t>
            </a:r>
            <a:r>
              <a:rPr lang="en-US" altLang="zh-CN" dirty="0">
                <a:solidFill>
                  <a:schemeClr val="bg1"/>
                </a:solidFill>
              </a:rPr>
              <a:t>Themis:</a:t>
            </a:r>
            <a:r>
              <a:rPr lang="zh-CN" altLang="en-US" dirty="0">
                <a:solidFill>
                  <a:schemeClr val="bg1"/>
                </a:solidFill>
              </a:rPr>
              <a:t> </a:t>
            </a:r>
            <a:r>
              <a:rPr lang="en-US" altLang="zh-CN" dirty="0">
                <a:solidFill>
                  <a:schemeClr val="bg1"/>
                </a:solidFill>
              </a:rPr>
              <a:t>Fair</a:t>
            </a:r>
            <a:r>
              <a:rPr lang="zh-CN" altLang="en-US" dirty="0">
                <a:solidFill>
                  <a:schemeClr val="bg1"/>
                </a:solidFill>
              </a:rPr>
              <a:t> </a:t>
            </a:r>
            <a:r>
              <a:rPr lang="en-US" altLang="zh-CN" dirty="0">
                <a:solidFill>
                  <a:schemeClr val="bg1"/>
                </a:solidFill>
              </a:rPr>
              <a:t>and</a:t>
            </a:r>
            <a:r>
              <a:rPr lang="zh-CN" altLang="en-US" dirty="0">
                <a:solidFill>
                  <a:schemeClr val="bg1"/>
                </a:solidFill>
              </a:rPr>
              <a:t> </a:t>
            </a:r>
            <a:r>
              <a:rPr lang="en-US" altLang="zh-CN" dirty="0">
                <a:solidFill>
                  <a:schemeClr val="bg1"/>
                </a:solidFill>
              </a:rPr>
              <a:t>Efficient</a:t>
            </a:r>
            <a:r>
              <a:rPr lang="zh-CN" altLang="en-US" dirty="0">
                <a:solidFill>
                  <a:schemeClr val="bg1"/>
                </a:solidFill>
              </a:rPr>
              <a:t> </a:t>
            </a:r>
            <a:r>
              <a:rPr lang="en-US" altLang="zh-CN" dirty="0">
                <a:solidFill>
                  <a:schemeClr val="bg1"/>
                </a:solidFill>
              </a:rPr>
              <a:t>GPU</a:t>
            </a:r>
            <a:r>
              <a:rPr lang="zh-CN" altLang="en-US" dirty="0">
                <a:solidFill>
                  <a:schemeClr val="bg1"/>
                </a:solidFill>
              </a:rPr>
              <a:t> </a:t>
            </a:r>
            <a:r>
              <a:rPr lang="en-US" altLang="zh-CN" dirty="0">
                <a:solidFill>
                  <a:schemeClr val="bg1"/>
                </a:solidFill>
              </a:rPr>
              <a:t>Cluster</a:t>
            </a:r>
            <a:r>
              <a:rPr lang="zh-CN" altLang="en-US" dirty="0">
                <a:solidFill>
                  <a:schemeClr val="bg1"/>
                </a:solidFill>
              </a:rPr>
              <a:t> </a:t>
            </a:r>
            <a:r>
              <a:rPr lang="en-US" altLang="zh-CN" dirty="0">
                <a:solidFill>
                  <a:schemeClr val="bg1"/>
                </a:solidFill>
              </a:rPr>
              <a:t>Scheduling</a:t>
            </a:r>
            <a:endParaRPr lang="en-US" dirty="0">
              <a:solidFill>
                <a:schemeClr val="bg1"/>
              </a:solidFill>
            </a:endParaRPr>
          </a:p>
        </p:txBody>
      </p:sp>
      <p:sp>
        <p:nvSpPr>
          <p:cNvPr id="8" name="Content Placeholder 7">
            <a:extLst>
              <a:ext uri="{FF2B5EF4-FFF2-40B4-BE49-F238E27FC236}">
                <a16:creationId xmlns:a16="http://schemas.microsoft.com/office/drawing/2014/main" id="{2B52BFA7-B7EF-2F40-9B60-B272C8FE68A6}"/>
              </a:ext>
            </a:extLst>
          </p:cNvPr>
          <p:cNvSpPr txBox="1">
            <a:spLocks noGrp="1"/>
          </p:cNvSpPr>
          <p:nvPr>
            <p:ph idx="1"/>
          </p:nvPr>
        </p:nvSpPr>
        <p:spPr>
          <a:xfrm>
            <a:off x="309393" y="1485690"/>
            <a:ext cx="11573213" cy="1034129"/>
          </a:xfrm>
          <a:prstGeom prst="rect">
            <a:avLst/>
          </a:prstGeom>
          <a:noFill/>
        </p:spPr>
        <p:txBody>
          <a:bodyPr wrap="square" rtlCol="0">
            <a:spAutoFit/>
          </a:bodyPr>
          <a:lstStyle/>
          <a:p>
            <a:r>
              <a:rPr lang="en-US" sz="3400" b="1" i="1" dirty="0">
                <a:solidFill>
                  <a:schemeClr val="accent2"/>
                </a:solidFill>
                <a:latin typeface="Gill Sans SemiBold" panose="020B0502020104020203" pitchFamily="34" charset="-79"/>
                <a:cs typeface="Gill Sans SemiBold" panose="020B0502020104020203" pitchFamily="34" charset="-79"/>
              </a:rPr>
              <a:t>How to </a:t>
            </a:r>
            <a:r>
              <a:rPr lang="en-US" altLang="zh-CN" sz="3400" b="1" i="1" dirty="0">
                <a:solidFill>
                  <a:schemeClr val="accent2"/>
                </a:solidFill>
                <a:latin typeface="Gill Sans SemiBold" panose="020B0502020104020203" pitchFamily="34" charset="-79"/>
                <a:cs typeface="Gill Sans SemiBold" panose="020B0502020104020203" pitchFamily="34" charset="-79"/>
              </a:rPr>
              <a:t>fairly</a:t>
            </a:r>
            <a:r>
              <a:rPr lang="zh-CN" altLang="en-US" sz="3400" b="1" i="1" dirty="0">
                <a:solidFill>
                  <a:schemeClr val="accent2"/>
                </a:solidFill>
                <a:latin typeface="Gill Sans SemiBold" panose="020B0502020104020203" pitchFamily="34" charset="-79"/>
                <a:cs typeface="Gill Sans SemiBold" panose="020B0502020104020203" pitchFamily="34" charset="-79"/>
              </a:rPr>
              <a:t> </a:t>
            </a:r>
            <a:r>
              <a:rPr lang="en-US" altLang="zh-CN" sz="3400" b="1" i="1" dirty="0">
                <a:solidFill>
                  <a:schemeClr val="accent2"/>
                </a:solidFill>
                <a:latin typeface="Gill Sans SemiBold" panose="020B0502020104020203" pitchFamily="34" charset="-79"/>
                <a:cs typeface="Gill Sans SemiBold" panose="020B0502020104020203" pitchFamily="34" charset="-79"/>
              </a:rPr>
              <a:t>(</a:t>
            </a:r>
            <a:r>
              <a:rPr lang="en-US" sz="3400" b="1" i="1" dirty="0">
                <a:solidFill>
                  <a:schemeClr val="accent2"/>
                </a:solidFill>
                <a:latin typeface="Gill Sans SemiBold" panose="020B0502020104020203" pitchFamily="34" charset="-79"/>
                <a:cs typeface="Gill Sans SemiBold" panose="020B0502020104020203" pitchFamily="34" charset="-79"/>
              </a:rPr>
              <a:t>efficiently</a:t>
            </a:r>
            <a:r>
              <a:rPr lang="en-US" altLang="zh-CN" sz="3400" b="1" i="1" dirty="0">
                <a:solidFill>
                  <a:schemeClr val="accent2"/>
                </a:solidFill>
                <a:latin typeface="Gill Sans SemiBold" panose="020B0502020104020203" pitchFamily="34" charset="-79"/>
                <a:cs typeface="Gill Sans SemiBold" panose="020B0502020104020203" pitchFamily="34" charset="-79"/>
              </a:rPr>
              <a:t>)</a:t>
            </a:r>
            <a:r>
              <a:rPr lang="en-US" sz="3400" b="1" i="1" dirty="0">
                <a:solidFill>
                  <a:schemeClr val="accent2"/>
                </a:solidFill>
                <a:latin typeface="Gill Sans SemiBold" panose="020B0502020104020203" pitchFamily="34" charset="-79"/>
                <a:cs typeface="Gill Sans SemiBold" panose="020B0502020104020203" pitchFamily="34" charset="-79"/>
              </a:rPr>
              <a:t> </a:t>
            </a:r>
            <a:r>
              <a:rPr lang="en-US" altLang="zh-CN" sz="3400" b="1" i="1" dirty="0">
                <a:solidFill>
                  <a:schemeClr val="accent2"/>
                </a:solidFill>
                <a:latin typeface="Gill Sans SemiBold" panose="020B0502020104020203" pitchFamily="34" charset="-79"/>
                <a:cs typeface="Gill Sans SemiBold" panose="020B0502020104020203" pitchFamily="34" charset="-79"/>
              </a:rPr>
              <a:t>share</a:t>
            </a:r>
            <a:r>
              <a:rPr lang="en-US" sz="3400" b="1" i="1" dirty="0">
                <a:solidFill>
                  <a:schemeClr val="accent2"/>
                </a:solidFill>
                <a:latin typeface="Gill Sans SemiBold" panose="020B0502020104020203" pitchFamily="34" charset="-79"/>
                <a:cs typeface="Gill Sans SemiBold" panose="020B0502020104020203" pitchFamily="34" charset="-79"/>
              </a:rPr>
              <a:t> a GPU cluster </a:t>
            </a:r>
            <a:r>
              <a:rPr lang="en-US" altLang="zh-CN" sz="3400" b="1" i="1" dirty="0">
                <a:solidFill>
                  <a:schemeClr val="accent2"/>
                </a:solidFill>
                <a:latin typeface="Gill Sans SemiBold" panose="020B0502020104020203" pitchFamily="34" charset="-79"/>
                <a:cs typeface="Gill Sans SemiBold" panose="020B0502020104020203" pitchFamily="34" charset="-79"/>
              </a:rPr>
              <a:t>among</a:t>
            </a:r>
            <a:r>
              <a:rPr lang="zh-CN" altLang="en-US" sz="3400" b="1" i="1" dirty="0">
                <a:solidFill>
                  <a:schemeClr val="accent2"/>
                </a:solidFill>
                <a:latin typeface="Gill Sans SemiBold" panose="020B0502020104020203" pitchFamily="34" charset="-79"/>
                <a:cs typeface="Gill Sans SemiBold" panose="020B0502020104020203" pitchFamily="34" charset="-79"/>
              </a:rPr>
              <a:t> </a:t>
            </a:r>
            <a:r>
              <a:rPr lang="en-US" altLang="zh-CN" sz="3400" b="1" i="1" dirty="0">
                <a:solidFill>
                  <a:schemeClr val="accent2"/>
                </a:solidFill>
                <a:latin typeface="Gill Sans SemiBold" panose="020B0502020104020203" pitchFamily="34" charset="-79"/>
                <a:cs typeface="Gill Sans SemiBold" panose="020B0502020104020203" pitchFamily="34" charset="-79"/>
              </a:rPr>
              <a:t>multiple</a:t>
            </a:r>
            <a:r>
              <a:rPr lang="en-US" sz="3400" b="1" i="1" dirty="0">
                <a:solidFill>
                  <a:schemeClr val="accent2"/>
                </a:solidFill>
                <a:latin typeface="Gill Sans SemiBold" panose="020B0502020104020203" pitchFamily="34" charset="-79"/>
                <a:cs typeface="Gill Sans SemiBold" panose="020B0502020104020203" pitchFamily="34" charset="-79"/>
              </a:rPr>
              <a:t> DL training jobs ?</a:t>
            </a:r>
          </a:p>
        </p:txBody>
      </p:sp>
      <p:sp>
        <p:nvSpPr>
          <p:cNvPr id="9" name="Content Placeholder 2">
            <a:extLst>
              <a:ext uri="{FF2B5EF4-FFF2-40B4-BE49-F238E27FC236}">
                <a16:creationId xmlns:a16="http://schemas.microsoft.com/office/drawing/2014/main" id="{55395B85-0141-6A4E-8926-F6612876A70C}"/>
              </a:ext>
            </a:extLst>
          </p:cNvPr>
          <p:cNvSpPr txBox="1">
            <a:spLocks/>
          </p:cNvSpPr>
          <p:nvPr/>
        </p:nvSpPr>
        <p:spPr>
          <a:xfrm>
            <a:off x="309393" y="2641492"/>
            <a:ext cx="10515600" cy="18191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Gill Sans Light" panose="020B0302020104020203" pitchFamily="34" charset="-79"/>
                <a:ea typeface="+mn-ea"/>
                <a:cs typeface="Gill Sans Light" panose="020B0302020104020203" pitchFamily="34" charset="-79"/>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ill Sans Light" panose="020B0302020104020203" pitchFamily="34" charset="-79"/>
                <a:ea typeface="+mn-ea"/>
                <a:cs typeface="Gill Sans Light" panose="020B0302020104020203" pitchFamily="34" charset="-79"/>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ill Sans Light" panose="020B0302020104020203" pitchFamily="34" charset="-79"/>
                <a:ea typeface="+mn-ea"/>
                <a:cs typeface="Gill Sans Light" panose="020B0302020104020203" pitchFamily="34" charset="-79"/>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ill Sans Light" panose="020B0302020104020203" pitchFamily="34" charset="-79"/>
                <a:ea typeface="+mn-ea"/>
                <a:cs typeface="Gill Sans Light" panose="020B0302020104020203" pitchFamily="34" charset="-79"/>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ill Sans Light" panose="020B0302020104020203" pitchFamily="34" charset="-79"/>
                <a:ea typeface="+mn-ea"/>
                <a:cs typeface="Gill Sans Light" panose="020B0302020104020203" pitchFamily="34" charset="-79"/>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ltLang="zh-CN" dirty="0"/>
              <a:t>Primary</a:t>
            </a:r>
            <a:r>
              <a:rPr lang="zh-CN" altLang="en-US" dirty="0"/>
              <a:t> </a:t>
            </a:r>
            <a:r>
              <a:rPr lang="en-US" altLang="zh-CN" dirty="0"/>
              <a:t>goal</a:t>
            </a:r>
            <a:r>
              <a:rPr lang="zh-CN" altLang="en-US" dirty="0"/>
              <a:t> </a:t>
            </a:r>
            <a:r>
              <a:rPr lang="en-US" altLang="zh-CN" dirty="0"/>
              <a:t>–</a:t>
            </a:r>
            <a:r>
              <a:rPr lang="zh-CN" altLang="en-US" dirty="0"/>
              <a:t> </a:t>
            </a:r>
            <a:r>
              <a:rPr lang="en-US" altLang="zh-CN" i="1" dirty="0">
                <a:latin typeface="Gill Sans" panose="020B0502020104020203" pitchFamily="34" charset="-79"/>
                <a:cs typeface="Gill Sans" panose="020B0502020104020203" pitchFamily="34" charset="-79"/>
              </a:rPr>
              <a:t>sharing</a:t>
            </a:r>
            <a:r>
              <a:rPr lang="zh-CN" altLang="en-US" i="1" dirty="0">
                <a:latin typeface="Gill Sans" panose="020B0502020104020203" pitchFamily="34" charset="-79"/>
                <a:cs typeface="Gill Sans" panose="020B0502020104020203" pitchFamily="34" charset="-79"/>
              </a:rPr>
              <a:t> </a:t>
            </a:r>
            <a:r>
              <a:rPr lang="en-US" altLang="zh-CN" i="1" dirty="0">
                <a:latin typeface="Gill Sans" panose="020B0502020104020203" pitchFamily="34" charset="-79"/>
                <a:cs typeface="Gill Sans" panose="020B0502020104020203" pitchFamily="34" charset="-79"/>
              </a:rPr>
              <a:t>incentive</a:t>
            </a:r>
            <a:r>
              <a:rPr lang="zh-CN" altLang="en-US" i="1" dirty="0">
                <a:latin typeface="Gill Sans" panose="020B0502020104020203" pitchFamily="34" charset="-79"/>
                <a:cs typeface="Gill Sans" panose="020B0502020104020203" pitchFamily="34" charset="-79"/>
              </a:rPr>
              <a:t> </a:t>
            </a:r>
            <a:r>
              <a:rPr lang="en-US" altLang="zh-CN" i="1" dirty="0">
                <a:latin typeface="Gill Sans" panose="020B0502020104020203" pitchFamily="34" charset="-79"/>
                <a:cs typeface="Gill Sans" panose="020B0502020104020203" pitchFamily="34" charset="-79"/>
              </a:rPr>
              <a:t>(SI)</a:t>
            </a:r>
          </a:p>
          <a:p>
            <a:pPr lvl="1"/>
            <a:r>
              <a:rPr lang="en-US" altLang="zh-CN" dirty="0"/>
              <a:t>If</a:t>
            </a:r>
            <a:r>
              <a:rPr lang="zh-CN" altLang="en-US" dirty="0"/>
              <a:t> </a:t>
            </a:r>
            <a:r>
              <a:rPr lang="en-US" altLang="zh-CN" dirty="0"/>
              <a:t>N</a:t>
            </a:r>
            <a:r>
              <a:rPr lang="zh-CN" altLang="en-US" dirty="0"/>
              <a:t> </a:t>
            </a:r>
            <a:r>
              <a:rPr lang="en-US" altLang="zh-CN" dirty="0"/>
              <a:t>DL</a:t>
            </a:r>
            <a:r>
              <a:rPr lang="zh-CN" altLang="en-US" dirty="0"/>
              <a:t> </a:t>
            </a:r>
            <a:r>
              <a:rPr lang="en-US" altLang="zh-CN" dirty="0"/>
              <a:t>apps</a:t>
            </a:r>
            <a:r>
              <a:rPr lang="zh-CN" altLang="en-US" dirty="0"/>
              <a:t> </a:t>
            </a:r>
            <a:r>
              <a:rPr lang="en-US" altLang="zh-CN" dirty="0"/>
              <a:t>are</a:t>
            </a:r>
            <a:r>
              <a:rPr lang="zh-CN" altLang="en-US" dirty="0"/>
              <a:t> </a:t>
            </a:r>
            <a:r>
              <a:rPr lang="en-US" altLang="zh-CN" dirty="0"/>
              <a:t>sharing</a:t>
            </a:r>
            <a:r>
              <a:rPr lang="zh-CN" altLang="en-US" dirty="0"/>
              <a:t> </a:t>
            </a:r>
            <a:r>
              <a:rPr lang="en-US" altLang="zh-CN" dirty="0"/>
              <a:t>a</a:t>
            </a:r>
            <a:r>
              <a:rPr lang="zh-CN" altLang="en-US" dirty="0"/>
              <a:t> </a:t>
            </a:r>
            <a:r>
              <a:rPr lang="en-US" altLang="zh-CN" dirty="0"/>
              <a:t>cluster</a:t>
            </a:r>
            <a:r>
              <a:rPr lang="zh-CN" altLang="en-US" dirty="0"/>
              <a:t> </a:t>
            </a:r>
            <a:r>
              <a:rPr lang="en-US" altLang="zh-CN" dirty="0"/>
              <a:t>then</a:t>
            </a:r>
            <a:r>
              <a:rPr lang="zh-CN" altLang="en-US" dirty="0"/>
              <a:t> </a:t>
            </a:r>
            <a:r>
              <a:rPr lang="en-US" altLang="zh-CN" dirty="0"/>
              <a:t>no</a:t>
            </a:r>
            <a:r>
              <a:rPr lang="zh-CN" altLang="en-US" dirty="0"/>
              <a:t> </a:t>
            </a:r>
            <a:r>
              <a:rPr lang="en-US" altLang="zh-CN" dirty="0"/>
              <a:t>DL</a:t>
            </a:r>
            <a:r>
              <a:rPr lang="zh-CN" altLang="en-US" dirty="0"/>
              <a:t> </a:t>
            </a:r>
            <a:r>
              <a:rPr lang="en-US" altLang="zh-CN" dirty="0"/>
              <a:t>app</a:t>
            </a:r>
            <a:r>
              <a:rPr lang="zh-CN" altLang="en-US" dirty="0"/>
              <a:t> </a:t>
            </a:r>
            <a:r>
              <a:rPr lang="en-US" altLang="zh-CN" dirty="0"/>
              <a:t>should</a:t>
            </a:r>
            <a:r>
              <a:rPr lang="zh-CN" altLang="en-US" dirty="0"/>
              <a:t> </a:t>
            </a:r>
            <a:r>
              <a:rPr lang="en-US" altLang="zh-CN" dirty="0"/>
              <a:t>run</a:t>
            </a:r>
            <a:r>
              <a:rPr lang="zh-CN" altLang="en-US" dirty="0"/>
              <a:t> </a:t>
            </a:r>
            <a:r>
              <a:rPr lang="en-US" altLang="zh-CN" dirty="0"/>
              <a:t>shower</a:t>
            </a:r>
            <a:r>
              <a:rPr lang="zh-CN" altLang="en-US" dirty="0"/>
              <a:t> </a:t>
            </a:r>
            <a:r>
              <a:rPr lang="en-US" altLang="zh-CN" dirty="0"/>
              <a:t>than</a:t>
            </a:r>
            <a:r>
              <a:rPr lang="zh-CN" altLang="en-US" dirty="0"/>
              <a:t> </a:t>
            </a:r>
            <a:r>
              <a:rPr lang="en-US" altLang="zh-CN" dirty="0"/>
              <a:t>on</a:t>
            </a:r>
            <a:r>
              <a:rPr lang="zh-CN" altLang="en-US" dirty="0"/>
              <a:t> </a:t>
            </a:r>
            <a:r>
              <a:rPr lang="en-US" altLang="zh-CN" dirty="0"/>
              <a:t>a</a:t>
            </a:r>
            <a:r>
              <a:rPr lang="zh-CN" altLang="en-US" dirty="0"/>
              <a:t> </a:t>
            </a:r>
            <a:r>
              <a:rPr lang="en-US" altLang="zh-CN" dirty="0"/>
              <a:t>private</a:t>
            </a:r>
            <a:r>
              <a:rPr lang="zh-CN" altLang="en-US" dirty="0"/>
              <a:t> </a:t>
            </a:r>
            <a:r>
              <a:rPr lang="en-US" altLang="zh-CN" dirty="0"/>
              <a:t>cluster</a:t>
            </a:r>
            <a:r>
              <a:rPr lang="zh-CN" altLang="en-US" dirty="0"/>
              <a:t> </a:t>
            </a:r>
            <a:r>
              <a:rPr lang="en-US" altLang="zh-CN" dirty="0"/>
              <a:t>with</a:t>
            </a:r>
            <a:r>
              <a:rPr lang="zh-CN" altLang="en-US" dirty="0"/>
              <a:t> </a:t>
            </a:r>
            <a:r>
              <a:rPr lang="en-US" altLang="zh-CN" dirty="0"/>
              <a:t>1/N</a:t>
            </a:r>
            <a:r>
              <a:rPr lang="zh-CN" altLang="en-US" dirty="0"/>
              <a:t> </a:t>
            </a:r>
            <a:r>
              <a:rPr lang="en-US" altLang="zh-CN" dirty="0"/>
              <a:t>resources</a:t>
            </a:r>
          </a:p>
          <a:p>
            <a:pPr lvl="2"/>
            <a:r>
              <a:rPr lang="en-US" altLang="zh-CN" dirty="0"/>
              <a:t>Shared</a:t>
            </a:r>
            <a:r>
              <a:rPr lang="zh-CN" altLang="en-US" dirty="0"/>
              <a:t> </a:t>
            </a:r>
            <a:r>
              <a:rPr lang="en-US" altLang="zh-CN" dirty="0"/>
              <a:t>Running</a:t>
            </a:r>
            <a:r>
              <a:rPr lang="zh-CN" altLang="en-US" dirty="0"/>
              <a:t> </a:t>
            </a:r>
            <a:r>
              <a:rPr lang="en-US" altLang="zh-CN" dirty="0"/>
              <a:t>time</a:t>
            </a:r>
            <a:r>
              <a:rPr lang="zh-CN" altLang="en-US" dirty="0"/>
              <a:t> </a:t>
            </a:r>
            <a:r>
              <a:rPr lang="en-US" altLang="zh-CN" dirty="0"/>
              <a:t>&lt;</a:t>
            </a:r>
            <a:r>
              <a:rPr lang="zh-CN" altLang="en-US" dirty="0"/>
              <a:t> </a:t>
            </a:r>
            <a:r>
              <a:rPr lang="en-US" altLang="zh-CN" dirty="0"/>
              <a:t>independent</a:t>
            </a:r>
            <a:r>
              <a:rPr lang="zh-CN" altLang="en-US" dirty="0"/>
              <a:t> </a:t>
            </a:r>
            <a:r>
              <a:rPr lang="en-US" altLang="zh-CN" dirty="0"/>
              <a:t>running</a:t>
            </a:r>
            <a:r>
              <a:rPr lang="zh-CN" altLang="en-US" dirty="0"/>
              <a:t> </a:t>
            </a:r>
            <a:r>
              <a:rPr lang="en-US" altLang="zh-CN" dirty="0"/>
              <a:t>time</a:t>
            </a:r>
            <a:endParaRPr lang="en-US" dirty="0"/>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C01128A8-3745-FD47-B818-6B9D4024FE96}"/>
                  </a:ext>
                </a:extLst>
              </p:cNvPr>
              <p:cNvSpPr txBox="1">
                <a:spLocks/>
              </p:cNvSpPr>
              <p:nvPr/>
            </p:nvSpPr>
            <p:spPr>
              <a:xfrm>
                <a:off x="309392" y="4425192"/>
                <a:ext cx="10678397" cy="201448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Gill Sans Light" panose="020B0302020104020203" pitchFamily="34" charset="-79"/>
                    <a:ea typeface="+mn-ea"/>
                    <a:cs typeface="Gill Sans Light" panose="020B0302020104020203" pitchFamily="34" charset="-79"/>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ill Sans Light" panose="020B0302020104020203" pitchFamily="34" charset="-79"/>
                    <a:ea typeface="+mn-ea"/>
                    <a:cs typeface="Gill Sans Light" panose="020B0302020104020203" pitchFamily="34" charset="-79"/>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ill Sans Light" panose="020B0302020104020203" pitchFamily="34" charset="-79"/>
                    <a:ea typeface="+mn-ea"/>
                    <a:cs typeface="Gill Sans Light" panose="020B0302020104020203" pitchFamily="34" charset="-79"/>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ill Sans Light" panose="020B0302020104020203" pitchFamily="34" charset="-79"/>
                    <a:ea typeface="+mn-ea"/>
                    <a:cs typeface="Gill Sans Light" panose="020B0302020104020203" pitchFamily="34" charset="-79"/>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ill Sans Light" panose="020B0302020104020203" pitchFamily="34" charset="-79"/>
                    <a:ea typeface="+mn-ea"/>
                    <a:cs typeface="Gill Sans Light" panose="020B0302020104020203" pitchFamily="34" charset="-79"/>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ltLang="zh-CN" dirty="0"/>
                  <a:t>Fairness</a:t>
                </a:r>
                <a:r>
                  <a:rPr lang="zh-CN" altLang="en-US" dirty="0"/>
                  <a:t> </a:t>
                </a:r>
                <a:r>
                  <a:rPr lang="en-US" altLang="zh-CN" dirty="0"/>
                  <a:t>metric:</a:t>
                </a:r>
                <a:r>
                  <a:rPr lang="zh-CN" altLang="en-US" dirty="0"/>
                  <a:t>  </a:t>
                </a:r>
                <a:r>
                  <a:rPr lang="en-US" altLang="zh-CN" i="1" dirty="0">
                    <a:latin typeface="Gill Sans" panose="020B0502020104020203" pitchFamily="34" charset="-79"/>
                    <a:cs typeface="Gill Sans" panose="020B0502020104020203" pitchFamily="34" charset="-79"/>
                  </a:rPr>
                  <a:t>Finish-Time</a:t>
                </a:r>
                <a:r>
                  <a:rPr lang="zh-CN" altLang="en-US" i="1" dirty="0">
                    <a:latin typeface="Gill Sans" panose="020B0502020104020203" pitchFamily="34" charset="-79"/>
                    <a:cs typeface="Gill Sans" panose="020B0502020104020203" pitchFamily="34" charset="-79"/>
                  </a:rPr>
                  <a:t> </a:t>
                </a:r>
                <a:r>
                  <a:rPr lang="en-US" altLang="zh-CN" i="1" dirty="0">
                    <a:latin typeface="Gill Sans" panose="020B0502020104020203" pitchFamily="34" charset="-79"/>
                    <a:cs typeface="Gill Sans" panose="020B0502020104020203" pitchFamily="34" charset="-79"/>
                  </a:rPr>
                  <a:t>Fairness</a:t>
                </a:r>
              </a:p>
              <a:p>
                <a:pPr lvl="1"/>
                <a14:m>
                  <m:oMath xmlns:m="http://schemas.openxmlformats.org/officeDocument/2006/math">
                    <m:r>
                      <a:rPr lang="en-US" i="1" smtClean="0">
                        <a:latin typeface="Cambria Math" panose="02040503050406030204" pitchFamily="18" charset="0"/>
                        <a:ea typeface="Cambria Math" panose="02040503050406030204" pitchFamily="18" charset="0"/>
                      </a:rPr>
                      <m:t>𝜌</m:t>
                    </m:r>
                    <m:r>
                      <a:rPr lang="en-US" altLang="zh-CN" b="0" i="1" smtClean="0">
                        <a:latin typeface="Cambria Math" panose="02040503050406030204" pitchFamily="18" charset="0"/>
                        <a:ea typeface="Cambria Math" panose="02040503050406030204" pitchFamily="18" charset="0"/>
                      </a:rPr>
                      <m:t>=</m:t>
                    </m:r>
                    <m:f>
                      <m:fPr>
                        <m:type m:val="skw"/>
                        <m:ctrlPr>
                          <a:rPr lang="en-US" altLang="zh-CN" b="0" i="1" smtClean="0">
                            <a:latin typeface="Cambria Math" panose="02040503050406030204" pitchFamily="18" charset="0"/>
                            <a:ea typeface="Cambria Math" panose="02040503050406030204" pitchFamily="18" charset="0"/>
                          </a:rPr>
                        </m:ctrlPr>
                      </m:fPr>
                      <m:num>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𝑇</m:t>
                            </m:r>
                          </m:e>
                          <m:sub>
                            <m:r>
                              <a:rPr lang="en-US" altLang="zh-CN" i="1">
                                <a:latin typeface="Cambria Math" panose="02040503050406030204" pitchFamily="18" charset="0"/>
                                <a:ea typeface="Cambria Math" panose="02040503050406030204" pitchFamily="18" charset="0"/>
                              </a:rPr>
                              <m:t>𝑠h</m:t>
                            </m:r>
                          </m:sub>
                        </m:sSub>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𝑇</m:t>
                            </m:r>
                          </m:e>
                          <m:sub>
                            <m:r>
                              <a:rPr lang="en-US" altLang="zh-CN" b="0" i="1" smtClean="0">
                                <a:latin typeface="Cambria Math" panose="02040503050406030204" pitchFamily="18" charset="0"/>
                                <a:ea typeface="Cambria Math" panose="02040503050406030204" pitchFamily="18" charset="0"/>
                              </a:rPr>
                              <m:t>𝑖𝑑</m:t>
                            </m:r>
                          </m:sub>
                        </m:sSub>
                      </m:den>
                    </m:f>
                  </m:oMath>
                </a14:m>
                <a:endParaRPr lang="en-US" altLang="zh-CN" b="0" dirty="0">
                  <a:ea typeface="Cambria Math" panose="02040503050406030204" pitchFamily="18" charset="0"/>
                </a:endParaRPr>
              </a:p>
              <a:p>
                <a:pPr lvl="1"/>
                <a14:m>
                  <m:oMath xmlns:m="http://schemas.openxmlformats.org/officeDocument/2006/math">
                    <m:sSub>
                      <m:sSubPr>
                        <m:ctrlPr>
                          <a:rPr lang="en-US"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𝑠h</m:t>
                        </m:r>
                      </m:sub>
                    </m:sSub>
                  </m:oMath>
                </a14:m>
                <a:r>
                  <a:rPr lang="en-US" altLang="zh-CN" dirty="0"/>
                  <a:t>:</a:t>
                </a:r>
                <a:r>
                  <a:rPr lang="zh-CN" altLang="en-US" dirty="0"/>
                  <a:t> </a:t>
                </a:r>
                <a:r>
                  <a:rPr lang="en-US" altLang="zh-CN" dirty="0"/>
                  <a:t>finish-time</a:t>
                </a:r>
                <a:r>
                  <a:rPr lang="zh-CN" altLang="en-US" dirty="0"/>
                  <a:t> </a:t>
                </a:r>
                <a:r>
                  <a:rPr lang="en-US" altLang="zh-CN" dirty="0"/>
                  <a:t>of</a:t>
                </a:r>
                <a:r>
                  <a:rPr lang="zh-CN" altLang="en-US" dirty="0"/>
                  <a:t> </a:t>
                </a:r>
                <a:r>
                  <a:rPr lang="en-US" altLang="zh-CN" dirty="0"/>
                  <a:t>app</a:t>
                </a:r>
                <a:r>
                  <a:rPr lang="zh-CN" altLang="en-US" dirty="0"/>
                  <a:t> </a:t>
                </a:r>
                <a:r>
                  <a:rPr lang="en-US" altLang="zh-CN" dirty="0"/>
                  <a:t>in</a:t>
                </a:r>
                <a:r>
                  <a:rPr lang="zh-CN" altLang="en-US" dirty="0"/>
                  <a:t> </a:t>
                </a:r>
                <a:r>
                  <a:rPr lang="en-US" altLang="zh-CN" dirty="0"/>
                  <a:t>shared</a:t>
                </a:r>
                <a:r>
                  <a:rPr lang="zh-CN" altLang="en-US" dirty="0"/>
                  <a:t> </a:t>
                </a:r>
                <a:r>
                  <a:rPr lang="en-US" altLang="zh-CN" dirty="0"/>
                  <a:t>cluster</a:t>
                </a:r>
              </a:p>
              <a:p>
                <a:pPr lvl="1"/>
                <a14:m>
                  <m:oMath xmlns:m="http://schemas.openxmlformats.org/officeDocument/2006/math">
                    <m:sSub>
                      <m:sSubPr>
                        <m:ctrlPr>
                          <a:rPr lang="en-US" i="1">
                            <a:latin typeface="Cambria Math" panose="02040503050406030204" pitchFamily="18" charset="0"/>
                          </a:rPr>
                        </m:ctrlPr>
                      </m:sSubPr>
                      <m:e>
                        <m:r>
                          <a:rPr lang="en-US" altLang="zh-CN" i="1">
                            <a:latin typeface="Cambria Math" panose="02040503050406030204" pitchFamily="18" charset="0"/>
                          </a:rPr>
                          <m:t>𝑇</m:t>
                        </m:r>
                      </m:e>
                      <m:sub>
                        <m:r>
                          <a:rPr lang="en-US" altLang="zh-CN" b="0" i="1" smtClean="0">
                            <a:latin typeface="Cambria Math" panose="02040503050406030204" pitchFamily="18" charset="0"/>
                          </a:rPr>
                          <m:t>𝑖𝑑</m:t>
                        </m:r>
                      </m:sub>
                    </m:sSub>
                  </m:oMath>
                </a14:m>
                <a:r>
                  <a:rPr lang="en-US" altLang="zh-CN" dirty="0"/>
                  <a:t>:</a:t>
                </a:r>
                <a:r>
                  <a:rPr lang="zh-CN" altLang="en-US" dirty="0"/>
                  <a:t> </a:t>
                </a:r>
                <a:r>
                  <a:rPr lang="en-US" altLang="zh-CN" dirty="0"/>
                  <a:t>finish-time</a:t>
                </a:r>
                <a:r>
                  <a:rPr lang="zh-CN" altLang="en-US" dirty="0"/>
                  <a:t> </a:t>
                </a:r>
                <a:r>
                  <a:rPr lang="en-US" altLang="zh-CN" dirty="0"/>
                  <a:t>of</a:t>
                </a:r>
                <a:r>
                  <a:rPr lang="zh-CN" altLang="en-US" dirty="0"/>
                  <a:t> </a:t>
                </a:r>
                <a:r>
                  <a:rPr lang="en-US" altLang="zh-CN" dirty="0"/>
                  <a:t>app</a:t>
                </a:r>
                <a:r>
                  <a:rPr lang="zh-CN" altLang="en-US" dirty="0"/>
                  <a:t> </a:t>
                </a:r>
                <a:r>
                  <a:rPr lang="en-US" altLang="zh-CN" dirty="0"/>
                  <a:t>in</a:t>
                </a:r>
                <a:r>
                  <a:rPr lang="zh-CN" altLang="en-US" dirty="0"/>
                  <a:t> </a:t>
                </a:r>
                <a:r>
                  <a:rPr lang="en-US" altLang="zh-CN" dirty="0"/>
                  <a:t>exclusive</a:t>
                </a:r>
                <a:r>
                  <a:rPr lang="zh-CN" altLang="en-US" dirty="0"/>
                  <a:t> </a:t>
                </a:r>
                <a:r>
                  <a:rPr lang="en-US" altLang="zh-CN" dirty="0"/>
                  <a:t>1/N</a:t>
                </a:r>
                <a:r>
                  <a:rPr lang="zh-CN" altLang="en-US" dirty="0"/>
                  <a:t> </a:t>
                </a:r>
                <a:r>
                  <a:rPr lang="en-US" altLang="zh-CN" dirty="0"/>
                  <a:t>share</a:t>
                </a:r>
                <a:r>
                  <a:rPr lang="zh-CN" altLang="en-US" dirty="0"/>
                  <a:t> </a:t>
                </a:r>
                <a:r>
                  <a:rPr lang="en-US" altLang="zh-CN" dirty="0"/>
                  <a:t>of</a:t>
                </a:r>
                <a:r>
                  <a:rPr lang="zh-CN" altLang="en-US" dirty="0"/>
                  <a:t> </a:t>
                </a:r>
                <a:r>
                  <a:rPr lang="en-US" altLang="zh-CN" dirty="0"/>
                  <a:t>cluster</a:t>
                </a:r>
              </a:p>
              <a:p>
                <a:r>
                  <a:rPr lang="en-US" altLang="zh-CN" dirty="0"/>
                  <a:t>SI:</a:t>
                </a:r>
                <a:r>
                  <a:rPr lang="zh-CN" altLang="en-US" dirty="0"/>
                  <a:t> </a:t>
                </a:r>
                <a:r>
                  <a:rPr lang="en-US" altLang="zh-CN" dirty="0"/>
                  <a:t>for</a:t>
                </a:r>
                <a:r>
                  <a:rPr lang="zh-CN" altLang="en-US" dirty="0"/>
                  <a:t> </a:t>
                </a:r>
                <a:r>
                  <a:rPr lang="en-US" altLang="zh-CN" dirty="0"/>
                  <a:t>all</a:t>
                </a:r>
                <a:r>
                  <a:rPr lang="zh-CN" altLang="en-US" dirty="0"/>
                  <a:t> </a:t>
                </a:r>
                <a:r>
                  <a:rPr lang="en-US" altLang="zh-CN" dirty="0"/>
                  <a:t>apps,</a:t>
                </a:r>
                <a:r>
                  <a:rPr lang="zh-CN" altLang="en-US" dirty="0"/>
                  <a:t> </a:t>
                </a:r>
                <a14:m>
                  <m:oMath xmlns:m="http://schemas.openxmlformats.org/officeDocument/2006/math">
                    <m:r>
                      <a:rPr lang="zh-CN" altLang="en-US" b="1" i="1" smtClean="0">
                        <a:latin typeface="Cambria Math" panose="02040503050406030204" pitchFamily="18" charset="0"/>
                      </a:rPr>
                      <m:t>𝝆</m:t>
                    </m:r>
                    <m:r>
                      <a:rPr lang="zh-CN" altLang="en-US" b="1" i="1" smtClean="0">
                        <a:latin typeface="Cambria Math" panose="02040503050406030204" pitchFamily="18" charset="0"/>
                      </a:rPr>
                      <m:t>≤</m:t>
                    </m:r>
                    <m:r>
                      <a:rPr lang="en-US" altLang="zh-CN" b="1" i="1" smtClean="0">
                        <a:latin typeface="Cambria Math" panose="02040503050406030204" pitchFamily="18" charset="0"/>
                      </a:rPr>
                      <m:t>𝟏</m:t>
                    </m:r>
                  </m:oMath>
                </a14:m>
                <a:endParaRPr lang="en-US" b="1" dirty="0"/>
              </a:p>
            </p:txBody>
          </p:sp>
        </mc:Choice>
        <mc:Fallback xmlns="">
          <p:sp>
            <p:nvSpPr>
              <p:cNvPr id="10" name="Content Placeholder 2">
                <a:extLst>
                  <a:ext uri="{FF2B5EF4-FFF2-40B4-BE49-F238E27FC236}">
                    <a16:creationId xmlns:a16="http://schemas.microsoft.com/office/drawing/2014/main" id="{C01128A8-3745-FD47-B818-6B9D4024FE96}"/>
                  </a:ext>
                </a:extLst>
              </p:cNvPr>
              <p:cNvSpPr txBox="1">
                <a:spLocks noRot="1" noChangeAspect="1" noMove="1" noResize="1" noEditPoints="1" noAdjustHandles="1" noChangeArrowheads="1" noChangeShapeType="1" noTextEdit="1"/>
              </p:cNvSpPr>
              <p:nvPr/>
            </p:nvSpPr>
            <p:spPr>
              <a:xfrm>
                <a:off x="309392" y="4425192"/>
                <a:ext cx="10678397" cy="2014485"/>
              </a:xfrm>
              <a:prstGeom prst="rect">
                <a:avLst/>
              </a:prstGeom>
              <a:blipFill>
                <a:blip r:embed="rId3"/>
                <a:stretch>
                  <a:fillRect l="-951" t="-16352" b="-4403"/>
                </a:stretch>
              </a:blipFill>
            </p:spPr>
            <p:txBody>
              <a:bodyPr/>
              <a:lstStyle/>
              <a:p>
                <a:r>
                  <a:rPr lang="en-US">
                    <a:noFill/>
                  </a:rPr>
                  <a:t> </a:t>
                </a:r>
              </a:p>
            </p:txBody>
          </p:sp>
        </mc:Fallback>
      </mc:AlternateContent>
    </p:spTree>
    <p:extLst>
      <p:ext uri="{BB962C8B-B14F-4D97-AF65-F5344CB8AC3E}">
        <p14:creationId xmlns:p14="http://schemas.microsoft.com/office/powerpoint/2010/main" val="1664591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7B38B9D-FEF2-A446-8672-BCDD5D54B686}"/>
              </a:ext>
            </a:extLst>
          </p:cNvPr>
          <p:cNvSpPr>
            <a:spLocks noGrp="1"/>
          </p:cNvSpPr>
          <p:nvPr>
            <p:ph type="sldNum" sz="quarter" idx="12"/>
          </p:nvPr>
        </p:nvSpPr>
        <p:spPr/>
        <p:txBody>
          <a:bodyPr/>
          <a:lstStyle/>
          <a:p>
            <a:fld id="{80C4585B-CFCB-F440-9495-A55347CBA6EB}" type="slidenum">
              <a:rPr lang="en-US" smtClean="0"/>
              <a:pPr/>
              <a:t>26</a:t>
            </a:fld>
            <a:endParaRPr lang="en-US" dirty="0"/>
          </a:p>
        </p:txBody>
      </p:sp>
      <p:sp>
        <p:nvSpPr>
          <p:cNvPr id="6" name="Rectangle 5">
            <a:extLst>
              <a:ext uri="{FF2B5EF4-FFF2-40B4-BE49-F238E27FC236}">
                <a16:creationId xmlns:a16="http://schemas.microsoft.com/office/drawing/2014/main" id="{DEB089A5-4E77-8E41-AEFF-B89F236F0B5E}"/>
              </a:ext>
            </a:extLst>
          </p:cNvPr>
          <p:cNvSpPr/>
          <p:nvPr/>
        </p:nvSpPr>
        <p:spPr>
          <a:xfrm>
            <a:off x="1" y="0"/>
            <a:ext cx="12192000" cy="3424296"/>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3">
            <a:extLst>
              <a:ext uri="{FF2B5EF4-FFF2-40B4-BE49-F238E27FC236}">
                <a16:creationId xmlns:a16="http://schemas.microsoft.com/office/drawing/2014/main" id="{BA0E9778-6A1B-8E40-AF9A-E2B55D76E0D2}"/>
              </a:ext>
            </a:extLst>
          </p:cNvPr>
          <p:cNvSpPr txBox="1">
            <a:spLocks/>
          </p:cNvSpPr>
          <p:nvPr/>
        </p:nvSpPr>
        <p:spPr>
          <a:xfrm>
            <a:off x="1481782" y="1050428"/>
            <a:ext cx="6324036" cy="1323439"/>
          </a:xfrm>
          <a:prstGeom prst="rect">
            <a:avLst/>
          </a:prstGeom>
          <a:noFill/>
        </p:spPr>
        <p:txBody>
          <a:bodyPr wrap="square">
            <a:spAutoFit/>
          </a:bodyPr>
          <a:lstStyle>
            <a:lvl1pPr algn="l" defTabSz="914400" rtl="0" eaLnBrk="1" latinLnBrk="0" hangingPunct="1">
              <a:spcBef>
                <a:spcPct val="0"/>
              </a:spcBef>
              <a:buNone/>
              <a:defRPr sz="4400" kern="1200">
                <a:solidFill>
                  <a:schemeClr val="tx1"/>
                </a:solidFill>
                <a:latin typeface="Segoe UI"/>
                <a:ea typeface="+mj-ea"/>
                <a:cs typeface="Segoe UI"/>
              </a:defRPr>
            </a:lvl1pPr>
          </a:lstStyle>
          <a:p>
            <a:r>
              <a:rPr lang="en-US" altLang="zh-CN" sz="8000" dirty="0" err="1">
                <a:solidFill>
                  <a:srgbClr val="FF6600"/>
                </a:solidFill>
                <a:latin typeface="Abril Fatface"/>
                <a:ea typeface="ＭＳ Ｐゴシック" charset="-128"/>
                <a:cs typeface="Abril Fatface"/>
              </a:rPr>
              <a:t>Gandvia</a:t>
            </a:r>
            <a:endParaRPr lang="en-US" sz="8000" dirty="0">
              <a:solidFill>
                <a:srgbClr val="FF6600"/>
              </a:solidFill>
              <a:latin typeface="Abril Fatface"/>
              <a:ea typeface="ＭＳ Ｐゴシック" charset="-128"/>
              <a:cs typeface="Abril Fatface"/>
            </a:endParaRPr>
          </a:p>
        </p:txBody>
      </p:sp>
      <p:sp>
        <p:nvSpPr>
          <p:cNvPr id="12" name="Content Placeholder 2">
            <a:extLst>
              <a:ext uri="{FF2B5EF4-FFF2-40B4-BE49-F238E27FC236}">
                <a16:creationId xmlns:a16="http://schemas.microsoft.com/office/drawing/2014/main" id="{0C0C6163-277C-BE44-95AA-563D1D5404B4}"/>
              </a:ext>
            </a:extLst>
          </p:cNvPr>
          <p:cNvSpPr>
            <a:spLocks noGrp="1"/>
          </p:cNvSpPr>
          <p:nvPr>
            <p:ph idx="1"/>
          </p:nvPr>
        </p:nvSpPr>
        <p:spPr>
          <a:xfrm>
            <a:off x="418822" y="3887813"/>
            <a:ext cx="11310334" cy="1889726"/>
          </a:xfrm>
        </p:spPr>
        <p:txBody>
          <a:bodyPr>
            <a:noAutofit/>
          </a:bodyPr>
          <a:lstStyle/>
          <a:p>
            <a:pPr lvl="1">
              <a:lnSpc>
                <a:spcPct val="150000"/>
              </a:lnSpc>
            </a:pPr>
            <a:r>
              <a:rPr lang="en-US" sz="2600" dirty="0"/>
              <a:t>Continuous and introspective scheduling to adapt to the changing environment </a:t>
            </a:r>
          </a:p>
          <a:p>
            <a:pPr lvl="1">
              <a:lnSpc>
                <a:spcPct val="150000"/>
              </a:lnSpc>
            </a:pPr>
            <a:r>
              <a:rPr lang="en-US" altLang="zh-Hans" sz="2600" dirty="0"/>
              <a:t>Faster &amp; cheaper execution of DLT workflows</a:t>
            </a:r>
          </a:p>
        </p:txBody>
      </p:sp>
      <p:sp>
        <p:nvSpPr>
          <p:cNvPr id="11" name="TextBox 10">
            <a:extLst>
              <a:ext uri="{FF2B5EF4-FFF2-40B4-BE49-F238E27FC236}">
                <a16:creationId xmlns:a16="http://schemas.microsoft.com/office/drawing/2014/main" id="{9A6A9237-BFDD-2841-AE4E-8B8E3D08F077}"/>
              </a:ext>
            </a:extLst>
          </p:cNvPr>
          <p:cNvSpPr txBox="1"/>
          <p:nvPr/>
        </p:nvSpPr>
        <p:spPr>
          <a:xfrm>
            <a:off x="6701782" y="1080461"/>
            <a:ext cx="4652018" cy="1477328"/>
          </a:xfrm>
          <a:prstGeom prst="rect">
            <a:avLst/>
          </a:prstGeom>
          <a:noFill/>
        </p:spPr>
        <p:txBody>
          <a:bodyPr wrap="square" rtlCol="0">
            <a:spAutoFit/>
          </a:bodyPr>
          <a:lstStyle/>
          <a:p>
            <a:r>
              <a:rPr lang="en-US" altLang="zh-CN" sz="3000" i="1" dirty="0">
                <a:solidFill>
                  <a:srgbClr val="FFFFFF"/>
                </a:solidFill>
                <a:latin typeface="Gill Sans Light"/>
                <a:cs typeface="Gill Sans Light"/>
              </a:rPr>
              <a:t>Introspective</a:t>
            </a:r>
            <a:r>
              <a:rPr lang="zh-CN" altLang="en-US" sz="3000" i="1" dirty="0">
                <a:solidFill>
                  <a:srgbClr val="FFFFFF"/>
                </a:solidFill>
                <a:latin typeface="Gill Sans Light"/>
                <a:cs typeface="Gill Sans Light"/>
              </a:rPr>
              <a:t> </a:t>
            </a:r>
            <a:r>
              <a:rPr lang="en-US" altLang="zh-CN" sz="3000" i="1" dirty="0">
                <a:solidFill>
                  <a:srgbClr val="FFFFFF"/>
                </a:solidFill>
                <a:latin typeface="Gill Sans Light"/>
                <a:cs typeface="Gill Sans Light"/>
              </a:rPr>
              <a:t>GPU</a:t>
            </a:r>
            <a:r>
              <a:rPr lang="zh-CN" altLang="en-US" sz="3000" i="1" dirty="0">
                <a:solidFill>
                  <a:srgbClr val="FFFFFF"/>
                </a:solidFill>
                <a:latin typeface="Gill Sans Light"/>
                <a:cs typeface="Gill Sans Light"/>
              </a:rPr>
              <a:t> </a:t>
            </a:r>
            <a:r>
              <a:rPr lang="en-US" altLang="zh-CN" sz="3000" i="1" dirty="0">
                <a:solidFill>
                  <a:srgbClr val="FFFFFF"/>
                </a:solidFill>
                <a:latin typeface="Gill Sans Light"/>
                <a:cs typeface="Gill Sans Light"/>
              </a:rPr>
              <a:t>cluster scheduling for Deep Learning Training</a:t>
            </a:r>
            <a:r>
              <a:rPr lang="zh-CN" altLang="en-US" sz="3000" i="1" dirty="0">
                <a:solidFill>
                  <a:srgbClr val="FFFFFF"/>
                </a:solidFill>
                <a:latin typeface="Gill Sans Light"/>
                <a:cs typeface="Gill Sans Light"/>
              </a:rPr>
              <a:t>  </a:t>
            </a:r>
            <a:endParaRPr lang="en-US" sz="3000" i="1" dirty="0">
              <a:solidFill>
                <a:srgbClr val="FFFFFF"/>
              </a:solidFill>
              <a:latin typeface="Gill Sans Light"/>
              <a:cs typeface="Gill Sans Light"/>
            </a:endParaRPr>
          </a:p>
        </p:txBody>
      </p:sp>
    </p:spTree>
    <p:extLst>
      <p:ext uri="{BB962C8B-B14F-4D97-AF65-F5344CB8AC3E}">
        <p14:creationId xmlns:p14="http://schemas.microsoft.com/office/powerpoint/2010/main" val="141522067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7C377A7-A1D5-C640-84B2-BFA0D1210725}"/>
              </a:ext>
            </a:extLst>
          </p:cNvPr>
          <p:cNvPicPr>
            <a:picLocks noChangeAspect="1"/>
          </p:cNvPicPr>
          <p:nvPr/>
        </p:nvPicPr>
        <p:blipFill rotWithShape="1">
          <a:blip r:embed="rId3"/>
          <a:srcRect t="-1" b="1201"/>
          <a:stretch/>
        </p:blipFill>
        <p:spPr>
          <a:xfrm>
            <a:off x="3140947" y="3462096"/>
            <a:ext cx="5910105" cy="3018079"/>
          </a:xfrm>
          <a:prstGeom prst="rect">
            <a:avLst/>
          </a:prstGeom>
        </p:spPr>
      </p:pic>
      <p:sp>
        <p:nvSpPr>
          <p:cNvPr id="14" name="Title 1">
            <a:extLst>
              <a:ext uri="{FF2B5EF4-FFF2-40B4-BE49-F238E27FC236}">
                <a16:creationId xmlns:a16="http://schemas.microsoft.com/office/drawing/2014/main" id="{F87EE29C-CA7E-9A44-B7E0-8D33820D1226}"/>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3" name="Content Placeholder 2">
            <a:extLst>
              <a:ext uri="{FF2B5EF4-FFF2-40B4-BE49-F238E27FC236}">
                <a16:creationId xmlns:a16="http://schemas.microsoft.com/office/drawing/2014/main" id="{1EECE196-C1DF-1040-8E72-4D0F2AE7D0AE}"/>
              </a:ext>
            </a:extLst>
          </p:cNvPr>
          <p:cNvSpPr>
            <a:spLocks noGrp="1"/>
          </p:cNvSpPr>
          <p:nvPr>
            <p:ph idx="1"/>
          </p:nvPr>
        </p:nvSpPr>
        <p:spPr>
          <a:xfrm>
            <a:off x="838200" y="1825624"/>
            <a:ext cx="10515600" cy="3506887"/>
          </a:xfrm>
        </p:spPr>
        <p:txBody>
          <a:bodyPr>
            <a:normAutofit/>
          </a:bodyPr>
          <a:lstStyle/>
          <a:p>
            <a:r>
              <a:rPr lang="en-US" altLang="zh-CN" dirty="0"/>
              <a:t>DLT</a:t>
            </a:r>
            <a:r>
              <a:rPr lang="zh-CN" altLang="en-US" dirty="0"/>
              <a:t> </a:t>
            </a:r>
            <a:r>
              <a:rPr lang="en-US" altLang="zh-CN" dirty="0"/>
              <a:t>is</a:t>
            </a:r>
            <a:r>
              <a:rPr lang="zh-CN" altLang="en-US" dirty="0"/>
              <a:t> </a:t>
            </a:r>
            <a:r>
              <a:rPr lang="en-US" altLang="zh-CN" dirty="0"/>
              <a:t>mostly</a:t>
            </a:r>
            <a:r>
              <a:rPr lang="zh-CN" altLang="en-US" dirty="0"/>
              <a:t> </a:t>
            </a:r>
            <a:r>
              <a:rPr lang="en-US" altLang="zh-CN" i="1" dirty="0">
                <a:latin typeface="Gill Sans" panose="020B0502020104020203" pitchFamily="34" charset="-79"/>
                <a:cs typeface="Gill Sans" panose="020B0502020104020203" pitchFamily="34" charset="-79"/>
              </a:rPr>
              <a:t>trail-and-error</a:t>
            </a:r>
            <a:r>
              <a:rPr lang="zh-CN" altLang="en-US" i="1" dirty="0">
                <a:latin typeface="Gill Sans" panose="020B0502020104020203" pitchFamily="34" charset="-79"/>
                <a:cs typeface="Gill Sans" panose="020B0502020104020203" pitchFamily="34" charset="-79"/>
              </a:rPr>
              <a:t> </a:t>
            </a:r>
            <a:r>
              <a:rPr lang="en-US" altLang="zh-CN" i="1" dirty="0">
                <a:latin typeface="Gill Sans" panose="020B0502020104020203" pitchFamily="34" charset="-79"/>
                <a:cs typeface="Gill Sans" panose="020B0502020104020203" pitchFamily="34" charset="-79"/>
              </a:rPr>
              <a:t>(feedback-driven</a:t>
            </a:r>
            <a:r>
              <a:rPr lang="zh-CN" altLang="en-US" i="1" dirty="0">
                <a:latin typeface="Gill Sans" panose="020B0502020104020203" pitchFamily="34" charset="-79"/>
                <a:cs typeface="Gill Sans" panose="020B0502020104020203" pitchFamily="34" charset="-79"/>
              </a:rPr>
              <a:t> </a:t>
            </a:r>
            <a:r>
              <a:rPr lang="en-US" altLang="zh-CN" i="1" dirty="0">
                <a:latin typeface="Gill Sans" panose="020B0502020104020203" pitchFamily="34" charset="-79"/>
                <a:cs typeface="Gill Sans" panose="020B0502020104020203" pitchFamily="34" charset="-79"/>
              </a:rPr>
              <a:t>exploration)</a:t>
            </a:r>
          </a:p>
          <a:p>
            <a:pPr lvl="1"/>
            <a:r>
              <a:rPr lang="en-US" altLang="zh-CN" i="1" dirty="0">
                <a:latin typeface="Gill Sans" panose="020B0502020104020203" pitchFamily="34" charset="-79"/>
                <a:cs typeface="Gill Sans" panose="020B0502020104020203" pitchFamily="34" charset="-79"/>
              </a:rPr>
              <a:t>Hyperparameter-tuning</a:t>
            </a:r>
          </a:p>
          <a:p>
            <a:pPr lvl="1"/>
            <a:r>
              <a:rPr lang="en-US" altLang="zh-CN" dirty="0"/>
              <a:t>A</a:t>
            </a:r>
            <a:r>
              <a:rPr lang="zh-CN" altLang="en-US" dirty="0"/>
              <a:t> </a:t>
            </a:r>
            <a:r>
              <a:rPr lang="en-US" altLang="zh-CN" dirty="0"/>
              <a:t>trail</a:t>
            </a:r>
            <a:r>
              <a:rPr lang="zh-CN" altLang="en-US" dirty="0"/>
              <a:t> </a:t>
            </a:r>
            <a:r>
              <a:rPr lang="en-US" altLang="zh-CN" dirty="0"/>
              <a:t>job</a:t>
            </a:r>
            <a:r>
              <a:rPr lang="zh-CN" altLang="en-US" dirty="0"/>
              <a:t> </a:t>
            </a:r>
            <a:r>
              <a:rPr lang="en-US" altLang="zh-CN" dirty="0"/>
              <a:t>can</a:t>
            </a:r>
            <a:r>
              <a:rPr lang="zh-CN" altLang="en-US" dirty="0"/>
              <a:t> </a:t>
            </a:r>
            <a:r>
              <a:rPr lang="en-US" altLang="zh-CN" dirty="0"/>
              <a:t>last</a:t>
            </a:r>
            <a:r>
              <a:rPr lang="zh-CN" altLang="en-US" dirty="0"/>
              <a:t> </a:t>
            </a:r>
            <a:r>
              <a:rPr lang="en-US" altLang="zh-CN" dirty="0"/>
              <a:t>for</a:t>
            </a:r>
            <a:r>
              <a:rPr lang="zh-CN" altLang="en-US" dirty="0"/>
              <a:t> </a:t>
            </a:r>
            <a:r>
              <a:rPr lang="en-US" altLang="zh-CN" dirty="0"/>
              <a:t>hours</a:t>
            </a:r>
            <a:r>
              <a:rPr lang="zh-CN" altLang="en-US" dirty="0"/>
              <a:t> </a:t>
            </a:r>
            <a:r>
              <a:rPr lang="en-US" altLang="zh-CN" dirty="0"/>
              <a:t>or</a:t>
            </a:r>
            <a:r>
              <a:rPr lang="zh-CN" altLang="en-US" dirty="0"/>
              <a:t> </a:t>
            </a:r>
            <a:r>
              <a:rPr lang="en-US" altLang="zh-CN" dirty="0"/>
              <a:t>days</a:t>
            </a:r>
          </a:p>
          <a:p>
            <a:pPr lvl="1"/>
            <a:r>
              <a:rPr lang="en-US" altLang="zh-CN" dirty="0"/>
              <a:t>Lots</a:t>
            </a:r>
            <a:r>
              <a:rPr lang="zh-CN" altLang="en-US" dirty="0"/>
              <a:t> </a:t>
            </a:r>
            <a:r>
              <a:rPr lang="en-US" altLang="zh-CN" dirty="0"/>
              <a:t>of</a:t>
            </a:r>
            <a:r>
              <a:rPr lang="zh-CN" altLang="en-US" dirty="0"/>
              <a:t> </a:t>
            </a:r>
            <a:r>
              <a:rPr lang="en-US" altLang="zh-CN" dirty="0"/>
              <a:t>trails</a:t>
            </a:r>
            <a:r>
              <a:rPr lang="zh-CN" altLang="en-US" dirty="0"/>
              <a:t> </a:t>
            </a:r>
            <a:r>
              <a:rPr lang="en-US" altLang="zh-CN" dirty="0"/>
              <a:t>=&gt;</a:t>
            </a:r>
            <a:r>
              <a:rPr lang="zh-CN" altLang="en-US" dirty="0"/>
              <a:t> </a:t>
            </a:r>
            <a:r>
              <a:rPr lang="en-US" altLang="zh-CN" dirty="0"/>
              <a:t>high</a:t>
            </a:r>
            <a:r>
              <a:rPr lang="zh-CN" altLang="en-US" dirty="0"/>
              <a:t> </a:t>
            </a:r>
            <a:r>
              <a:rPr lang="en-US" altLang="zh-CN" dirty="0"/>
              <a:t>cost</a:t>
            </a:r>
            <a:endParaRPr lang="en-US" dirty="0"/>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solidFill>
                  <a:schemeClr val="bg1"/>
                </a:solidFill>
              </a:rPr>
              <a:t>27</a:t>
            </a:fld>
            <a:endParaRPr lang="en-US" dirty="0">
              <a:solidFill>
                <a:schemeClr val="bg1"/>
              </a:solidFill>
            </a:endParaRPr>
          </a:p>
        </p:txBody>
      </p:sp>
      <p:sp>
        <p:nvSpPr>
          <p:cNvPr id="13" name="Title 1">
            <a:extLst>
              <a:ext uri="{FF2B5EF4-FFF2-40B4-BE49-F238E27FC236}">
                <a16:creationId xmlns:a16="http://schemas.microsoft.com/office/drawing/2014/main" id="{42771D2E-4A88-9F49-A9C3-760364F0DE91}"/>
              </a:ext>
            </a:extLst>
          </p:cNvPr>
          <p:cNvSpPr>
            <a:spLocks noGrp="1"/>
          </p:cNvSpPr>
          <p:nvPr>
            <p:ph type="title"/>
          </p:nvPr>
        </p:nvSpPr>
        <p:spPr>
          <a:xfrm>
            <a:off x="0" y="0"/>
            <a:ext cx="12192000" cy="1330525"/>
          </a:xfrm>
          <a:solidFill>
            <a:schemeClr val="tx1">
              <a:lumMod val="85000"/>
              <a:lumOff val="15000"/>
            </a:schemeClr>
          </a:solidFill>
        </p:spPr>
        <p:txBody>
          <a:bodyPr/>
          <a:lstStyle/>
          <a:p>
            <a:r>
              <a:rPr lang="zh-CN" altLang="en-US" dirty="0">
                <a:solidFill>
                  <a:schemeClr val="bg1"/>
                </a:solidFill>
              </a:rPr>
              <a:t> </a:t>
            </a:r>
            <a:r>
              <a:rPr lang="en-US" altLang="zh-CN" dirty="0">
                <a:solidFill>
                  <a:schemeClr val="bg1"/>
                </a:solidFill>
              </a:rPr>
              <a:t>Characteristics</a:t>
            </a:r>
            <a:r>
              <a:rPr lang="zh-CN" altLang="en-US" dirty="0">
                <a:solidFill>
                  <a:schemeClr val="bg1"/>
                </a:solidFill>
              </a:rPr>
              <a:t> </a:t>
            </a:r>
            <a:r>
              <a:rPr lang="en-US" altLang="zh-CN" dirty="0">
                <a:solidFill>
                  <a:schemeClr val="bg1"/>
                </a:solidFill>
              </a:rPr>
              <a:t>of</a:t>
            </a:r>
            <a:r>
              <a:rPr lang="zh-CN" altLang="en-US" dirty="0">
                <a:solidFill>
                  <a:schemeClr val="bg1"/>
                </a:solidFill>
              </a:rPr>
              <a:t> </a:t>
            </a:r>
            <a:r>
              <a:rPr lang="en-US" altLang="zh-CN" dirty="0">
                <a:solidFill>
                  <a:schemeClr val="bg1"/>
                </a:solidFill>
              </a:rPr>
              <a:t>DLT</a:t>
            </a:r>
            <a:endParaRPr lang="en-US" dirty="0">
              <a:solidFill>
                <a:schemeClr val="bg1"/>
              </a:solidFill>
            </a:endParaRPr>
          </a:p>
        </p:txBody>
      </p:sp>
    </p:spTree>
    <p:extLst>
      <p:ext uri="{BB962C8B-B14F-4D97-AF65-F5344CB8AC3E}">
        <p14:creationId xmlns:p14="http://schemas.microsoft.com/office/powerpoint/2010/main" val="41463264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87EE29C-CA7E-9A44-B7E0-8D33820D1226}"/>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3" name="Content Placeholder 2">
            <a:extLst>
              <a:ext uri="{FF2B5EF4-FFF2-40B4-BE49-F238E27FC236}">
                <a16:creationId xmlns:a16="http://schemas.microsoft.com/office/drawing/2014/main" id="{1EECE196-C1DF-1040-8E72-4D0F2AE7D0AE}"/>
              </a:ext>
            </a:extLst>
          </p:cNvPr>
          <p:cNvSpPr>
            <a:spLocks noGrp="1"/>
          </p:cNvSpPr>
          <p:nvPr>
            <p:ph idx="1"/>
          </p:nvPr>
        </p:nvSpPr>
        <p:spPr>
          <a:xfrm>
            <a:off x="838200" y="1752294"/>
            <a:ext cx="11199920" cy="2139157"/>
          </a:xfrm>
        </p:spPr>
        <p:txBody>
          <a:bodyPr>
            <a:normAutofit/>
          </a:bodyPr>
          <a:lstStyle/>
          <a:p>
            <a:r>
              <a:rPr lang="en-US" altLang="zh-CN" i="1" dirty="0">
                <a:latin typeface="Gill Sans" panose="020B0502020104020203" pitchFamily="34" charset="-79"/>
                <a:cs typeface="Gill Sans" panose="020B0502020104020203" pitchFamily="34" charset="-79"/>
              </a:rPr>
              <a:t>Sensitivity</a:t>
            </a:r>
            <a:r>
              <a:rPr lang="en-US" altLang="zh-CN" dirty="0"/>
              <a:t> to locality and interference varies across jobs</a:t>
            </a:r>
            <a:endParaRPr lang="en-US" altLang="zh-CN" i="1" dirty="0">
              <a:latin typeface="Gill Sans" panose="020B0502020104020203" pitchFamily="34" charset="-79"/>
              <a:cs typeface="Gill Sans" panose="020B0502020104020203" pitchFamily="34" charset="-79"/>
            </a:endParaRPr>
          </a:p>
          <a:p>
            <a:pPr lvl="1"/>
            <a:r>
              <a:rPr lang="en-US" altLang="zh-CN" dirty="0"/>
              <a:t>DLT jobs are </a:t>
            </a:r>
            <a:r>
              <a:rPr lang="en-US" altLang="zh-CN" i="1" dirty="0">
                <a:latin typeface="Gill Sans" panose="020B0502020104020203" pitchFamily="34" charset="-79"/>
                <a:cs typeface="Gill Sans" panose="020B0502020104020203" pitchFamily="34" charset="-79"/>
              </a:rPr>
              <a:t>heterogenous</a:t>
            </a:r>
            <a:r>
              <a:rPr lang="en-US" altLang="zh-CN" dirty="0"/>
              <a:t> in terms of memory usage, GPU core utilization, interconnect (PCI, NIC) bandwidth </a:t>
            </a:r>
          </a:p>
          <a:p>
            <a:pPr lvl="1"/>
            <a:r>
              <a:rPr lang="en-US" altLang="zh-CN" dirty="0"/>
              <a:t>Locality: GPU affinity (intra- &amp; inter-server)</a:t>
            </a:r>
          </a:p>
          <a:p>
            <a:pPr lvl="1"/>
            <a:endParaRPr lang="en-US" altLang="zh-CN" dirty="0"/>
          </a:p>
          <a:p>
            <a:pPr lvl="1"/>
            <a:endParaRPr lang="en-US" altLang="zh-CN" dirty="0"/>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solidFill>
                  <a:schemeClr val="bg1"/>
                </a:solidFill>
              </a:rPr>
              <a:t>28</a:t>
            </a:fld>
            <a:endParaRPr lang="en-US" dirty="0">
              <a:solidFill>
                <a:schemeClr val="bg1"/>
              </a:solidFill>
            </a:endParaRPr>
          </a:p>
        </p:txBody>
      </p:sp>
      <p:sp>
        <p:nvSpPr>
          <p:cNvPr id="13" name="Title 1">
            <a:extLst>
              <a:ext uri="{FF2B5EF4-FFF2-40B4-BE49-F238E27FC236}">
                <a16:creationId xmlns:a16="http://schemas.microsoft.com/office/drawing/2014/main" id="{42771D2E-4A88-9F49-A9C3-760364F0DE91}"/>
              </a:ext>
            </a:extLst>
          </p:cNvPr>
          <p:cNvSpPr>
            <a:spLocks noGrp="1"/>
          </p:cNvSpPr>
          <p:nvPr>
            <p:ph type="title"/>
          </p:nvPr>
        </p:nvSpPr>
        <p:spPr>
          <a:xfrm>
            <a:off x="0" y="0"/>
            <a:ext cx="12192000" cy="1330525"/>
          </a:xfrm>
          <a:solidFill>
            <a:schemeClr val="tx1">
              <a:lumMod val="85000"/>
              <a:lumOff val="15000"/>
            </a:schemeClr>
          </a:solidFill>
        </p:spPr>
        <p:txBody>
          <a:bodyPr/>
          <a:lstStyle/>
          <a:p>
            <a:r>
              <a:rPr lang="zh-CN" altLang="en-US" dirty="0">
                <a:solidFill>
                  <a:schemeClr val="bg1"/>
                </a:solidFill>
              </a:rPr>
              <a:t> </a:t>
            </a:r>
            <a:r>
              <a:rPr lang="en-US" altLang="zh-CN" dirty="0">
                <a:solidFill>
                  <a:schemeClr val="bg1"/>
                </a:solidFill>
              </a:rPr>
              <a:t>Characteristics</a:t>
            </a:r>
            <a:r>
              <a:rPr lang="zh-CN" altLang="en-US" dirty="0">
                <a:solidFill>
                  <a:schemeClr val="bg1"/>
                </a:solidFill>
              </a:rPr>
              <a:t> </a:t>
            </a:r>
            <a:r>
              <a:rPr lang="en-US" altLang="zh-CN" dirty="0">
                <a:solidFill>
                  <a:schemeClr val="bg1"/>
                </a:solidFill>
              </a:rPr>
              <a:t>of</a:t>
            </a:r>
            <a:r>
              <a:rPr lang="zh-CN" altLang="en-US" dirty="0">
                <a:solidFill>
                  <a:schemeClr val="bg1"/>
                </a:solidFill>
              </a:rPr>
              <a:t> </a:t>
            </a:r>
            <a:r>
              <a:rPr lang="en-US" altLang="zh-CN" dirty="0">
                <a:solidFill>
                  <a:schemeClr val="bg1"/>
                </a:solidFill>
              </a:rPr>
              <a:t>DLT</a:t>
            </a:r>
            <a:endParaRPr lang="en-US" dirty="0">
              <a:solidFill>
                <a:schemeClr val="bg1"/>
              </a:solidFill>
            </a:endParaRPr>
          </a:p>
        </p:txBody>
      </p:sp>
      <p:pic>
        <p:nvPicPr>
          <p:cNvPr id="7" name="Picture 6">
            <a:extLst>
              <a:ext uri="{FF2B5EF4-FFF2-40B4-BE49-F238E27FC236}">
                <a16:creationId xmlns:a16="http://schemas.microsoft.com/office/drawing/2014/main" id="{7DD3C90D-E9B8-9D4F-8F7C-B5AEAEF03E27}"/>
              </a:ext>
            </a:extLst>
          </p:cNvPr>
          <p:cNvPicPr>
            <a:picLocks noChangeAspect="1"/>
          </p:cNvPicPr>
          <p:nvPr/>
        </p:nvPicPr>
        <p:blipFill>
          <a:blip r:embed="rId3"/>
          <a:stretch>
            <a:fillRect/>
          </a:stretch>
        </p:blipFill>
        <p:spPr>
          <a:xfrm>
            <a:off x="1252544" y="3301486"/>
            <a:ext cx="3915879" cy="3150892"/>
          </a:xfrm>
          <a:prstGeom prst="rect">
            <a:avLst/>
          </a:prstGeom>
        </p:spPr>
      </p:pic>
      <p:pic>
        <p:nvPicPr>
          <p:cNvPr id="8" name="Picture 7">
            <a:extLst>
              <a:ext uri="{FF2B5EF4-FFF2-40B4-BE49-F238E27FC236}">
                <a16:creationId xmlns:a16="http://schemas.microsoft.com/office/drawing/2014/main" id="{EB37CBBB-B298-904C-BC54-1D4A8037EA17}"/>
              </a:ext>
            </a:extLst>
          </p:cNvPr>
          <p:cNvPicPr>
            <a:picLocks noChangeAspect="1"/>
          </p:cNvPicPr>
          <p:nvPr/>
        </p:nvPicPr>
        <p:blipFill>
          <a:blip r:embed="rId4"/>
          <a:stretch>
            <a:fillRect/>
          </a:stretch>
        </p:blipFill>
        <p:spPr>
          <a:xfrm>
            <a:off x="6501588" y="3301486"/>
            <a:ext cx="3932018" cy="3150892"/>
          </a:xfrm>
          <a:prstGeom prst="rect">
            <a:avLst/>
          </a:prstGeom>
        </p:spPr>
      </p:pic>
    </p:spTree>
    <p:extLst>
      <p:ext uri="{BB962C8B-B14F-4D97-AF65-F5344CB8AC3E}">
        <p14:creationId xmlns:p14="http://schemas.microsoft.com/office/powerpoint/2010/main" val="472248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7B38B9D-FEF2-A446-8672-BCDD5D54B686}"/>
              </a:ext>
            </a:extLst>
          </p:cNvPr>
          <p:cNvSpPr>
            <a:spLocks noGrp="1"/>
          </p:cNvSpPr>
          <p:nvPr>
            <p:ph type="sldNum" sz="quarter" idx="12"/>
          </p:nvPr>
        </p:nvSpPr>
        <p:spPr/>
        <p:txBody>
          <a:bodyPr/>
          <a:lstStyle/>
          <a:p>
            <a:fld id="{80C4585B-CFCB-F440-9495-A55347CBA6EB}" type="slidenum">
              <a:rPr lang="en-US" smtClean="0"/>
              <a:pPr/>
              <a:t>2</a:t>
            </a:fld>
            <a:endParaRPr lang="en-US" dirty="0"/>
          </a:p>
        </p:txBody>
      </p:sp>
      <p:sp>
        <p:nvSpPr>
          <p:cNvPr id="6" name="Rectangle 5">
            <a:extLst>
              <a:ext uri="{FF2B5EF4-FFF2-40B4-BE49-F238E27FC236}">
                <a16:creationId xmlns:a16="http://schemas.microsoft.com/office/drawing/2014/main" id="{DEB089A5-4E77-8E41-AEFF-B89F236F0B5E}"/>
              </a:ext>
            </a:extLst>
          </p:cNvPr>
          <p:cNvSpPr/>
          <p:nvPr/>
        </p:nvSpPr>
        <p:spPr>
          <a:xfrm>
            <a:off x="1" y="0"/>
            <a:ext cx="12192000" cy="3424296"/>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3">
            <a:extLst>
              <a:ext uri="{FF2B5EF4-FFF2-40B4-BE49-F238E27FC236}">
                <a16:creationId xmlns:a16="http://schemas.microsoft.com/office/drawing/2014/main" id="{BA0E9778-6A1B-8E40-AF9A-E2B55D76E0D2}"/>
              </a:ext>
            </a:extLst>
          </p:cNvPr>
          <p:cNvSpPr txBox="1">
            <a:spLocks/>
          </p:cNvSpPr>
          <p:nvPr/>
        </p:nvSpPr>
        <p:spPr>
          <a:xfrm>
            <a:off x="1481782" y="1050428"/>
            <a:ext cx="6324036" cy="1323439"/>
          </a:xfrm>
          <a:prstGeom prst="rect">
            <a:avLst/>
          </a:prstGeom>
          <a:noFill/>
        </p:spPr>
        <p:txBody>
          <a:bodyPr wrap="square">
            <a:spAutoFit/>
          </a:bodyPr>
          <a:lstStyle>
            <a:lvl1pPr algn="l" defTabSz="914400" rtl="0" eaLnBrk="1" latinLnBrk="0" hangingPunct="1">
              <a:spcBef>
                <a:spcPct val="0"/>
              </a:spcBef>
              <a:buNone/>
              <a:defRPr sz="4400" kern="1200">
                <a:solidFill>
                  <a:schemeClr val="tx1"/>
                </a:solidFill>
                <a:latin typeface="Segoe UI"/>
                <a:ea typeface="+mj-ea"/>
                <a:cs typeface="Segoe UI"/>
              </a:defRPr>
            </a:lvl1pPr>
          </a:lstStyle>
          <a:p>
            <a:r>
              <a:rPr lang="en-US" sz="8000" dirty="0">
                <a:solidFill>
                  <a:srgbClr val="FF6600"/>
                </a:solidFill>
                <a:latin typeface="Abril Fatface"/>
                <a:ea typeface="ＭＳ Ｐゴシック" charset="-128"/>
                <a:cs typeface="Abril Fatface"/>
              </a:rPr>
              <a:t>Tiresias</a:t>
            </a:r>
          </a:p>
        </p:txBody>
      </p:sp>
      <p:sp>
        <p:nvSpPr>
          <p:cNvPr id="12" name="Content Placeholder 2">
            <a:extLst>
              <a:ext uri="{FF2B5EF4-FFF2-40B4-BE49-F238E27FC236}">
                <a16:creationId xmlns:a16="http://schemas.microsoft.com/office/drawing/2014/main" id="{0C0C6163-277C-BE44-95AA-563D1D5404B4}"/>
              </a:ext>
            </a:extLst>
          </p:cNvPr>
          <p:cNvSpPr>
            <a:spLocks noGrp="1"/>
          </p:cNvSpPr>
          <p:nvPr>
            <p:ph idx="1"/>
          </p:nvPr>
        </p:nvSpPr>
        <p:spPr>
          <a:xfrm>
            <a:off x="463977" y="3905478"/>
            <a:ext cx="10500804" cy="1524268"/>
          </a:xfrm>
        </p:spPr>
        <p:txBody>
          <a:bodyPr>
            <a:noAutofit/>
          </a:bodyPr>
          <a:lstStyle/>
          <a:p>
            <a:pPr lvl="1">
              <a:lnSpc>
                <a:spcPct val="150000"/>
              </a:lnSpc>
            </a:pPr>
            <a:r>
              <a:rPr lang="en-US" sz="2600" dirty="0"/>
              <a:t>Schedule</a:t>
            </a:r>
            <a:r>
              <a:rPr lang="zh-Hans" altLang="en-US" sz="2600" dirty="0"/>
              <a:t> </a:t>
            </a:r>
            <a:r>
              <a:rPr lang="en-US" altLang="zh-Hans" sz="2600" dirty="0"/>
              <a:t>DL</a:t>
            </a:r>
            <a:r>
              <a:rPr lang="zh-Hans" altLang="en-US" sz="2600" dirty="0"/>
              <a:t> </a:t>
            </a:r>
            <a:r>
              <a:rPr lang="en-US" altLang="zh-Hans" sz="2600" dirty="0"/>
              <a:t>training</a:t>
            </a:r>
            <a:r>
              <a:rPr lang="zh-Hans" altLang="en-US" sz="2600" dirty="0"/>
              <a:t> </a:t>
            </a:r>
            <a:r>
              <a:rPr lang="en-US" altLang="zh-Hans" sz="2600" dirty="0"/>
              <a:t>jobs</a:t>
            </a:r>
            <a:r>
              <a:rPr lang="zh-Hans" altLang="en-US" sz="2600" dirty="0"/>
              <a:t> </a:t>
            </a:r>
            <a:r>
              <a:rPr lang="en-US" altLang="zh-Hans" sz="2600" dirty="0"/>
              <a:t>with unpredictable execution time</a:t>
            </a:r>
            <a:endParaRPr lang="en-US" sz="2600" dirty="0"/>
          </a:p>
          <a:p>
            <a:pPr lvl="1">
              <a:lnSpc>
                <a:spcPct val="150000"/>
              </a:lnSpc>
            </a:pPr>
            <a:r>
              <a:rPr lang="en-US" sz="2600" dirty="0"/>
              <a:t>Place jobs with relaxed consolidation scheme</a:t>
            </a:r>
          </a:p>
        </p:txBody>
      </p:sp>
      <p:sp>
        <p:nvSpPr>
          <p:cNvPr id="11" name="TextBox 10">
            <a:extLst>
              <a:ext uri="{FF2B5EF4-FFF2-40B4-BE49-F238E27FC236}">
                <a16:creationId xmlns:a16="http://schemas.microsoft.com/office/drawing/2014/main" id="{9A6A9237-BFDD-2841-AE4E-8B8E3D08F077}"/>
              </a:ext>
            </a:extLst>
          </p:cNvPr>
          <p:cNvSpPr txBox="1"/>
          <p:nvPr/>
        </p:nvSpPr>
        <p:spPr>
          <a:xfrm>
            <a:off x="6701782" y="1080461"/>
            <a:ext cx="4262999" cy="1477328"/>
          </a:xfrm>
          <a:prstGeom prst="rect">
            <a:avLst/>
          </a:prstGeom>
          <a:noFill/>
        </p:spPr>
        <p:txBody>
          <a:bodyPr wrap="square" rtlCol="0">
            <a:spAutoFit/>
          </a:bodyPr>
          <a:lstStyle/>
          <a:p>
            <a:r>
              <a:rPr lang="en-US" altLang="zh-CN" sz="3000" i="1" dirty="0">
                <a:solidFill>
                  <a:srgbClr val="FFFFFF"/>
                </a:solidFill>
                <a:latin typeface="Gill Sans Light"/>
                <a:cs typeface="Gill Sans Light"/>
              </a:rPr>
              <a:t>Information-agnostic </a:t>
            </a:r>
          </a:p>
          <a:p>
            <a:r>
              <a:rPr lang="en-US" altLang="zh-CN" sz="3000" i="1" dirty="0">
                <a:solidFill>
                  <a:srgbClr val="FFFFFF"/>
                </a:solidFill>
                <a:latin typeface="Gill Sans Light"/>
                <a:cs typeface="Gill Sans Light"/>
              </a:rPr>
              <a:t>GPU cluster manager for Distributed Deep Learning</a:t>
            </a:r>
            <a:endParaRPr lang="en-US" sz="3000" i="1" dirty="0">
              <a:solidFill>
                <a:srgbClr val="FFFFFF"/>
              </a:solidFill>
              <a:latin typeface="Gill Sans Light"/>
              <a:cs typeface="Gill Sans Light"/>
            </a:endParaRPr>
          </a:p>
        </p:txBody>
      </p:sp>
    </p:spTree>
    <p:extLst>
      <p:ext uri="{BB962C8B-B14F-4D97-AF65-F5344CB8AC3E}">
        <p14:creationId xmlns:p14="http://schemas.microsoft.com/office/powerpoint/2010/main" val="766065061"/>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87EE29C-CA7E-9A44-B7E0-8D33820D1226}"/>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3" name="Content Placeholder 2">
            <a:extLst>
              <a:ext uri="{FF2B5EF4-FFF2-40B4-BE49-F238E27FC236}">
                <a16:creationId xmlns:a16="http://schemas.microsoft.com/office/drawing/2014/main" id="{1EECE196-C1DF-1040-8E72-4D0F2AE7D0AE}"/>
              </a:ext>
            </a:extLst>
          </p:cNvPr>
          <p:cNvSpPr>
            <a:spLocks noGrp="1"/>
          </p:cNvSpPr>
          <p:nvPr>
            <p:ph idx="1"/>
          </p:nvPr>
        </p:nvSpPr>
        <p:spPr>
          <a:xfrm>
            <a:off x="838200" y="1825624"/>
            <a:ext cx="11199920" cy="2267745"/>
          </a:xfrm>
        </p:spPr>
        <p:txBody>
          <a:bodyPr>
            <a:normAutofit/>
          </a:bodyPr>
          <a:lstStyle/>
          <a:p>
            <a:r>
              <a:rPr lang="en-US" i="1" dirty="0">
                <a:latin typeface="Gill Sans" panose="020B0502020104020203" pitchFamily="34" charset="-79"/>
                <a:cs typeface="Gill Sans" panose="020B0502020104020203" pitchFamily="34" charset="-79"/>
              </a:rPr>
              <a:t>Intra-job predictability </a:t>
            </a:r>
            <a:r>
              <a:rPr lang="en-US" dirty="0"/>
              <a:t>of DLT</a:t>
            </a:r>
          </a:p>
          <a:p>
            <a:pPr lvl="1"/>
            <a:r>
              <a:rPr lang="en-US" dirty="0"/>
              <a:t>A DLT job consists of numerous repetitive </a:t>
            </a:r>
            <a:r>
              <a:rPr lang="en-US" i="1" dirty="0">
                <a:latin typeface="Gill Sans" panose="020B0502020104020203" pitchFamily="34" charset="-79"/>
                <a:cs typeface="Gill Sans" panose="020B0502020104020203" pitchFamily="34" charset="-79"/>
              </a:rPr>
              <a:t>iterations</a:t>
            </a:r>
            <a:r>
              <a:rPr lang="en-US" dirty="0"/>
              <a:t> </a:t>
            </a:r>
          </a:p>
          <a:p>
            <a:pPr lvl="1"/>
            <a:r>
              <a:rPr lang="en-US" dirty="0"/>
              <a:t>Iterations are identical mini-tasks</a:t>
            </a:r>
          </a:p>
          <a:p>
            <a:pPr lvl="2"/>
            <a:r>
              <a:rPr lang="en-US" dirty="0"/>
              <a:t>Resource usage</a:t>
            </a:r>
          </a:p>
          <a:p>
            <a:pPr lvl="2"/>
            <a:r>
              <a:rPr lang="en-US" dirty="0"/>
              <a:t>Execution time</a:t>
            </a:r>
          </a:p>
          <a:p>
            <a:pPr lvl="2"/>
            <a:endParaRPr lang="en-US" dirty="0"/>
          </a:p>
          <a:p>
            <a:pPr lvl="1"/>
            <a:endParaRPr lang="en-US" dirty="0"/>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solidFill>
                  <a:schemeClr val="bg1"/>
                </a:solidFill>
              </a:rPr>
              <a:t>29</a:t>
            </a:fld>
            <a:endParaRPr lang="en-US" dirty="0">
              <a:solidFill>
                <a:schemeClr val="bg1"/>
              </a:solidFill>
            </a:endParaRPr>
          </a:p>
        </p:txBody>
      </p:sp>
      <p:sp>
        <p:nvSpPr>
          <p:cNvPr id="13" name="Title 1">
            <a:extLst>
              <a:ext uri="{FF2B5EF4-FFF2-40B4-BE49-F238E27FC236}">
                <a16:creationId xmlns:a16="http://schemas.microsoft.com/office/drawing/2014/main" id="{42771D2E-4A88-9F49-A9C3-760364F0DE91}"/>
              </a:ext>
            </a:extLst>
          </p:cNvPr>
          <p:cNvSpPr>
            <a:spLocks noGrp="1"/>
          </p:cNvSpPr>
          <p:nvPr>
            <p:ph type="title"/>
          </p:nvPr>
        </p:nvSpPr>
        <p:spPr>
          <a:xfrm>
            <a:off x="0" y="0"/>
            <a:ext cx="12192000" cy="1330525"/>
          </a:xfrm>
          <a:solidFill>
            <a:schemeClr val="tx1">
              <a:lumMod val="85000"/>
              <a:lumOff val="15000"/>
            </a:schemeClr>
          </a:solidFill>
        </p:spPr>
        <p:txBody>
          <a:bodyPr/>
          <a:lstStyle/>
          <a:p>
            <a:r>
              <a:rPr lang="zh-CN" altLang="en-US" dirty="0">
                <a:solidFill>
                  <a:schemeClr val="bg1"/>
                </a:solidFill>
              </a:rPr>
              <a:t> </a:t>
            </a:r>
            <a:r>
              <a:rPr lang="en-US" altLang="zh-CN" dirty="0">
                <a:solidFill>
                  <a:schemeClr val="bg1"/>
                </a:solidFill>
              </a:rPr>
              <a:t>Characteristics</a:t>
            </a:r>
            <a:r>
              <a:rPr lang="zh-CN" altLang="en-US" dirty="0">
                <a:solidFill>
                  <a:schemeClr val="bg1"/>
                </a:solidFill>
              </a:rPr>
              <a:t> </a:t>
            </a:r>
            <a:r>
              <a:rPr lang="en-US" altLang="zh-CN" dirty="0">
                <a:solidFill>
                  <a:schemeClr val="bg1"/>
                </a:solidFill>
              </a:rPr>
              <a:t>of</a:t>
            </a:r>
            <a:r>
              <a:rPr lang="zh-CN" altLang="en-US" dirty="0">
                <a:solidFill>
                  <a:schemeClr val="bg1"/>
                </a:solidFill>
              </a:rPr>
              <a:t> </a:t>
            </a:r>
            <a:r>
              <a:rPr lang="en-US" altLang="zh-CN" dirty="0">
                <a:solidFill>
                  <a:schemeClr val="bg1"/>
                </a:solidFill>
              </a:rPr>
              <a:t>DLT</a:t>
            </a:r>
            <a:endParaRPr lang="en-US" dirty="0">
              <a:solidFill>
                <a:schemeClr val="bg1"/>
              </a:solidFill>
            </a:endParaRPr>
          </a:p>
        </p:txBody>
      </p:sp>
      <p:pic>
        <p:nvPicPr>
          <p:cNvPr id="4" name="Picture 3">
            <a:extLst>
              <a:ext uri="{FF2B5EF4-FFF2-40B4-BE49-F238E27FC236}">
                <a16:creationId xmlns:a16="http://schemas.microsoft.com/office/drawing/2014/main" id="{85D53401-045A-A248-9C2A-91C0B33FD587}"/>
              </a:ext>
            </a:extLst>
          </p:cNvPr>
          <p:cNvPicPr>
            <a:picLocks noChangeAspect="1"/>
          </p:cNvPicPr>
          <p:nvPr/>
        </p:nvPicPr>
        <p:blipFill>
          <a:blip r:embed="rId3"/>
          <a:stretch>
            <a:fillRect/>
          </a:stretch>
        </p:blipFill>
        <p:spPr>
          <a:xfrm>
            <a:off x="3743863" y="3119511"/>
            <a:ext cx="8197815" cy="3286484"/>
          </a:xfrm>
          <a:prstGeom prst="rect">
            <a:avLst/>
          </a:prstGeom>
        </p:spPr>
      </p:pic>
    </p:spTree>
    <p:extLst>
      <p:ext uri="{BB962C8B-B14F-4D97-AF65-F5344CB8AC3E}">
        <p14:creationId xmlns:p14="http://schemas.microsoft.com/office/powerpoint/2010/main" val="3174367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87EE29C-CA7E-9A44-B7E0-8D33820D1226}"/>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3" name="Content Placeholder 2">
            <a:extLst>
              <a:ext uri="{FF2B5EF4-FFF2-40B4-BE49-F238E27FC236}">
                <a16:creationId xmlns:a16="http://schemas.microsoft.com/office/drawing/2014/main" id="{1EECE196-C1DF-1040-8E72-4D0F2AE7D0AE}"/>
              </a:ext>
            </a:extLst>
          </p:cNvPr>
          <p:cNvSpPr>
            <a:spLocks noGrp="1"/>
          </p:cNvSpPr>
          <p:nvPr>
            <p:ph idx="1"/>
          </p:nvPr>
        </p:nvSpPr>
        <p:spPr>
          <a:xfrm>
            <a:off x="838200" y="1825626"/>
            <a:ext cx="11199920" cy="2684730"/>
          </a:xfrm>
        </p:spPr>
        <p:txBody>
          <a:bodyPr>
            <a:normAutofit/>
          </a:bodyPr>
          <a:lstStyle/>
          <a:p>
            <a:r>
              <a:rPr lang="en-US" dirty="0"/>
              <a:t>Treat DLT jobs as generic big-data jobs (e.g., use YARN, Kubernetes)</a:t>
            </a:r>
          </a:p>
          <a:p>
            <a:r>
              <a:rPr lang="en-US" dirty="0"/>
              <a:t>A job get </a:t>
            </a:r>
            <a:r>
              <a:rPr lang="en-US" i="1" dirty="0">
                <a:latin typeface="Gill Sans" panose="020B0502020104020203" pitchFamily="34" charset="-79"/>
                <a:cs typeface="Gill Sans" panose="020B0502020104020203" pitchFamily="34" charset="-79"/>
              </a:rPr>
              <a:t>exclusive</a:t>
            </a:r>
            <a:r>
              <a:rPr lang="en-US" dirty="0"/>
              <a:t> access to GPU, and holds it </a:t>
            </a:r>
            <a:r>
              <a:rPr lang="en-US" i="1" dirty="0">
                <a:latin typeface="Gill Sans" panose="020B0502020104020203" pitchFamily="34" charset="-79"/>
                <a:cs typeface="Gill Sans" panose="020B0502020104020203" pitchFamily="34" charset="-79"/>
              </a:rPr>
              <a:t>until completion</a:t>
            </a:r>
          </a:p>
          <a:p>
            <a:pPr lvl="1"/>
            <a:r>
              <a:rPr lang="en-US" dirty="0"/>
              <a:t>Head-of-line blocking (when there are long DLT jobs)</a:t>
            </a:r>
          </a:p>
          <a:p>
            <a:pPr lvl="2"/>
            <a:r>
              <a:rPr lang="en-US" i="1" dirty="0">
                <a:latin typeface="Gill Sans" panose="020B0502020104020203" pitchFamily="34" charset="-79"/>
                <a:cs typeface="Gill Sans" panose="020B0502020104020203" pitchFamily="34" charset="-79"/>
              </a:rPr>
              <a:t>High queuing delay </a:t>
            </a:r>
            <a:r>
              <a:rPr lang="en-US" dirty="0"/>
              <a:t>(job completion time)</a:t>
            </a:r>
          </a:p>
          <a:p>
            <a:pPr lvl="1"/>
            <a:r>
              <a:rPr lang="en-US" dirty="0"/>
              <a:t>Fixed</a:t>
            </a:r>
            <a:r>
              <a:rPr lang="en-US" i="1" dirty="0">
                <a:latin typeface="Gill Sans" panose="020B0502020104020203" pitchFamily="34" charset="-79"/>
                <a:cs typeface="Gill Sans" panose="020B0502020104020203" pitchFamily="34" charset="-79"/>
              </a:rPr>
              <a:t> </a:t>
            </a:r>
            <a:r>
              <a:rPr lang="en-US" dirty="0"/>
              <a:t>job-placement decision</a:t>
            </a:r>
          </a:p>
          <a:p>
            <a:pPr lvl="2"/>
            <a:r>
              <a:rPr lang="en-US" i="1" dirty="0">
                <a:latin typeface="Gill Sans" panose="020B0502020104020203" pitchFamily="34" charset="-79"/>
                <a:cs typeface="Gill Sans" panose="020B0502020104020203" pitchFamily="34" charset="-79"/>
              </a:rPr>
              <a:t>Low efficiency</a:t>
            </a:r>
          </a:p>
          <a:p>
            <a:pPr lvl="1"/>
            <a:endParaRPr lang="en-US" dirty="0"/>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solidFill>
                  <a:schemeClr val="bg1"/>
                </a:solidFill>
              </a:rPr>
              <a:t>30</a:t>
            </a:fld>
            <a:endParaRPr lang="en-US" dirty="0">
              <a:solidFill>
                <a:schemeClr val="bg1"/>
              </a:solidFill>
            </a:endParaRPr>
          </a:p>
        </p:txBody>
      </p:sp>
      <p:sp>
        <p:nvSpPr>
          <p:cNvPr id="13" name="Title 1">
            <a:extLst>
              <a:ext uri="{FF2B5EF4-FFF2-40B4-BE49-F238E27FC236}">
                <a16:creationId xmlns:a16="http://schemas.microsoft.com/office/drawing/2014/main" id="{42771D2E-4A88-9F49-A9C3-760364F0DE91}"/>
              </a:ext>
            </a:extLst>
          </p:cNvPr>
          <p:cNvSpPr>
            <a:spLocks noGrp="1"/>
          </p:cNvSpPr>
          <p:nvPr>
            <p:ph type="title"/>
          </p:nvPr>
        </p:nvSpPr>
        <p:spPr>
          <a:xfrm>
            <a:off x="0" y="0"/>
            <a:ext cx="12192000" cy="1330525"/>
          </a:xfrm>
          <a:solidFill>
            <a:schemeClr val="tx1">
              <a:lumMod val="85000"/>
              <a:lumOff val="15000"/>
            </a:schemeClr>
          </a:solidFill>
        </p:spPr>
        <p:txBody>
          <a:bodyPr/>
          <a:lstStyle/>
          <a:p>
            <a:r>
              <a:rPr lang="zh-CN" altLang="en-US" dirty="0">
                <a:solidFill>
                  <a:schemeClr val="bg1"/>
                </a:solidFill>
              </a:rPr>
              <a:t> </a:t>
            </a:r>
            <a:r>
              <a:rPr lang="en-US" altLang="zh-CN" dirty="0">
                <a:solidFill>
                  <a:schemeClr val="bg1"/>
                </a:solidFill>
              </a:rPr>
              <a:t>Existing Scheduler</a:t>
            </a:r>
            <a:endParaRPr lang="en-US" dirty="0">
              <a:solidFill>
                <a:schemeClr val="bg1"/>
              </a:solidFill>
            </a:endParaRPr>
          </a:p>
        </p:txBody>
      </p:sp>
      <p:sp>
        <p:nvSpPr>
          <p:cNvPr id="21" name="Freeform: Shape 17">
            <a:extLst>
              <a:ext uri="{FF2B5EF4-FFF2-40B4-BE49-F238E27FC236}">
                <a16:creationId xmlns:a16="http://schemas.microsoft.com/office/drawing/2014/main" id="{E5A82ABF-E09A-AD4F-A05B-EB8079CAE561}"/>
              </a:ext>
            </a:extLst>
          </p:cNvPr>
          <p:cNvSpPr/>
          <p:nvPr/>
        </p:nvSpPr>
        <p:spPr>
          <a:xfrm>
            <a:off x="5455718" y="4635783"/>
            <a:ext cx="2005099" cy="864385"/>
          </a:xfrm>
          <a:custGeom>
            <a:avLst/>
            <a:gdLst>
              <a:gd name="connsiteX0" fmla="*/ 1524000 w 1524000"/>
              <a:gd name="connsiteY0" fmla="*/ 0 h 515007"/>
              <a:gd name="connsiteX1" fmla="*/ 819807 w 1524000"/>
              <a:gd name="connsiteY1" fmla="*/ 126125 h 515007"/>
              <a:gd name="connsiteX2" fmla="*/ 651641 w 1524000"/>
              <a:gd name="connsiteY2" fmla="*/ 399394 h 515007"/>
              <a:gd name="connsiteX3" fmla="*/ 0 w 1524000"/>
              <a:gd name="connsiteY3" fmla="*/ 515007 h 515007"/>
            </a:gdLst>
            <a:ahLst/>
            <a:cxnLst>
              <a:cxn ang="0">
                <a:pos x="connsiteX0" y="connsiteY0"/>
              </a:cxn>
              <a:cxn ang="0">
                <a:pos x="connsiteX1" y="connsiteY1"/>
              </a:cxn>
              <a:cxn ang="0">
                <a:pos x="connsiteX2" y="connsiteY2"/>
              </a:cxn>
              <a:cxn ang="0">
                <a:pos x="connsiteX3" y="connsiteY3"/>
              </a:cxn>
            </a:cxnLst>
            <a:rect l="l" t="t" r="r" b="b"/>
            <a:pathLst>
              <a:path w="1524000" h="515007">
                <a:moveTo>
                  <a:pt x="1524000" y="0"/>
                </a:moveTo>
                <a:cubicBezTo>
                  <a:pt x="1244600" y="29779"/>
                  <a:pt x="965200" y="59559"/>
                  <a:pt x="819807" y="126125"/>
                </a:cubicBezTo>
                <a:cubicBezTo>
                  <a:pt x="674414" y="192691"/>
                  <a:pt x="788275" y="334580"/>
                  <a:pt x="651641" y="399394"/>
                </a:cubicBezTo>
                <a:cubicBezTo>
                  <a:pt x="515007" y="464208"/>
                  <a:pt x="257503" y="489607"/>
                  <a:pt x="0" y="515007"/>
                </a:cubicBezTo>
              </a:path>
            </a:pathLst>
          </a:custGeom>
          <a:noFill/>
          <a:ln w="38100">
            <a:solidFill>
              <a:schemeClr val="tx1">
                <a:lumMod val="75000"/>
              </a:schemeClr>
            </a:solidFill>
            <a:prstDash val="lgDash"/>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a:p>
        </p:txBody>
      </p:sp>
      <p:grpSp>
        <p:nvGrpSpPr>
          <p:cNvPr id="2" name="Group 1">
            <a:extLst>
              <a:ext uri="{FF2B5EF4-FFF2-40B4-BE49-F238E27FC236}">
                <a16:creationId xmlns:a16="http://schemas.microsoft.com/office/drawing/2014/main" id="{00605FE6-4CD5-8446-8C91-23965E224FFE}"/>
              </a:ext>
            </a:extLst>
          </p:cNvPr>
          <p:cNvGrpSpPr/>
          <p:nvPr/>
        </p:nvGrpSpPr>
        <p:grpSpPr>
          <a:xfrm>
            <a:off x="3547410" y="4090226"/>
            <a:ext cx="8736801" cy="2183544"/>
            <a:chOff x="3547410" y="4090226"/>
            <a:chExt cx="8736801" cy="2183544"/>
          </a:xfrm>
        </p:grpSpPr>
        <p:sp>
          <p:nvSpPr>
            <p:cNvPr id="7" name="Rectangle: Rounded Corners 5">
              <a:extLst>
                <a:ext uri="{FF2B5EF4-FFF2-40B4-BE49-F238E27FC236}">
                  <a16:creationId xmlns:a16="http://schemas.microsoft.com/office/drawing/2014/main" id="{B284B6FC-77FB-BB47-9E20-01A3EDE3ED69}"/>
                </a:ext>
              </a:extLst>
            </p:cNvPr>
            <p:cNvSpPr/>
            <p:nvPr/>
          </p:nvSpPr>
          <p:spPr>
            <a:xfrm>
              <a:off x="3547410" y="4106569"/>
              <a:ext cx="2115726" cy="2167201"/>
            </a:xfrm>
            <a:prstGeom prst="roundRect">
              <a:avLst/>
            </a:prstGeom>
            <a:noFill/>
            <a:ln w="38100">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lstStyle/>
            <a:p>
              <a:pPr algn="l"/>
              <a:endParaRPr lang="en-US" sz="3200" baseline="0" dirty="0">
                <a:latin typeface="Segoe UI"/>
              </a:endParaRPr>
            </a:p>
          </p:txBody>
        </p:sp>
        <p:sp>
          <p:nvSpPr>
            <p:cNvPr id="8" name="Rectangle 7">
              <a:extLst>
                <a:ext uri="{FF2B5EF4-FFF2-40B4-BE49-F238E27FC236}">
                  <a16:creationId xmlns:a16="http://schemas.microsoft.com/office/drawing/2014/main" id="{D921E5CF-F360-3F4B-8F7A-1DDD64E56665}"/>
                </a:ext>
              </a:extLst>
            </p:cNvPr>
            <p:cNvSpPr/>
            <p:nvPr/>
          </p:nvSpPr>
          <p:spPr>
            <a:xfrm>
              <a:off x="3754834" y="4300623"/>
              <a:ext cx="705242" cy="617417"/>
            </a:xfrm>
            <a:prstGeom prst="rect">
              <a:avLst/>
            </a:prstGeom>
            <a:solidFill>
              <a:srgbClr val="A9D08D"/>
            </a:solidFill>
            <a:ln w="25400">
              <a:solidFill>
                <a:srgbClr val="00000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lstStyle/>
            <a:p>
              <a:pPr algn="l"/>
              <a:endParaRPr lang="en-US" sz="3200" baseline="0" dirty="0">
                <a:latin typeface="Segoe UI"/>
              </a:endParaRPr>
            </a:p>
          </p:txBody>
        </p:sp>
        <p:sp>
          <p:nvSpPr>
            <p:cNvPr id="9" name="Rectangle 8">
              <a:extLst>
                <a:ext uri="{FF2B5EF4-FFF2-40B4-BE49-F238E27FC236}">
                  <a16:creationId xmlns:a16="http://schemas.microsoft.com/office/drawing/2014/main" id="{B6D96467-5605-5241-BF2D-7F16167968DD}"/>
                </a:ext>
              </a:extLst>
            </p:cNvPr>
            <p:cNvSpPr/>
            <p:nvPr/>
          </p:nvSpPr>
          <p:spPr>
            <a:xfrm>
              <a:off x="3754834" y="5138541"/>
              <a:ext cx="705242" cy="617417"/>
            </a:xfrm>
            <a:prstGeom prst="rect">
              <a:avLst/>
            </a:prstGeom>
            <a:solidFill>
              <a:srgbClr val="A9D08D"/>
            </a:solidFill>
            <a:ln w="25400">
              <a:solidFill>
                <a:srgbClr val="00000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lstStyle/>
            <a:p>
              <a:pPr algn="l"/>
              <a:endParaRPr lang="en-US" sz="3200" baseline="0" dirty="0">
                <a:latin typeface="Segoe UI"/>
              </a:endParaRPr>
            </a:p>
          </p:txBody>
        </p:sp>
        <p:sp>
          <p:nvSpPr>
            <p:cNvPr id="10" name="Rectangle 9">
              <a:extLst>
                <a:ext uri="{FF2B5EF4-FFF2-40B4-BE49-F238E27FC236}">
                  <a16:creationId xmlns:a16="http://schemas.microsoft.com/office/drawing/2014/main" id="{435067AE-1A1E-0748-B3D8-8578C79CF387}"/>
                </a:ext>
              </a:extLst>
            </p:cNvPr>
            <p:cNvSpPr/>
            <p:nvPr/>
          </p:nvSpPr>
          <p:spPr>
            <a:xfrm>
              <a:off x="3976650" y="5713738"/>
              <a:ext cx="1381917" cy="523219"/>
            </a:xfrm>
            <a:prstGeom prst="rect">
              <a:avLst/>
            </a:prstGeom>
          </p:spPr>
          <p:txBody>
            <a:bodyPr wrap="none">
              <a:spAutoFit/>
            </a:bodyPr>
            <a:lstStyle/>
            <a:p>
              <a:r>
                <a:rPr lang="en-US" sz="2800" dirty="0"/>
                <a:t>Server 1</a:t>
              </a:r>
            </a:p>
          </p:txBody>
        </p:sp>
        <p:sp>
          <p:nvSpPr>
            <p:cNvPr id="11" name="Rectangle: Rounded Corners 9">
              <a:extLst>
                <a:ext uri="{FF2B5EF4-FFF2-40B4-BE49-F238E27FC236}">
                  <a16:creationId xmlns:a16="http://schemas.microsoft.com/office/drawing/2014/main" id="{458BF5EB-5D04-A34B-921E-8EE335D997DE}"/>
                </a:ext>
              </a:extLst>
            </p:cNvPr>
            <p:cNvSpPr/>
            <p:nvPr/>
          </p:nvSpPr>
          <p:spPr>
            <a:xfrm>
              <a:off x="7315608" y="4090226"/>
              <a:ext cx="2115726" cy="2167201"/>
            </a:xfrm>
            <a:prstGeom prst="roundRect">
              <a:avLst/>
            </a:prstGeom>
            <a:noFill/>
            <a:ln w="38100">
              <a:solidFill>
                <a:schemeClr val="tx2">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lstStyle/>
            <a:p>
              <a:pPr algn="l"/>
              <a:endParaRPr lang="en-US" sz="3200" baseline="0" dirty="0">
                <a:latin typeface="Segoe UI"/>
              </a:endParaRPr>
            </a:p>
          </p:txBody>
        </p:sp>
        <p:sp>
          <p:nvSpPr>
            <p:cNvPr id="12" name="Rectangle 11">
              <a:extLst>
                <a:ext uri="{FF2B5EF4-FFF2-40B4-BE49-F238E27FC236}">
                  <a16:creationId xmlns:a16="http://schemas.microsoft.com/office/drawing/2014/main" id="{5CD02A4B-D028-544E-BE8D-985884A25382}"/>
                </a:ext>
              </a:extLst>
            </p:cNvPr>
            <p:cNvSpPr/>
            <p:nvPr/>
          </p:nvSpPr>
          <p:spPr>
            <a:xfrm>
              <a:off x="7523032" y="4284280"/>
              <a:ext cx="705242" cy="617417"/>
            </a:xfrm>
            <a:prstGeom prst="rect">
              <a:avLst/>
            </a:prstGeom>
            <a:solidFill>
              <a:srgbClr val="FFD967"/>
            </a:solidFill>
            <a:ln w="25400">
              <a:solidFill>
                <a:srgbClr val="00000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lstStyle/>
            <a:p>
              <a:pPr algn="l"/>
              <a:endParaRPr lang="en-US" sz="3200" baseline="0" dirty="0">
                <a:latin typeface="Segoe UI"/>
              </a:endParaRPr>
            </a:p>
          </p:txBody>
        </p:sp>
        <p:sp>
          <p:nvSpPr>
            <p:cNvPr id="15" name="Rectangle 14">
              <a:extLst>
                <a:ext uri="{FF2B5EF4-FFF2-40B4-BE49-F238E27FC236}">
                  <a16:creationId xmlns:a16="http://schemas.microsoft.com/office/drawing/2014/main" id="{347E2178-F77E-2441-A594-1324BAEE2A89}"/>
                </a:ext>
              </a:extLst>
            </p:cNvPr>
            <p:cNvSpPr/>
            <p:nvPr/>
          </p:nvSpPr>
          <p:spPr>
            <a:xfrm>
              <a:off x="7523032" y="5122198"/>
              <a:ext cx="705242" cy="617417"/>
            </a:xfrm>
            <a:prstGeom prst="rect">
              <a:avLst/>
            </a:prstGeom>
            <a:solidFill>
              <a:srgbClr val="A9D08D"/>
            </a:solidFill>
            <a:ln w="25400">
              <a:solidFill>
                <a:srgbClr val="00000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lstStyle/>
            <a:p>
              <a:pPr algn="l"/>
              <a:endParaRPr lang="en-US" sz="3200" baseline="0" dirty="0">
                <a:latin typeface="Segoe UI"/>
              </a:endParaRPr>
            </a:p>
          </p:txBody>
        </p:sp>
        <p:sp>
          <p:nvSpPr>
            <p:cNvPr id="16" name="Rectangle 15">
              <a:extLst>
                <a:ext uri="{FF2B5EF4-FFF2-40B4-BE49-F238E27FC236}">
                  <a16:creationId xmlns:a16="http://schemas.microsoft.com/office/drawing/2014/main" id="{ADE38FE3-3BD0-1148-BFFD-E5FC9CD61D4E}"/>
                </a:ext>
              </a:extLst>
            </p:cNvPr>
            <p:cNvSpPr/>
            <p:nvPr/>
          </p:nvSpPr>
          <p:spPr>
            <a:xfrm>
              <a:off x="7744848" y="5697396"/>
              <a:ext cx="1381917" cy="523219"/>
            </a:xfrm>
            <a:prstGeom prst="rect">
              <a:avLst/>
            </a:prstGeom>
          </p:spPr>
          <p:txBody>
            <a:bodyPr wrap="none">
              <a:spAutoFit/>
            </a:bodyPr>
            <a:lstStyle/>
            <a:p>
              <a:r>
                <a:rPr lang="en-US" sz="2800" dirty="0"/>
                <a:t>Server 2</a:t>
              </a:r>
            </a:p>
          </p:txBody>
        </p:sp>
        <p:sp>
          <p:nvSpPr>
            <p:cNvPr id="17" name="Rectangle 16">
              <a:extLst>
                <a:ext uri="{FF2B5EF4-FFF2-40B4-BE49-F238E27FC236}">
                  <a16:creationId xmlns:a16="http://schemas.microsoft.com/office/drawing/2014/main" id="{1BB1D95F-6691-D942-9338-F00FE8F6A2A5}"/>
                </a:ext>
              </a:extLst>
            </p:cNvPr>
            <p:cNvSpPr/>
            <p:nvPr/>
          </p:nvSpPr>
          <p:spPr>
            <a:xfrm>
              <a:off x="4715899" y="4309441"/>
              <a:ext cx="705242" cy="617417"/>
            </a:xfrm>
            <a:prstGeom prst="rect">
              <a:avLst/>
            </a:prstGeom>
            <a:solidFill>
              <a:srgbClr val="FFD967"/>
            </a:solidFill>
            <a:ln w="25400">
              <a:solidFill>
                <a:srgbClr val="00000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lstStyle/>
            <a:p>
              <a:pPr algn="l"/>
              <a:endParaRPr lang="en-US" sz="3200" baseline="0" dirty="0">
                <a:latin typeface="Segoe UI"/>
              </a:endParaRPr>
            </a:p>
          </p:txBody>
        </p:sp>
        <p:sp>
          <p:nvSpPr>
            <p:cNvPr id="18" name="Rectangle 17">
              <a:extLst>
                <a:ext uri="{FF2B5EF4-FFF2-40B4-BE49-F238E27FC236}">
                  <a16:creationId xmlns:a16="http://schemas.microsoft.com/office/drawing/2014/main" id="{3807E3A2-33EE-764E-BFB6-8041BC3BF6D1}"/>
                </a:ext>
              </a:extLst>
            </p:cNvPr>
            <p:cNvSpPr/>
            <p:nvPr/>
          </p:nvSpPr>
          <p:spPr>
            <a:xfrm>
              <a:off x="4715899" y="5147359"/>
              <a:ext cx="705242" cy="617417"/>
            </a:xfrm>
            <a:prstGeom prst="rect">
              <a:avLst/>
            </a:prstGeom>
            <a:noFill/>
            <a:ln w="25400">
              <a:solidFill>
                <a:srgbClr val="00000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lstStyle/>
            <a:p>
              <a:pPr algn="l"/>
              <a:endParaRPr lang="en-US" sz="3200" baseline="0" dirty="0">
                <a:latin typeface="Segoe UI"/>
              </a:endParaRPr>
            </a:p>
          </p:txBody>
        </p:sp>
        <p:sp>
          <p:nvSpPr>
            <p:cNvPr id="19" name="Rectangle 18">
              <a:extLst>
                <a:ext uri="{FF2B5EF4-FFF2-40B4-BE49-F238E27FC236}">
                  <a16:creationId xmlns:a16="http://schemas.microsoft.com/office/drawing/2014/main" id="{EE0AD14B-022F-C74F-946B-06A87FF29795}"/>
                </a:ext>
              </a:extLst>
            </p:cNvPr>
            <p:cNvSpPr/>
            <p:nvPr/>
          </p:nvSpPr>
          <p:spPr>
            <a:xfrm>
              <a:off x="8477169" y="4274171"/>
              <a:ext cx="705242" cy="617417"/>
            </a:xfrm>
            <a:prstGeom prst="rect">
              <a:avLst/>
            </a:prstGeom>
            <a:solidFill>
              <a:srgbClr val="A9D08D"/>
            </a:solidFill>
            <a:ln w="25400">
              <a:solidFill>
                <a:srgbClr val="00000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lstStyle/>
            <a:p>
              <a:pPr algn="l"/>
              <a:endParaRPr lang="en-US" sz="3200" baseline="0" dirty="0">
                <a:latin typeface="Segoe UI"/>
              </a:endParaRPr>
            </a:p>
          </p:txBody>
        </p:sp>
        <p:sp>
          <p:nvSpPr>
            <p:cNvPr id="20" name="Rectangle 19">
              <a:extLst>
                <a:ext uri="{FF2B5EF4-FFF2-40B4-BE49-F238E27FC236}">
                  <a16:creationId xmlns:a16="http://schemas.microsoft.com/office/drawing/2014/main" id="{F2F85E5B-8887-624D-B806-25ACD25AB1E4}"/>
                </a:ext>
              </a:extLst>
            </p:cNvPr>
            <p:cNvSpPr/>
            <p:nvPr/>
          </p:nvSpPr>
          <p:spPr>
            <a:xfrm>
              <a:off x="8477169" y="5112090"/>
              <a:ext cx="705242" cy="617417"/>
            </a:xfrm>
            <a:prstGeom prst="rect">
              <a:avLst/>
            </a:prstGeom>
            <a:solidFill>
              <a:srgbClr val="A9D08D"/>
            </a:solidFill>
            <a:ln w="25400">
              <a:solidFill>
                <a:srgbClr val="00000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lstStyle/>
            <a:p>
              <a:pPr algn="l"/>
              <a:endParaRPr lang="en-US" sz="3200" baseline="0" dirty="0">
                <a:latin typeface="Segoe UI"/>
              </a:endParaRPr>
            </a:p>
          </p:txBody>
        </p:sp>
        <p:sp>
          <p:nvSpPr>
            <p:cNvPr id="22" name="Rectangle 21">
              <a:extLst>
                <a:ext uri="{FF2B5EF4-FFF2-40B4-BE49-F238E27FC236}">
                  <a16:creationId xmlns:a16="http://schemas.microsoft.com/office/drawing/2014/main" id="{B8CB3013-52D5-BC4A-94B0-F9E7CB59EC1C}"/>
                </a:ext>
              </a:extLst>
            </p:cNvPr>
            <p:cNvSpPr/>
            <p:nvPr/>
          </p:nvSpPr>
          <p:spPr>
            <a:xfrm>
              <a:off x="9887653" y="4300623"/>
              <a:ext cx="705242" cy="617417"/>
            </a:xfrm>
            <a:prstGeom prst="rect">
              <a:avLst/>
            </a:prstGeom>
            <a:solidFill>
              <a:srgbClr val="FFD967"/>
            </a:solidFill>
            <a:ln w="25400">
              <a:solidFill>
                <a:srgbClr val="000000"/>
              </a:solidFill>
            </a:ln>
            <a:effectLst/>
          </p:spPr>
          <p:style>
            <a:lnRef idx="1">
              <a:schemeClr val="accent1"/>
            </a:lnRef>
            <a:fillRef idx="3">
              <a:schemeClr val="accent1"/>
            </a:fillRef>
            <a:effectRef idx="2">
              <a:schemeClr val="accent1"/>
            </a:effectRef>
            <a:fontRef idx="minor">
              <a:schemeClr val="lt1"/>
            </a:fontRef>
          </p:style>
          <p:txBody>
            <a:bodyPr lIns="182880" tIns="182880" rIns="182880" bIns="182880" rtlCol="0" anchor="t" anchorCtr="0"/>
            <a:lstStyle/>
            <a:p>
              <a:pPr algn="l"/>
              <a:endParaRPr lang="en-US" sz="3200" baseline="0" dirty="0">
                <a:latin typeface="Segoe UI"/>
              </a:endParaRPr>
            </a:p>
          </p:txBody>
        </p:sp>
        <p:sp>
          <p:nvSpPr>
            <p:cNvPr id="23" name="Rectangle 22">
              <a:extLst>
                <a:ext uri="{FF2B5EF4-FFF2-40B4-BE49-F238E27FC236}">
                  <a16:creationId xmlns:a16="http://schemas.microsoft.com/office/drawing/2014/main" id="{A8B92782-A0FA-1A49-9474-26832ED607C1}"/>
                </a:ext>
              </a:extLst>
            </p:cNvPr>
            <p:cNvSpPr/>
            <p:nvPr/>
          </p:nvSpPr>
          <p:spPr>
            <a:xfrm>
              <a:off x="10589516" y="4356539"/>
              <a:ext cx="1694695" cy="523220"/>
            </a:xfrm>
            <a:prstGeom prst="rect">
              <a:avLst/>
            </a:prstGeom>
          </p:spPr>
          <p:txBody>
            <a:bodyPr wrap="none">
              <a:spAutoFit/>
            </a:bodyPr>
            <a:lstStyle/>
            <a:p>
              <a:r>
                <a:rPr lang="en-US" sz="2800" dirty="0"/>
                <a:t>2-GPU Job</a:t>
              </a:r>
              <a:endParaRPr lang="en-US" dirty="0"/>
            </a:p>
          </p:txBody>
        </p:sp>
      </p:grpSp>
    </p:spTree>
    <p:extLst>
      <p:ext uri="{BB962C8B-B14F-4D97-AF65-F5344CB8AC3E}">
        <p14:creationId xmlns:p14="http://schemas.microsoft.com/office/powerpoint/2010/main" val="69320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7B38B9D-FEF2-A446-8672-BCDD5D54B686}"/>
              </a:ext>
            </a:extLst>
          </p:cNvPr>
          <p:cNvSpPr>
            <a:spLocks noGrp="1"/>
          </p:cNvSpPr>
          <p:nvPr>
            <p:ph type="sldNum" sz="quarter" idx="12"/>
          </p:nvPr>
        </p:nvSpPr>
        <p:spPr/>
        <p:txBody>
          <a:bodyPr/>
          <a:lstStyle/>
          <a:p>
            <a:fld id="{80C4585B-CFCB-F440-9495-A55347CBA6EB}" type="slidenum">
              <a:rPr lang="en-US" smtClean="0"/>
              <a:pPr/>
              <a:t>31</a:t>
            </a:fld>
            <a:endParaRPr lang="en-US" dirty="0"/>
          </a:p>
        </p:txBody>
      </p:sp>
      <p:sp>
        <p:nvSpPr>
          <p:cNvPr id="6" name="Rectangle 5">
            <a:extLst>
              <a:ext uri="{FF2B5EF4-FFF2-40B4-BE49-F238E27FC236}">
                <a16:creationId xmlns:a16="http://schemas.microsoft.com/office/drawing/2014/main" id="{DEB089A5-4E77-8E41-AEFF-B89F236F0B5E}"/>
              </a:ext>
            </a:extLst>
          </p:cNvPr>
          <p:cNvSpPr/>
          <p:nvPr/>
        </p:nvSpPr>
        <p:spPr>
          <a:xfrm>
            <a:off x="1" y="0"/>
            <a:ext cx="12192000" cy="3424296"/>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3">
            <a:extLst>
              <a:ext uri="{FF2B5EF4-FFF2-40B4-BE49-F238E27FC236}">
                <a16:creationId xmlns:a16="http://schemas.microsoft.com/office/drawing/2014/main" id="{BA0E9778-6A1B-8E40-AF9A-E2B55D76E0D2}"/>
              </a:ext>
            </a:extLst>
          </p:cNvPr>
          <p:cNvSpPr txBox="1">
            <a:spLocks/>
          </p:cNvSpPr>
          <p:nvPr/>
        </p:nvSpPr>
        <p:spPr>
          <a:xfrm>
            <a:off x="1481782" y="1050428"/>
            <a:ext cx="6324036" cy="1323439"/>
          </a:xfrm>
          <a:prstGeom prst="rect">
            <a:avLst/>
          </a:prstGeom>
          <a:noFill/>
        </p:spPr>
        <p:txBody>
          <a:bodyPr wrap="square">
            <a:spAutoFit/>
          </a:bodyPr>
          <a:lstStyle>
            <a:lvl1pPr algn="l" defTabSz="914400" rtl="0" eaLnBrk="1" latinLnBrk="0" hangingPunct="1">
              <a:spcBef>
                <a:spcPct val="0"/>
              </a:spcBef>
              <a:buNone/>
              <a:defRPr sz="4400" kern="1200">
                <a:solidFill>
                  <a:schemeClr val="tx1"/>
                </a:solidFill>
                <a:latin typeface="Segoe UI"/>
                <a:ea typeface="+mj-ea"/>
                <a:cs typeface="Segoe UI"/>
              </a:defRPr>
            </a:lvl1pPr>
          </a:lstStyle>
          <a:p>
            <a:r>
              <a:rPr lang="en-US" altLang="zh-CN" sz="8000" dirty="0" err="1">
                <a:solidFill>
                  <a:srgbClr val="FF6600"/>
                </a:solidFill>
                <a:latin typeface="Abril Fatface"/>
                <a:ea typeface="ＭＳ Ｐゴシック" charset="-128"/>
                <a:cs typeface="Abril Fatface"/>
              </a:rPr>
              <a:t>Gandvia</a:t>
            </a:r>
            <a:endParaRPr lang="en-US" sz="8000" dirty="0">
              <a:solidFill>
                <a:srgbClr val="FF6600"/>
              </a:solidFill>
              <a:latin typeface="Abril Fatface"/>
              <a:ea typeface="ＭＳ Ｐゴシック" charset="-128"/>
              <a:cs typeface="Abril Fatface"/>
            </a:endParaRPr>
          </a:p>
        </p:txBody>
      </p:sp>
      <p:sp>
        <p:nvSpPr>
          <p:cNvPr id="12" name="Content Placeholder 2">
            <a:extLst>
              <a:ext uri="{FF2B5EF4-FFF2-40B4-BE49-F238E27FC236}">
                <a16:creationId xmlns:a16="http://schemas.microsoft.com/office/drawing/2014/main" id="{0C0C6163-277C-BE44-95AA-563D1D5404B4}"/>
              </a:ext>
            </a:extLst>
          </p:cNvPr>
          <p:cNvSpPr>
            <a:spLocks noGrp="1"/>
          </p:cNvSpPr>
          <p:nvPr>
            <p:ph idx="1"/>
          </p:nvPr>
        </p:nvSpPr>
        <p:spPr>
          <a:xfrm>
            <a:off x="440833" y="3638250"/>
            <a:ext cx="11310334" cy="1889726"/>
          </a:xfrm>
        </p:spPr>
        <p:txBody>
          <a:bodyPr>
            <a:noAutofit/>
          </a:bodyPr>
          <a:lstStyle/>
          <a:p>
            <a:pPr lvl="1">
              <a:lnSpc>
                <a:spcPct val="150000"/>
              </a:lnSpc>
            </a:pPr>
            <a:r>
              <a:rPr lang="en-US" sz="2600" dirty="0"/>
              <a:t>Partition DLT jobs into micro-tasks at their iteration boundary</a:t>
            </a:r>
          </a:p>
          <a:p>
            <a:pPr lvl="1">
              <a:lnSpc>
                <a:spcPct val="150000"/>
              </a:lnSpc>
            </a:pPr>
            <a:r>
              <a:rPr lang="en-US" sz="2600" dirty="0"/>
              <a:t>Flexible scheduling primitives for DLT</a:t>
            </a:r>
          </a:p>
          <a:p>
            <a:pPr lvl="2">
              <a:lnSpc>
                <a:spcPct val="150000"/>
              </a:lnSpc>
            </a:pPr>
            <a:r>
              <a:rPr lang="en-US" sz="2200" dirty="0"/>
              <a:t>Time slicing (suspend and resume), packing, migration, scaling (growth and shrink)</a:t>
            </a:r>
          </a:p>
          <a:p>
            <a:pPr lvl="1">
              <a:lnSpc>
                <a:spcPct val="150000"/>
              </a:lnSpc>
            </a:pPr>
            <a:r>
              <a:rPr lang="en-US" altLang="zh-Hans" sz="2600" dirty="0"/>
              <a:t>Continuous and introspective scheduling to adapt to the changing environment</a:t>
            </a:r>
          </a:p>
          <a:p>
            <a:pPr lvl="2">
              <a:lnSpc>
                <a:spcPct val="150000"/>
              </a:lnSpc>
            </a:pPr>
            <a:r>
              <a:rPr lang="en-US" altLang="zh-Hans" sz="2200" dirty="0"/>
              <a:t>Application-aware profiling</a:t>
            </a:r>
          </a:p>
        </p:txBody>
      </p:sp>
      <p:sp>
        <p:nvSpPr>
          <p:cNvPr id="11" name="TextBox 10">
            <a:extLst>
              <a:ext uri="{FF2B5EF4-FFF2-40B4-BE49-F238E27FC236}">
                <a16:creationId xmlns:a16="http://schemas.microsoft.com/office/drawing/2014/main" id="{9A6A9237-BFDD-2841-AE4E-8B8E3D08F077}"/>
              </a:ext>
            </a:extLst>
          </p:cNvPr>
          <p:cNvSpPr txBox="1"/>
          <p:nvPr/>
        </p:nvSpPr>
        <p:spPr>
          <a:xfrm>
            <a:off x="6701782" y="1080461"/>
            <a:ext cx="4652018" cy="1477328"/>
          </a:xfrm>
          <a:prstGeom prst="rect">
            <a:avLst/>
          </a:prstGeom>
          <a:noFill/>
        </p:spPr>
        <p:txBody>
          <a:bodyPr wrap="square" rtlCol="0">
            <a:spAutoFit/>
          </a:bodyPr>
          <a:lstStyle/>
          <a:p>
            <a:r>
              <a:rPr lang="en-US" altLang="zh-CN" sz="3000" i="1" dirty="0">
                <a:solidFill>
                  <a:srgbClr val="FFFFFF"/>
                </a:solidFill>
                <a:latin typeface="Gill Sans Light"/>
                <a:cs typeface="Gill Sans Light"/>
              </a:rPr>
              <a:t>Introspective</a:t>
            </a:r>
            <a:r>
              <a:rPr lang="zh-CN" altLang="en-US" sz="3000" i="1" dirty="0">
                <a:solidFill>
                  <a:srgbClr val="FFFFFF"/>
                </a:solidFill>
                <a:latin typeface="Gill Sans Light"/>
                <a:cs typeface="Gill Sans Light"/>
              </a:rPr>
              <a:t> </a:t>
            </a:r>
            <a:r>
              <a:rPr lang="en-US" altLang="zh-CN" sz="3000" i="1" dirty="0">
                <a:solidFill>
                  <a:srgbClr val="FFFFFF"/>
                </a:solidFill>
                <a:latin typeface="Gill Sans Light"/>
                <a:cs typeface="Gill Sans Light"/>
              </a:rPr>
              <a:t>GPU</a:t>
            </a:r>
            <a:r>
              <a:rPr lang="zh-CN" altLang="en-US" sz="3000" i="1" dirty="0">
                <a:solidFill>
                  <a:srgbClr val="FFFFFF"/>
                </a:solidFill>
                <a:latin typeface="Gill Sans Light"/>
                <a:cs typeface="Gill Sans Light"/>
              </a:rPr>
              <a:t> </a:t>
            </a:r>
            <a:r>
              <a:rPr lang="en-US" altLang="zh-CN" sz="3000" i="1" dirty="0">
                <a:solidFill>
                  <a:srgbClr val="FFFFFF"/>
                </a:solidFill>
                <a:latin typeface="Gill Sans Light"/>
                <a:cs typeface="Gill Sans Light"/>
              </a:rPr>
              <a:t>cluster scheduling for Deep Learning Training</a:t>
            </a:r>
            <a:r>
              <a:rPr lang="zh-CN" altLang="en-US" sz="3000" i="1" dirty="0">
                <a:solidFill>
                  <a:srgbClr val="FFFFFF"/>
                </a:solidFill>
                <a:latin typeface="Gill Sans Light"/>
                <a:cs typeface="Gill Sans Light"/>
              </a:rPr>
              <a:t>  </a:t>
            </a:r>
            <a:endParaRPr lang="en-US" sz="3000" i="1" dirty="0">
              <a:solidFill>
                <a:srgbClr val="FFFFFF"/>
              </a:solidFill>
              <a:latin typeface="Gill Sans Light"/>
              <a:cs typeface="Gill Sans Light"/>
            </a:endParaRPr>
          </a:p>
        </p:txBody>
      </p:sp>
    </p:spTree>
    <p:extLst>
      <p:ext uri="{BB962C8B-B14F-4D97-AF65-F5344CB8AC3E}">
        <p14:creationId xmlns:p14="http://schemas.microsoft.com/office/powerpoint/2010/main" val="158672203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87EE29C-CA7E-9A44-B7E0-8D33820D1226}"/>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3" name="Content Placeholder 2">
            <a:extLst>
              <a:ext uri="{FF2B5EF4-FFF2-40B4-BE49-F238E27FC236}">
                <a16:creationId xmlns:a16="http://schemas.microsoft.com/office/drawing/2014/main" id="{1EECE196-C1DF-1040-8E72-4D0F2AE7D0AE}"/>
              </a:ext>
            </a:extLst>
          </p:cNvPr>
          <p:cNvSpPr>
            <a:spLocks noGrp="1"/>
          </p:cNvSpPr>
          <p:nvPr>
            <p:ph idx="1"/>
          </p:nvPr>
        </p:nvSpPr>
        <p:spPr>
          <a:xfrm>
            <a:off x="838200" y="1825624"/>
            <a:ext cx="11199920" cy="2267745"/>
          </a:xfrm>
        </p:spPr>
        <p:txBody>
          <a:bodyPr>
            <a:normAutofit/>
          </a:bodyPr>
          <a:lstStyle/>
          <a:p>
            <a:r>
              <a:rPr lang="en-US" dirty="0"/>
              <a:t>GPU time-multiplexing when GPUs are over-subscribed</a:t>
            </a:r>
          </a:p>
          <a:p>
            <a:pPr lvl="1"/>
            <a:r>
              <a:rPr lang="en-US" dirty="0"/>
              <a:t>Faster multi-job execution during hyper-parameter searching</a:t>
            </a:r>
          </a:p>
          <a:p>
            <a:pPr lvl="1"/>
            <a:r>
              <a:rPr lang="en-US" dirty="0"/>
              <a:t>DLT job switch (suspend-resume) for every ~100 iterations</a:t>
            </a:r>
          </a:p>
          <a:p>
            <a:pPr lvl="2"/>
            <a:r>
              <a:rPr lang="en-US" dirty="0"/>
              <a:t>At iteration boundary</a:t>
            </a:r>
          </a:p>
          <a:p>
            <a:pPr lvl="1"/>
            <a:endParaRPr lang="en-US" dirty="0"/>
          </a:p>
          <a:p>
            <a:pPr lvl="1"/>
            <a:endParaRPr lang="en-US" dirty="0"/>
          </a:p>
          <a:p>
            <a:pPr lvl="1"/>
            <a:endParaRPr lang="en-US" dirty="0"/>
          </a:p>
          <a:p>
            <a:pPr lvl="2"/>
            <a:endParaRPr lang="en-US" dirty="0"/>
          </a:p>
          <a:p>
            <a:pPr lvl="1"/>
            <a:endParaRPr lang="en-US" dirty="0"/>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solidFill>
                  <a:schemeClr val="bg1"/>
                </a:solidFill>
              </a:rPr>
              <a:t>32</a:t>
            </a:fld>
            <a:endParaRPr lang="en-US" dirty="0">
              <a:solidFill>
                <a:schemeClr val="bg1"/>
              </a:solidFill>
            </a:endParaRPr>
          </a:p>
        </p:txBody>
      </p:sp>
      <p:sp>
        <p:nvSpPr>
          <p:cNvPr id="13" name="Title 1">
            <a:extLst>
              <a:ext uri="{FF2B5EF4-FFF2-40B4-BE49-F238E27FC236}">
                <a16:creationId xmlns:a16="http://schemas.microsoft.com/office/drawing/2014/main" id="{42771D2E-4A88-9F49-A9C3-760364F0DE91}"/>
              </a:ext>
            </a:extLst>
          </p:cNvPr>
          <p:cNvSpPr>
            <a:spLocks noGrp="1"/>
          </p:cNvSpPr>
          <p:nvPr>
            <p:ph type="title"/>
          </p:nvPr>
        </p:nvSpPr>
        <p:spPr>
          <a:xfrm>
            <a:off x="0" y="0"/>
            <a:ext cx="12192000" cy="1330525"/>
          </a:xfrm>
          <a:solidFill>
            <a:schemeClr val="tx1">
              <a:lumMod val="85000"/>
              <a:lumOff val="15000"/>
            </a:schemeClr>
          </a:solidFill>
        </p:spPr>
        <p:txBody>
          <a:bodyPr/>
          <a:lstStyle/>
          <a:p>
            <a:r>
              <a:rPr lang="zh-CN" altLang="en-US" dirty="0">
                <a:solidFill>
                  <a:schemeClr val="bg1"/>
                </a:solidFill>
              </a:rPr>
              <a:t> </a:t>
            </a:r>
            <a:r>
              <a:rPr lang="en-US" altLang="zh-CN" dirty="0">
                <a:solidFill>
                  <a:schemeClr val="bg1"/>
                </a:solidFill>
              </a:rPr>
              <a:t>Time-slicing</a:t>
            </a:r>
            <a:endParaRPr lang="en-US" dirty="0">
              <a:solidFill>
                <a:schemeClr val="bg1"/>
              </a:solidFill>
            </a:endParaRPr>
          </a:p>
        </p:txBody>
      </p:sp>
      <p:grpSp>
        <p:nvGrpSpPr>
          <p:cNvPr id="8" name="Group 7">
            <a:extLst>
              <a:ext uri="{FF2B5EF4-FFF2-40B4-BE49-F238E27FC236}">
                <a16:creationId xmlns:a16="http://schemas.microsoft.com/office/drawing/2014/main" id="{C264DFF5-0602-4249-89FD-128CC874E5C8}"/>
              </a:ext>
            </a:extLst>
          </p:cNvPr>
          <p:cNvGrpSpPr/>
          <p:nvPr/>
        </p:nvGrpSpPr>
        <p:grpSpPr>
          <a:xfrm>
            <a:off x="552860" y="3871608"/>
            <a:ext cx="2877761" cy="1985481"/>
            <a:chOff x="3793846" y="4013588"/>
            <a:chExt cx="3510293" cy="2187965"/>
          </a:xfrm>
        </p:grpSpPr>
        <p:pic>
          <p:nvPicPr>
            <p:cNvPr id="6" name="Picture 5">
              <a:extLst>
                <a:ext uri="{FF2B5EF4-FFF2-40B4-BE49-F238E27FC236}">
                  <a16:creationId xmlns:a16="http://schemas.microsoft.com/office/drawing/2014/main" id="{FB3E1948-81CA-D844-A4AD-0E610862B5DD}"/>
                </a:ext>
              </a:extLst>
            </p:cNvPr>
            <p:cNvPicPr>
              <a:picLocks noChangeAspect="1"/>
            </p:cNvPicPr>
            <p:nvPr/>
          </p:nvPicPr>
          <p:blipFill>
            <a:blip r:embed="rId3"/>
            <a:stretch>
              <a:fillRect/>
            </a:stretch>
          </p:blipFill>
          <p:spPr>
            <a:xfrm>
              <a:off x="3793846" y="4013588"/>
              <a:ext cx="3134444" cy="2187965"/>
            </a:xfrm>
            <a:prstGeom prst="rect">
              <a:avLst/>
            </a:prstGeom>
          </p:spPr>
        </p:pic>
        <p:sp>
          <p:nvSpPr>
            <p:cNvPr id="7" name="Rectangle 6">
              <a:extLst>
                <a:ext uri="{FF2B5EF4-FFF2-40B4-BE49-F238E27FC236}">
                  <a16:creationId xmlns:a16="http://schemas.microsoft.com/office/drawing/2014/main" id="{EEBD54BE-7A6D-784D-B357-E85AF7762335}"/>
                </a:ext>
              </a:extLst>
            </p:cNvPr>
            <p:cNvSpPr/>
            <p:nvPr/>
          </p:nvSpPr>
          <p:spPr>
            <a:xfrm>
              <a:off x="6651523" y="4190261"/>
              <a:ext cx="464574" cy="956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3E03843-4B35-1C45-AAB2-84D1D5FD7D4F}"/>
                </a:ext>
              </a:extLst>
            </p:cNvPr>
            <p:cNvSpPr/>
            <p:nvPr/>
          </p:nvSpPr>
          <p:spPr>
            <a:xfrm>
              <a:off x="6839565" y="5088194"/>
              <a:ext cx="464574" cy="309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Picture 10">
            <a:extLst>
              <a:ext uri="{FF2B5EF4-FFF2-40B4-BE49-F238E27FC236}">
                <a16:creationId xmlns:a16="http://schemas.microsoft.com/office/drawing/2014/main" id="{1BC55119-0A8F-F640-AFD9-BD420FD7639A}"/>
              </a:ext>
            </a:extLst>
          </p:cNvPr>
          <p:cNvPicPr>
            <a:picLocks noChangeAspect="1"/>
          </p:cNvPicPr>
          <p:nvPr/>
        </p:nvPicPr>
        <p:blipFill>
          <a:blip r:embed="rId4"/>
          <a:stretch>
            <a:fillRect/>
          </a:stretch>
        </p:blipFill>
        <p:spPr>
          <a:xfrm>
            <a:off x="4001311" y="4083258"/>
            <a:ext cx="7490298" cy="1562179"/>
          </a:xfrm>
          <a:prstGeom prst="rect">
            <a:avLst/>
          </a:prstGeom>
        </p:spPr>
      </p:pic>
    </p:spTree>
    <p:extLst>
      <p:ext uri="{BB962C8B-B14F-4D97-AF65-F5344CB8AC3E}">
        <p14:creationId xmlns:p14="http://schemas.microsoft.com/office/powerpoint/2010/main" val="46150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87EE29C-CA7E-9A44-B7E0-8D33820D1226}"/>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3" name="Content Placeholder 2">
            <a:extLst>
              <a:ext uri="{FF2B5EF4-FFF2-40B4-BE49-F238E27FC236}">
                <a16:creationId xmlns:a16="http://schemas.microsoft.com/office/drawing/2014/main" id="{1EECE196-C1DF-1040-8E72-4D0F2AE7D0AE}"/>
              </a:ext>
            </a:extLst>
          </p:cNvPr>
          <p:cNvSpPr>
            <a:spLocks noGrp="1"/>
          </p:cNvSpPr>
          <p:nvPr>
            <p:ph idx="1"/>
          </p:nvPr>
        </p:nvSpPr>
        <p:spPr>
          <a:xfrm>
            <a:off x="838200" y="1825625"/>
            <a:ext cx="11199920" cy="1267772"/>
          </a:xfrm>
        </p:spPr>
        <p:txBody>
          <a:bodyPr>
            <a:normAutofit/>
          </a:bodyPr>
          <a:lstStyle/>
          <a:p>
            <a:r>
              <a:rPr lang="en-US" dirty="0"/>
              <a:t>Pack multiple jobs onto the same GPU</a:t>
            </a:r>
          </a:p>
          <a:p>
            <a:pPr lvl="1"/>
            <a:r>
              <a:rPr lang="en-US" dirty="0"/>
              <a:t>The packed jobs do not exceed the GPU capacity, and do not impact each other</a:t>
            </a:r>
          </a:p>
          <a:p>
            <a:pPr lvl="1"/>
            <a:endParaRPr lang="en-US" dirty="0"/>
          </a:p>
          <a:p>
            <a:pPr lvl="1"/>
            <a:endParaRPr lang="en-US" dirty="0"/>
          </a:p>
          <a:p>
            <a:pPr lvl="1"/>
            <a:endParaRPr lang="en-US" dirty="0"/>
          </a:p>
          <a:p>
            <a:pPr lvl="1"/>
            <a:endParaRPr lang="en-US" dirty="0"/>
          </a:p>
          <a:p>
            <a:pPr lvl="2"/>
            <a:endParaRPr lang="en-US" dirty="0"/>
          </a:p>
          <a:p>
            <a:pPr lvl="1"/>
            <a:endParaRPr lang="en-US" dirty="0"/>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solidFill>
                  <a:schemeClr val="bg1"/>
                </a:solidFill>
              </a:rPr>
              <a:t>33</a:t>
            </a:fld>
            <a:endParaRPr lang="en-US" dirty="0">
              <a:solidFill>
                <a:schemeClr val="bg1"/>
              </a:solidFill>
            </a:endParaRPr>
          </a:p>
        </p:txBody>
      </p:sp>
      <p:sp>
        <p:nvSpPr>
          <p:cNvPr id="13" name="Title 1">
            <a:extLst>
              <a:ext uri="{FF2B5EF4-FFF2-40B4-BE49-F238E27FC236}">
                <a16:creationId xmlns:a16="http://schemas.microsoft.com/office/drawing/2014/main" id="{42771D2E-4A88-9F49-A9C3-760364F0DE91}"/>
              </a:ext>
            </a:extLst>
          </p:cNvPr>
          <p:cNvSpPr>
            <a:spLocks noGrp="1"/>
          </p:cNvSpPr>
          <p:nvPr>
            <p:ph type="title"/>
          </p:nvPr>
        </p:nvSpPr>
        <p:spPr>
          <a:xfrm>
            <a:off x="0" y="0"/>
            <a:ext cx="12192000" cy="1330525"/>
          </a:xfrm>
          <a:solidFill>
            <a:schemeClr val="tx1">
              <a:lumMod val="85000"/>
              <a:lumOff val="15000"/>
            </a:schemeClr>
          </a:solidFill>
        </p:spPr>
        <p:txBody>
          <a:bodyPr/>
          <a:lstStyle/>
          <a:p>
            <a:r>
              <a:rPr lang="en-US" altLang="zh-CN" dirty="0">
                <a:solidFill>
                  <a:schemeClr val="bg1"/>
                </a:solidFill>
              </a:rPr>
              <a:t> Packing</a:t>
            </a:r>
            <a:endParaRPr lang="en-US" dirty="0">
              <a:solidFill>
                <a:schemeClr val="bg1"/>
              </a:solidFill>
            </a:endParaRPr>
          </a:p>
        </p:txBody>
      </p:sp>
      <p:grpSp>
        <p:nvGrpSpPr>
          <p:cNvPr id="9" name="Group 8">
            <a:extLst>
              <a:ext uri="{FF2B5EF4-FFF2-40B4-BE49-F238E27FC236}">
                <a16:creationId xmlns:a16="http://schemas.microsoft.com/office/drawing/2014/main" id="{3BE9E8FA-643E-314C-A6C9-F3448E1410BF}"/>
              </a:ext>
            </a:extLst>
          </p:cNvPr>
          <p:cNvGrpSpPr/>
          <p:nvPr/>
        </p:nvGrpSpPr>
        <p:grpSpPr>
          <a:xfrm>
            <a:off x="4919833" y="3257565"/>
            <a:ext cx="2352333" cy="1267772"/>
            <a:chOff x="2848722" y="3831189"/>
            <a:chExt cx="3247278" cy="1809045"/>
          </a:xfrm>
        </p:grpSpPr>
        <p:pic>
          <p:nvPicPr>
            <p:cNvPr id="4" name="Picture 3">
              <a:extLst>
                <a:ext uri="{FF2B5EF4-FFF2-40B4-BE49-F238E27FC236}">
                  <a16:creationId xmlns:a16="http://schemas.microsoft.com/office/drawing/2014/main" id="{4BF536E6-5ABA-8B4B-B453-74D59E20D7A0}"/>
                </a:ext>
              </a:extLst>
            </p:cNvPr>
            <p:cNvPicPr>
              <a:picLocks noChangeAspect="1"/>
            </p:cNvPicPr>
            <p:nvPr/>
          </p:nvPicPr>
          <p:blipFill>
            <a:blip r:embed="rId3"/>
            <a:stretch>
              <a:fillRect/>
            </a:stretch>
          </p:blipFill>
          <p:spPr>
            <a:xfrm>
              <a:off x="2970449" y="3831189"/>
              <a:ext cx="3125551" cy="1600628"/>
            </a:xfrm>
            <a:prstGeom prst="rect">
              <a:avLst/>
            </a:prstGeom>
          </p:spPr>
        </p:pic>
        <p:sp>
          <p:nvSpPr>
            <p:cNvPr id="15" name="Rectangle 14">
              <a:extLst>
                <a:ext uri="{FF2B5EF4-FFF2-40B4-BE49-F238E27FC236}">
                  <a16:creationId xmlns:a16="http://schemas.microsoft.com/office/drawing/2014/main" id="{5E7B4834-DB78-974F-8052-7FB59FDD6657}"/>
                </a:ext>
              </a:extLst>
            </p:cNvPr>
            <p:cNvSpPr/>
            <p:nvPr/>
          </p:nvSpPr>
          <p:spPr>
            <a:xfrm>
              <a:off x="2848722" y="5359088"/>
              <a:ext cx="406801" cy="281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15888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87EE29C-CA7E-9A44-B7E0-8D33820D1226}"/>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3" name="Content Placeholder 2">
            <a:extLst>
              <a:ext uri="{FF2B5EF4-FFF2-40B4-BE49-F238E27FC236}">
                <a16:creationId xmlns:a16="http://schemas.microsoft.com/office/drawing/2014/main" id="{1EECE196-C1DF-1040-8E72-4D0F2AE7D0AE}"/>
              </a:ext>
            </a:extLst>
          </p:cNvPr>
          <p:cNvSpPr>
            <a:spLocks noGrp="1"/>
          </p:cNvSpPr>
          <p:nvPr>
            <p:ph idx="1"/>
          </p:nvPr>
        </p:nvSpPr>
        <p:spPr>
          <a:xfrm>
            <a:off x="838200" y="1825624"/>
            <a:ext cx="11199920" cy="2529399"/>
          </a:xfrm>
        </p:spPr>
        <p:txBody>
          <a:bodyPr>
            <a:normAutofit/>
          </a:bodyPr>
          <a:lstStyle/>
          <a:p>
            <a:r>
              <a:rPr lang="en-US" dirty="0"/>
              <a:t>Move DLT jobs across GPUs to improve efficiency</a:t>
            </a:r>
          </a:p>
          <a:p>
            <a:pPr lvl="1"/>
            <a:r>
              <a:rPr lang="en-US" dirty="0"/>
              <a:t>Reduce job interferences</a:t>
            </a:r>
          </a:p>
          <a:p>
            <a:pPr lvl="1"/>
            <a:r>
              <a:rPr lang="en-US" dirty="0"/>
              <a:t>Cluster de-fragmentation</a:t>
            </a:r>
          </a:p>
          <a:p>
            <a:r>
              <a:rPr lang="en-US" dirty="0"/>
              <a:t>Integration with DL framework’s checkpoint and restore</a:t>
            </a:r>
          </a:p>
          <a:p>
            <a:pPr lvl="1"/>
            <a:r>
              <a:rPr lang="en-US" dirty="0"/>
              <a:t>&lt;1s migration cost</a:t>
            </a:r>
          </a:p>
          <a:p>
            <a:endParaRPr lang="en-US" dirty="0"/>
          </a:p>
          <a:p>
            <a:pPr lvl="1"/>
            <a:endParaRPr lang="en-US" dirty="0"/>
          </a:p>
          <a:p>
            <a:pPr lvl="1"/>
            <a:endParaRPr lang="en-US" dirty="0"/>
          </a:p>
          <a:p>
            <a:pPr lvl="1"/>
            <a:endParaRPr lang="en-US" dirty="0"/>
          </a:p>
          <a:p>
            <a:pPr lvl="2"/>
            <a:endParaRPr lang="en-US" dirty="0"/>
          </a:p>
          <a:p>
            <a:pPr lvl="1"/>
            <a:endParaRPr lang="en-US" dirty="0"/>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solidFill>
                  <a:schemeClr val="bg1"/>
                </a:solidFill>
              </a:rPr>
              <a:t>34</a:t>
            </a:fld>
            <a:endParaRPr lang="en-US" dirty="0">
              <a:solidFill>
                <a:schemeClr val="bg1"/>
              </a:solidFill>
            </a:endParaRPr>
          </a:p>
        </p:txBody>
      </p:sp>
      <p:sp>
        <p:nvSpPr>
          <p:cNvPr id="13" name="Title 1">
            <a:extLst>
              <a:ext uri="{FF2B5EF4-FFF2-40B4-BE49-F238E27FC236}">
                <a16:creationId xmlns:a16="http://schemas.microsoft.com/office/drawing/2014/main" id="{42771D2E-4A88-9F49-A9C3-760364F0DE91}"/>
              </a:ext>
            </a:extLst>
          </p:cNvPr>
          <p:cNvSpPr>
            <a:spLocks noGrp="1"/>
          </p:cNvSpPr>
          <p:nvPr>
            <p:ph type="title"/>
          </p:nvPr>
        </p:nvSpPr>
        <p:spPr>
          <a:xfrm>
            <a:off x="0" y="0"/>
            <a:ext cx="12192000" cy="1330525"/>
          </a:xfrm>
          <a:solidFill>
            <a:schemeClr val="tx1">
              <a:lumMod val="85000"/>
              <a:lumOff val="15000"/>
            </a:schemeClr>
          </a:solidFill>
        </p:spPr>
        <p:txBody>
          <a:bodyPr/>
          <a:lstStyle/>
          <a:p>
            <a:r>
              <a:rPr lang="en-US" altLang="zh-CN" dirty="0">
                <a:solidFill>
                  <a:schemeClr val="bg1"/>
                </a:solidFill>
              </a:rPr>
              <a:t> Migration</a:t>
            </a:r>
            <a:endParaRPr lang="en-US" dirty="0">
              <a:solidFill>
                <a:schemeClr val="bg1"/>
              </a:solidFill>
            </a:endParaRPr>
          </a:p>
        </p:txBody>
      </p:sp>
      <p:pic>
        <p:nvPicPr>
          <p:cNvPr id="6" name="Picture 5">
            <a:extLst>
              <a:ext uri="{FF2B5EF4-FFF2-40B4-BE49-F238E27FC236}">
                <a16:creationId xmlns:a16="http://schemas.microsoft.com/office/drawing/2014/main" id="{BA7D512D-161C-134B-95AA-0EE90AF765B9}"/>
              </a:ext>
            </a:extLst>
          </p:cNvPr>
          <p:cNvPicPr>
            <a:picLocks noChangeAspect="1"/>
          </p:cNvPicPr>
          <p:nvPr/>
        </p:nvPicPr>
        <p:blipFill>
          <a:blip r:embed="rId3"/>
          <a:stretch>
            <a:fillRect/>
          </a:stretch>
        </p:blipFill>
        <p:spPr>
          <a:xfrm>
            <a:off x="3836874" y="4530582"/>
            <a:ext cx="4046706" cy="1094712"/>
          </a:xfrm>
          <a:prstGeom prst="rect">
            <a:avLst/>
          </a:prstGeom>
        </p:spPr>
      </p:pic>
    </p:spTree>
    <p:extLst>
      <p:ext uri="{BB962C8B-B14F-4D97-AF65-F5344CB8AC3E}">
        <p14:creationId xmlns:p14="http://schemas.microsoft.com/office/powerpoint/2010/main" val="1126695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87EE29C-CA7E-9A44-B7E0-8D33820D1226}"/>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3" name="Content Placeholder 2">
            <a:extLst>
              <a:ext uri="{FF2B5EF4-FFF2-40B4-BE49-F238E27FC236}">
                <a16:creationId xmlns:a16="http://schemas.microsoft.com/office/drawing/2014/main" id="{1EECE196-C1DF-1040-8E72-4D0F2AE7D0AE}"/>
              </a:ext>
            </a:extLst>
          </p:cNvPr>
          <p:cNvSpPr>
            <a:spLocks noGrp="1"/>
          </p:cNvSpPr>
          <p:nvPr>
            <p:ph idx="1"/>
          </p:nvPr>
        </p:nvSpPr>
        <p:spPr>
          <a:xfrm>
            <a:off x="838200" y="1825624"/>
            <a:ext cx="11199920" cy="2529399"/>
          </a:xfrm>
        </p:spPr>
        <p:txBody>
          <a:bodyPr>
            <a:normAutofit/>
          </a:bodyPr>
          <a:lstStyle/>
          <a:p>
            <a:r>
              <a:rPr lang="en-US" dirty="0"/>
              <a:t>Opportunistically grow the number of GPUs to a job during idle time</a:t>
            </a:r>
          </a:p>
          <a:p>
            <a:pPr lvl="1"/>
            <a:r>
              <a:rPr lang="en-US" dirty="0"/>
              <a:t>And shrink the number of GPUs when cluster load increases</a:t>
            </a:r>
          </a:p>
          <a:p>
            <a:pPr lvl="1"/>
            <a:endParaRPr lang="en-US" dirty="0"/>
          </a:p>
          <a:p>
            <a:pPr lvl="1"/>
            <a:endParaRPr lang="en-US" dirty="0"/>
          </a:p>
          <a:p>
            <a:pPr lvl="1"/>
            <a:endParaRPr lang="en-US" dirty="0"/>
          </a:p>
          <a:p>
            <a:pPr lvl="2"/>
            <a:endParaRPr lang="en-US" dirty="0"/>
          </a:p>
          <a:p>
            <a:pPr lvl="1"/>
            <a:endParaRPr lang="en-US" dirty="0"/>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solidFill>
                  <a:schemeClr val="bg1"/>
                </a:solidFill>
              </a:rPr>
              <a:t>35</a:t>
            </a:fld>
            <a:endParaRPr lang="en-US" dirty="0">
              <a:solidFill>
                <a:schemeClr val="bg1"/>
              </a:solidFill>
            </a:endParaRPr>
          </a:p>
        </p:txBody>
      </p:sp>
      <p:sp>
        <p:nvSpPr>
          <p:cNvPr id="13" name="Title 1">
            <a:extLst>
              <a:ext uri="{FF2B5EF4-FFF2-40B4-BE49-F238E27FC236}">
                <a16:creationId xmlns:a16="http://schemas.microsoft.com/office/drawing/2014/main" id="{42771D2E-4A88-9F49-A9C3-760364F0DE91}"/>
              </a:ext>
            </a:extLst>
          </p:cNvPr>
          <p:cNvSpPr>
            <a:spLocks noGrp="1"/>
          </p:cNvSpPr>
          <p:nvPr>
            <p:ph type="title"/>
          </p:nvPr>
        </p:nvSpPr>
        <p:spPr>
          <a:xfrm>
            <a:off x="0" y="0"/>
            <a:ext cx="12192000" cy="1330525"/>
          </a:xfrm>
          <a:solidFill>
            <a:schemeClr val="tx1">
              <a:lumMod val="85000"/>
              <a:lumOff val="15000"/>
            </a:schemeClr>
          </a:solidFill>
        </p:spPr>
        <p:txBody>
          <a:bodyPr/>
          <a:lstStyle/>
          <a:p>
            <a:r>
              <a:rPr lang="en-US" altLang="zh-CN" dirty="0">
                <a:solidFill>
                  <a:schemeClr val="bg1"/>
                </a:solidFill>
              </a:rPr>
              <a:t> Scaling (growth-and-shrink)</a:t>
            </a:r>
            <a:endParaRPr lang="en-US" dirty="0">
              <a:solidFill>
                <a:schemeClr val="bg1"/>
              </a:solidFill>
            </a:endParaRPr>
          </a:p>
        </p:txBody>
      </p:sp>
      <p:pic>
        <p:nvPicPr>
          <p:cNvPr id="4" name="Picture 3">
            <a:extLst>
              <a:ext uri="{FF2B5EF4-FFF2-40B4-BE49-F238E27FC236}">
                <a16:creationId xmlns:a16="http://schemas.microsoft.com/office/drawing/2014/main" id="{26B1C956-E4FA-B041-B7CC-DB910A12C7F6}"/>
              </a:ext>
            </a:extLst>
          </p:cNvPr>
          <p:cNvPicPr>
            <a:picLocks noChangeAspect="1"/>
          </p:cNvPicPr>
          <p:nvPr/>
        </p:nvPicPr>
        <p:blipFill>
          <a:blip r:embed="rId3"/>
          <a:stretch>
            <a:fillRect/>
          </a:stretch>
        </p:blipFill>
        <p:spPr>
          <a:xfrm>
            <a:off x="2138765" y="2838413"/>
            <a:ext cx="7129220" cy="3045921"/>
          </a:xfrm>
          <a:prstGeom prst="rect">
            <a:avLst/>
          </a:prstGeom>
        </p:spPr>
      </p:pic>
    </p:spTree>
    <p:extLst>
      <p:ext uri="{BB962C8B-B14F-4D97-AF65-F5344CB8AC3E}">
        <p14:creationId xmlns:p14="http://schemas.microsoft.com/office/powerpoint/2010/main" val="1183573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87EE29C-CA7E-9A44-B7E0-8D33820D1226}"/>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3" name="Content Placeholder 2">
            <a:extLst>
              <a:ext uri="{FF2B5EF4-FFF2-40B4-BE49-F238E27FC236}">
                <a16:creationId xmlns:a16="http://schemas.microsoft.com/office/drawing/2014/main" id="{1EECE196-C1DF-1040-8E72-4D0F2AE7D0AE}"/>
              </a:ext>
            </a:extLst>
          </p:cNvPr>
          <p:cNvSpPr>
            <a:spLocks noGrp="1"/>
          </p:cNvSpPr>
          <p:nvPr>
            <p:ph idx="1"/>
          </p:nvPr>
        </p:nvSpPr>
        <p:spPr>
          <a:xfrm>
            <a:off x="838199" y="1825624"/>
            <a:ext cx="11684431" cy="2529399"/>
          </a:xfrm>
        </p:spPr>
        <p:txBody>
          <a:bodyPr>
            <a:normAutofit/>
          </a:bodyPr>
          <a:lstStyle/>
          <a:p>
            <a:r>
              <a:rPr lang="en-US" dirty="0"/>
              <a:t>Handle job arrivals, departures, and machine failures (like traditional scheduler)</a:t>
            </a:r>
          </a:p>
          <a:p>
            <a:pPr lvl="1"/>
            <a:r>
              <a:rPr lang="en-US" b="1" dirty="0"/>
              <a:t>Bin-packing </a:t>
            </a:r>
            <a:r>
              <a:rPr lang="en-US" dirty="0"/>
              <a:t>jobs with the same GPU requirements</a:t>
            </a:r>
          </a:p>
          <a:p>
            <a:pPr lvl="1"/>
            <a:r>
              <a:rPr lang="en-US" b="1" dirty="0"/>
              <a:t>Round-robin</a:t>
            </a:r>
            <a:r>
              <a:rPr lang="en-US" dirty="0"/>
              <a:t> time sharing when GPUs are oversubscribed</a:t>
            </a:r>
          </a:p>
          <a:p>
            <a:pPr lvl="1"/>
            <a:endParaRPr lang="en-US" dirty="0"/>
          </a:p>
          <a:p>
            <a:pPr lvl="1"/>
            <a:endParaRPr lang="en-US" dirty="0"/>
          </a:p>
          <a:p>
            <a:pPr lvl="1"/>
            <a:endParaRPr lang="en-US" dirty="0"/>
          </a:p>
          <a:p>
            <a:pPr lvl="2"/>
            <a:endParaRPr lang="en-US" dirty="0"/>
          </a:p>
          <a:p>
            <a:pPr lvl="1"/>
            <a:endParaRPr lang="en-US" dirty="0"/>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solidFill>
                  <a:schemeClr val="bg1"/>
                </a:solidFill>
              </a:rPr>
              <a:t>36</a:t>
            </a:fld>
            <a:endParaRPr lang="en-US" dirty="0">
              <a:solidFill>
                <a:schemeClr val="bg1"/>
              </a:solidFill>
            </a:endParaRPr>
          </a:p>
        </p:txBody>
      </p:sp>
      <p:sp>
        <p:nvSpPr>
          <p:cNvPr id="13" name="Title 1">
            <a:extLst>
              <a:ext uri="{FF2B5EF4-FFF2-40B4-BE49-F238E27FC236}">
                <a16:creationId xmlns:a16="http://schemas.microsoft.com/office/drawing/2014/main" id="{42771D2E-4A88-9F49-A9C3-760364F0DE91}"/>
              </a:ext>
            </a:extLst>
          </p:cNvPr>
          <p:cNvSpPr>
            <a:spLocks noGrp="1"/>
          </p:cNvSpPr>
          <p:nvPr>
            <p:ph type="title"/>
          </p:nvPr>
        </p:nvSpPr>
        <p:spPr>
          <a:xfrm>
            <a:off x="0" y="0"/>
            <a:ext cx="12192000" cy="1330525"/>
          </a:xfrm>
          <a:solidFill>
            <a:schemeClr val="tx1">
              <a:lumMod val="85000"/>
              <a:lumOff val="15000"/>
            </a:schemeClr>
          </a:solidFill>
        </p:spPr>
        <p:txBody>
          <a:bodyPr/>
          <a:lstStyle/>
          <a:p>
            <a:r>
              <a:rPr lang="en-US" altLang="zh-CN" dirty="0">
                <a:solidFill>
                  <a:schemeClr val="bg1"/>
                </a:solidFill>
              </a:rPr>
              <a:t> Job Scheduling – reactive mode</a:t>
            </a:r>
            <a:endParaRPr lang="en-US" dirty="0">
              <a:solidFill>
                <a:schemeClr val="bg1"/>
              </a:solidFill>
            </a:endParaRPr>
          </a:p>
        </p:txBody>
      </p:sp>
      <p:pic>
        <p:nvPicPr>
          <p:cNvPr id="6" name="Picture 5">
            <a:extLst>
              <a:ext uri="{FF2B5EF4-FFF2-40B4-BE49-F238E27FC236}">
                <a16:creationId xmlns:a16="http://schemas.microsoft.com/office/drawing/2014/main" id="{1662FA44-DF14-EA48-A266-9C67D7490972}"/>
              </a:ext>
            </a:extLst>
          </p:cNvPr>
          <p:cNvPicPr>
            <a:picLocks noChangeAspect="1"/>
          </p:cNvPicPr>
          <p:nvPr/>
        </p:nvPicPr>
        <p:blipFill>
          <a:blip r:embed="rId3"/>
          <a:stretch>
            <a:fillRect/>
          </a:stretch>
        </p:blipFill>
        <p:spPr>
          <a:xfrm>
            <a:off x="2794861" y="3020285"/>
            <a:ext cx="6602278" cy="3432093"/>
          </a:xfrm>
          <a:prstGeom prst="rect">
            <a:avLst/>
          </a:prstGeom>
        </p:spPr>
      </p:pic>
    </p:spTree>
    <p:extLst>
      <p:ext uri="{BB962C8B-B14F-4D97-AF65-F5344CB8AC3E}">
        <p14:creationId xmlns:p14="http://schemas.microsoft.com/office/powerpoint/2010/main" val="698411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87EE29C-CA7E-9A44-B7E0-8D33820D1226}"/>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3" name="Content Placeholder 2">
            <a:extLst>
              <a:ext uri="{FF2B5EF4-FFF2-40B4-BE49-F238E27FC236}">
                <a16:creationId xmlns:a16="http://schemas.microsoft.com/office/drawing/2014/main" id="{1EECE196-C1DF-1040-8E72-4D0F2AE7D0AE}"/>
              </a:ext>
            </a:extLst>
          </p:cNvPr>
          <p:cNvSpPr>
            <a:spLocks noGrp="1"/>
          </p:cNvSpPr>
          <p:nvPr>
            <p:ph idx="1"/>
          </p:nvPr>
        </p:nvSpPr>
        <p:spPr>
          <a:xfrm>
            <a:off x="838200" y="1825624"/>
            <a:ext cx="10123968" cy="2529399"/>
          </a:xfrm>
        </p:spPr>
        <p:txBody>
          <a:bodyPr>
            <a:normAutofit/>
          </a:bodyPr>
          <a:lstStyle/>
          <a:p>
            <a:r>
              <a:rPr lang="en-US" i="1" dirty="0">
                <a:latin typeface="Gill Sans" panose="020B0502020104020203" pitchFamily="34" charset="-79"/>
                <a:cs typeface="Gill Sans" panose="020B0502020104020203" pitchFamily="34" charset="-79"/>
              </a:rPr>
              <a:t>Continuously</a:t>
            </a:r>
            <a:r>
              <a:rPr lang="en-US" dirty="0"/>
              <a:t> monitor and optimize job placements to adapt to the changing environment</a:t>
            </a:r>
          </a:p>
          <a:p>
            <a:pPr lvl="1"/>
            <a:r>
              <a:rPr lang="en-US" dirty="0"/>
              <a:t>Try packing, migration, time-slicing</a:t>
            </a:r>
          </a:p>
          <a:p>
            <a:pPr lvl="1"/>
            <a:r>
              <a:rPr lang="en-US" dirty="0"/>
              <a:t>Measure benefit</a:t>
            </a:r>
          </a:p>
          <a:p>
            <a:pPr lvl="1"/>
            <a:r>
              <a:rPr lang="en-US" dirty="0"/>
              <a:t>Revert quickly if negative</a:t>
            </a:r>
          </a:p>
          <a:p>
            <a:pPr marL="457200" lvl="1" indent="0">
              <a:buNone/>
            </a:pPr>
            <a:endParaRPr lang="en-US" dirty="0"/>
          </a:p>
          <a:p>
            <a:pPr lvl="1"/>
            <a:endParaRPr lang="en-US" dirty="0"/>
          </a:p>
          <a:p>
            <a:pPr lvl="2"/>
            <a:endParaRPr lang="en-US" dirty="0"/>
          </a:p>
          <a:p>
            <a:pPr lvl="1"/>
            <a:endParaRPr lang="en-US" dirty="0"/>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solidFill>
                  <a:schemeClr val="bg1"/>
                </a:solidFill>
              </a:rPr>
              <a:t>37</a:t>
            </a:fld>
            <a:endParaRPr lang="en-US" dirty="0">
              <a:solidFill>
                <a:schemeClr val="bg1"/>
              </a:solidFill>
            </a:endParaRPr>
          </a:p>
        </p:txBody>
      </p:sp>
      <p:sp>
        <p:nvSpPr>
          <p:cNvPr id="13" name="Title 1">
            <a:extLst>
              <a:ext uri="{FF2B5EF4-FFF2-40B4-BE49-F238E27FC236}">
                <a16:creationId xmlns:a16="http://schemas.microsoft.com/office/drawing/2014/main" id="{42771D2E-4A88-9F49-A9C3-760364F0DE91}"/>
              </a:ext>
            </a:extLst>
          </p:cNvPr>
          <p:cNvSpPr>
            <a:spLocks noGrp="1"/>
          </p:cNvSpPr>
          <p:nvPr>
            <p:ph type="title"/>
          </p:nvPr>
        </p:nvSpPr>
        <p:spPr>
          <a:xfrm>
            <a:off x="0" y="0"/>
            <a:ext cx="12192000" cy="1330525"/>
          </a:xfrm>
          <a:solidFill>
            <a:schemeClr val="tx1">
              <a:lumMod val="85000"/>
              <a:lumOff val="15000"/>
            </a:schemeClr>
          </a:solidFill>
        </p:spPr>
        <p:txBody>
          <a:bodyPr/>
          <a:lstStyle/>
          <a:p>
            <a:r>
              <a:rPr lang="en-US" altLang="zh-CN" dirty="0">
                <a:solidFill>
                  <a:schemeClr val="bg1"/>
                </a:solidFill>
              </a:rPr>
              <a:t> Job Scheduling – introspective mode</a:t>
            </a:r>
            <a:endParaRPr lang="en-US" dirty="0">
              <a:solidFill>
                <a:schemeClr val="bg1"/>
              </a:solidFill>
            </a:endParaRPr>
          </a:p>
        </p:txBody>
      </p:sp>
    </p:spTree>
    <p:extLst>
      <p:ext uri="{BB962C8B-B14F-4D97-AF65-F5344CB8AC3E}">
        <p14:creationId xmlns:p14="http://schemas.microsoft.com/office/powerpoint/2010/main" val="4295064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87EE29C-CA7E-9A44-B7E0-8D33820D1226}"/>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3" name="Content Placeholder 2">
            <a:extLst>
              <a:ext uri="{FF2B5EF4-FFF2-40B4-BE49-F238E27FC236}">
                <a16:creationId xmlns:a16="http://schemas.microsoft.com/office/drawing/2014/main" id="{1EECE196-C1DF-1040-8E72-4D0F2AE7D0AE}"/>
              </a:ext>
            </a:extLst>
          </p:cNvPr>
          <p:cNvSpPr>
            <a:spLocks noGrp="1"/>
          </p:cNvSpPr>
          <p:nvPr>
            <p:ph idx="1"/>
          </p:nvPr>
        </p:nvSpPr>
        <p:spPr>
          <a:xfrm>
            <a:off x="838200" y="1825624"/>
            <a:ext cx="10123968" cy="2529399"/>
          </a:xfrm>
        </p:spPr>
        <p:txBody>
          <a:bodyPr>
            <a:normAutofit/>
          </a:bodyPr>
          <a:lstStyle/>
          <a:p>
            <a:r>
              <a:rPr lang="en-US" i="1" dirty="0">
                <a:latin typeface="Gill Sans" panose="020B0502020104020203" pitchFamily="34" charset="-79"/>
                <a:cs typeface="Gill Sans" panose="020B0502020104020203" pitchFamily="34" charset="-79"/>
              </a:rPr>
              <a:t>Continuously</a:t>
            </a:r>
            <a:r>
              <a:rPr lang="en-US" dirty="0"/>
              <a:t> monitor and optimize job placements to adapt to the changing environment</a:t>
            </a:r>
          </a:p>
          <a:p>
            <a:pPr lvl="1"/>
            <a:r>
              <a:rPr lang="en-US" dirty="0"/>
              <a:t>Try packing, migration, time-slicing</a:t>
            </a:r>
          </a:p>
          <a:p>
            <a:pPr lvl="1"/>
            <a:r>
              <a:rPr lang="en-US" dirty="0"/>
              <a:t>Measure benefit</a:t>
            </a:r>
          </a:p>
          <a:p>
            <a:pPr lvl="1"/>
            <a:r>
              <a:rPr lang="en-US" dirty="0"/>
              <a:t>Revert quickly if negative</a:t>
            </a:r>
          </a:p>
          <a:p>
            <a:pPr marL="457200" lvl="1" indent="0">
              <a:buNone/>
            </a:pPr>
            <a:endParaRPr lang="en-US" dirty="0"/>
          </a:p>
          <a:p>
            <a:pPr lvl="1"/>
            <a:endParaRPr lang="en-US" dirty="0"/>
          </a:p>
          <a:p>
            <a:pPr lvl="2"/>
            <a:endParaRPr lang="en-US" dirty="0"/>
          </a:p>
          <a:p>
            <a:pPr lvl="1"/>
            <a:endParaRPr lang="en-US" dirty="0"/>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solidFill>
                  <a:schemeClr val="bg1"/>
                </a:solidFill>
              </a:rPr>
              <a:t>38</a:t>
            </a:fld>
            <a:endParaRPr lang="en-US" dirty="0">
              <a:solidFill>
                <a:schemeClr val="bg1"/>
              </a:solidFill>
            </a:endParaRPr>
          </a:p>
        </p:txBody>
      </p:sp>
      <p:sp>
        <p:nvSpPr>
          <p:cNvPr id="13" name="Title 1">
            <a:extLst>
              <a:ext uri="{FF2B5EF4-FFF2-40B4-BE49-F238E27FC236}">
                <a16:creationId xmlns:a16="http://schemas.microsoft.com/office/drawing/2014/main" id="{42771D2E-4A88-9F49-A9C3-760364F0DE91}"/>
              </a:ext>
            </a:extLst>
          </p:cNvPr>
          <p:cNvSpPr>
            <a:spLocks noGrp="1"/>
          </p:cNvSpPr>
          <p:nvPr>
            <p:ph type="title"/>
          </p:nvPr>
        </p:nvSpPr>
        <p:spPr>
          <a:xfrm>
            <a:off x="0" y="0"/>
            <a:ext cx="12192000" cy="1330525"/>
          </a:xfrm>
          <a:solidFill>
            <a:schemeClr val="tx1">
              <a:lumMod val="85000"/>
              <a:lumOff val="15000"/>
            </a:schemeClr>
          </a:solidFill>
        </p:spPr>
        <p:txBody>
          <a:bodyPr/>
          <a:lstStyle/>
          <a:p>
            <a:r>
              <a:rPr lang="en-US" altLang="zh-CN" dirty="0">
                <a:solidFill>
                  <a:schemeClr val="bg1"/>
                </a:solidFill>
              </a:rPr>
              <a:t> Job Scheduling – introspective mode</a:t>
            </a:r>
            <a:endParaRPr lang="en-US" dirty="0">
              <a:solidFill>
                <a:schemeClr val="bg1"/>
              </a:solidFill>
            </a:endParaRPr>
          </a:p>
        </p:txBody>
      </p:sp>
    </p:spTree>
    <p:extLst>
      <p:ext uri="{BB962C8B-B14F-4D97-AF65-F5344CB8AC3E}">
        <p14:creationId xmlns:p14="http://schemas.microsoft.com/office/powerpoint/2010/main" val="2834642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Title 1">
            <a:extLst>
              <a:ext uri="{FF2B5EF4-FFF2-40B4-BE49-F238E27FC236}">
                <a16:creationId xmlns:a16="http://schemas.microsoft.com/office/drawing/2014/main" id="{EEA459FB-AF03-AA4E-AC8F-4CE67D06929B}"/>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t>3</a:t>
            </a:fld>
            <a:endParaRPr lang="en-US"/>
          </a:p>
        </p:txBody>
      </p:sp>
      <p:sp>
        <p:nvSpPr>
          <p:cNvPr id="426" name="Title 1">
            <a:extLst>
              <a:ext uri="{FF2B5EF4-FFF2-40B4-BE49-F238E27FC236}">
                <a16:creationId xmlns:a16="http://schemas.microsoft.com/office/drawing/2014/main" id="{123311AA-158E-1D42-9772-BAB1F2158153}"/>
              </a:ext>
            </a:extLst>
          </p:cNvPr>
          <p:cNvSpPr>
            <a:spLocks noGrp="1"/>
          </p:cNvSpPr>
          <p:nvPr>
            <p:ph type="title"/>
          </p:nvPr>
        </p:nvSpPr>
        <p:spPr>
          <a:xfrm>
            <a:off x="0" y="0"/>
            <a:ext cx="12192000" cy="1330525"/>
          </a:xfrm>
          <a:solidFill>
            <a:schemeClr val="tx1">
              <a:lumMod val="85000"/>
              <a:lumOff val="15000"/>
            </a:schemeClr>
          </a:solidFill>
        </p:spPr>
        <p:txBody>
          <a:bodyPr/>
          <a:lstStyle/>
          <a:p>
            <a:r>
              <a:rPr lang="en-US" dirty="0">
                <a:solidFill>
                  <a:schemeClr val="bg1"/>
                </a:solidFill>
              </a:rPr>
              <a:t>  GPU Cluster Manager</a:t>
            </a:r>
          </a:p>
        </p:txBody>
      </p:sp>
      <p:sp>
        <p:nvSpPr>
          <p:cNvPr id="650" name="TextBox 649">
            <a:extLst>
              <a:ext uri="{FF2B5EF4-FFF2-40B4-BE49-F238E27FC236}">
                <a16:creationId xmlns:a16="http://schemas.microsoft.com/office/drawing/2014/main" id="{E60F83BA-DC98-0643-B109-3D0A2C521B75}"/>
              </a:ext>
            </a:extLst>
          </p:cNvPr>
          <p:cNvSpPr txBox="1"/>
          <p:nvPr/>
        </p:nvSpPr>
        <p:spPr>
          <a:xfrm>
            <a:off x="5201420" y="6141621"/>
            <a:ext cx="1265090" cy="338554"/>
          </a:xfrm>
          <a:prstGeom prst="rect">
            <a:avLst/>
          </a:prstGeom>
          <a:noFill/>
        </p:spPr>
        <p:txBody>
          <a:bodyPr wrap="none" rtlCol="0">
            <a:spAutoFit/>
          </a:bodyPr>
          <a:lstStyle/>
          <a:p>
            <a:r>
              <a:rPr lang="en-US" sz="1600" dirty="0">
                <a:latin typeface="Gill Sans" panose="020B0502020104020203" pitchFamily="34" charset="-79"/>
                <a:cs typeface="Gill Sans" panose="020B0502020104020203" pitchFamily="34" charset="-79"/>
              </a:rPr>
              <a:t>GPU Cluster</a:t>
            </a:r>
          </a:p>
        </p:txBody>
      </p:sp>
      <p:sp>
        <p:nvSpPr>
          <p:cNvPr id="652" name="Oval 651">
            <a:extLst>
              <a:ext uri="{FF2B5EF4-FFF2-40B4-BE49-F238E27FC236}">
                <a16:creationId xmlns:a16="http://schemas.microsoft.com/office/drawing/2014/main" id="{5D6C623D-0E71-7344-955A-0A94AE2466AC}"/>
              </a:ext>
            </a:extLst>
          </p:cNvPr>
          <p:cNvSpPr/>
          <p:nvPr/>
        </p:nvSpPr>
        <p:spPr>
          <a:xfrm>
            <a:off x="6409603" y="1785651"/>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panose="020B0502020104020203" pitchFamily="34" charset="-79"/>
                <a:cs typeface="Gill Sans" panose="020B0502020104020203" pitchFamily="34" charset="-79"/>
              </a:rPr>
              <a:t>2</a:t>
            </a:r>
          </a:p>
        </p:txBody>
      </p:sp>
      <p:sp>
        <p:nvSpPr>
          <p:cNvPr id="653" name="Right Arrow 652">
            <a:extLst>
              <a:ext uri="{FF2B5EF4-FFF2-40B4-BE49-F238E27FC236}">
                <a16:creationId xmlns:a16="http://schemas.microsoft.com/office/drawing/2014/main" id="{682BB925-8A37-8540-B2CF-78EA8AC4B4EA}"/>
              </a:ext>
            </a:extLst>
          </p:cNvPr>
          <p:cNvSpPr/>
          <p:nvPr/>
        </p:nvSpPr>
        <p:spPr>
          <a:xfrm>
            <a:off x="3615599" y="1829371"/>
            <a:ext cx="465192" cy="21140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54" name="Rectangle 653">
            <a:extLst>
              <a:ext uri="{FF2B5EF4-FFF2-40B4-BE49-F238E27FC236}">
                <a16:creationId xmlns:a16="http://schemas.microsoft.com/office/drawing/2014/main" id="{95C168AA-A5EE-4F4D-89A3-DB9EC1DA7C49}"/>
              </a:ext>
            </a:extLst>
          </p:cNvPr>
          <p:cNvSpPr/>
          <p:nvPr/>
        </p:nvSpPr>
        <p:spPr>
          <a:xfrm rot="5400000">
            <a:off x="5556438" y="1649999"/>
            <a:ext cx="389823" cy="2139696"/>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200" dirty="0">
                <a:solidFill>
                  <a:schemeClr val="tx1"/>
                </a:solidFill>
                <a:latin typeface="Gill Sans" panose="020B0502020104020203" pitchFamily="34" charset="-79"/>
                <a:cs typeface="Gill Sans" panose="020B0502020104020203" pitchFamily="34" charset="-79"/>
              </a:rPr>
              <a:t>Scheduler</a:t>
            </a:r>
          </a:p>
        </p:txBody>
      </p:sp>
      <p:grpSp>
        <p:nvGrpSpPr>
          <p:cNvPr id="655" name="Group 654">
            <a:extLst>
              <a:ext uri="{FF2B5EF4-FFF2-40B4-BE49-F238E27FC236}">
                <a16:creationId xmlns:a16="http://schemas.microsoft.com/office/drawing/2014/main" id="{6A7418DA-56C2-F744-9C11-176399C0700C}"/>
              </a:ext>
            </a:extLst>
          </p:cNvPr>
          <p:cNvGrpSpPr/>
          <p:nvPr/>
        </p:nvGrpSpPr>
        <p:grpSpPr>
          <a:xfrm>
            <a:off x="1810996" y="4442275"/>
            <a:ext cx="1232189" cy="338554"/>
            <a:chOff x="8750011" y="2090994"/>
            <a:chExt cx="1232189" cy="338554"/>
          </a:xfrm>
        </p:grpSpPr>
        <p:sp>
          <p:nvSpPr>
            <p:cNvPr id="656" name="TextBox 655">
              <a:extLst>
                <a:ext uri="{FF2B5EF4-FFF2-40B4-BE49-F238E27FC236}">
                  <a16:creationId xmlns:a16="http://schemas.microsoft.com/office/drawing/2014/main" id="{132A63E6-8082-854E-B3C3-09DCA9B15087}"/>
                </a:ext>
              </a:extLst>
            </p:cNvPr>
            <p:cNvSpPr txBox="1"/>
            <p:nvPr/>
          </p:nvSpPr>
          <p:spPr>
            <a:xfrm>
              <a:off x="8968076" y="2090994"/>
              <a:ext cx="1014124" cy="338554"/>
            </a:xfrm>
            <a:prstGeom prst="rect">
              <a:avLst/>
            </a:prstGeom>
            <a:noFill/>
          </p:spPr>
          <p:txBody>
            <a:bodyPr wrap="none" rtlCol="0">
              <a:spAutoFit/>
            </a:bodyPr>
            <a:lstStyle/>
            <a:p>
              <a:r>
                <a:rPr lang="en-US" sz="1600" dirty="0">
                  <a:latin typeface="Gill Sans" panose="020B0502020104020203" pitchFamily="34" charset="-79"/>
                  <a:cs typeface="Gill Sans" panose="020B0502020104020203" pitchFamily="34" charset="-79"/>
                </a:rPr>
                <a:t>Free GPU</a:t>
              </a:r>
            </a:p>
          </p:txBody>
        </p:sp>
        <p:sp>
          <p:nvSpPr>
            <p:cNvPr id="657" name="Rectangle 656">
              <a:extLst>
                <a:ext uri="{FF2B5EF4-FFF2-40B4-BE49-F238E27FC236}">
                  <a16:creationId xmlns:a16="http://schemas.microsoft.com/office/drawing/2014/main" id="{FB1DF513-7624-7442-9A0C-3CCC4BCCE15F}"/>
                </a:ext>
              </a:extLst>
            </p:cNvPr>
            <p:cNvSpPr>
              <a:spLocks noChangeAspect="1"/>
            </p:cNvSpPr>
            <p:nvPr/>
          </p:nvSpPr>
          <p:spPr>
            <a:xfrm>
              <a:off x="8750011" y="2172955"/>
              <a:ext cx="174632" cy="174632"/>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658" name="Group 657">
            <a:extLst>
              <a:ext uri="{FF2B5EF4-FFF2-40B4-BE49-F238E27FC236}">
                <a16:creationId xmlns:a16="http://schemas.microsoft.com/office/drawing/2014/main" id="{885C3054-E755-DB4E-BDC0-816E62A51D8B}"/>
              </a:ext>
            </a:extLst>
          </p:cNvPr>
          <p:cNvGrpSpPr/>
          <p:nvPr/>
        </p:nvGrpSpPr>
        <p:grpSpPr>
          <a:xfrm>
            <a:off x="1810996" y="4848386"/>
            <a:ext cx="1619258" cy="338554"/>
            <a:chOff x="8757439" y="2394802"/>
            <a:chExt cx="1619258" cy="338554"/>
          </a:xfrm>
        </p:grpSpPr>
        <p:sp>
          <p:nvSpPr>
            <p:cNvPr id="659" name="TextBox 658">
              <a:extLst>
                <a:ext uri="{FF2B5EF4-FFF2-40B4-BE49-F238E27FC236}">
                  <a16:creationId xmlns:a16="http://schemas.microsoft.com/office/drawing/2014/main" id="{2B7D6E97-8D35-5145-B78D-A364CDFC58B4}"/>
                </a:ext>
              </a:extLst>
            </p:cNvPr>
            <p:cNvSpPr txBox="1"/>
            <p:nvPr/>
          </p:nvSpPr>
          <p:spPr>
            <a:xfrm>
              <a:off x="8932071" y="2394802"/>
              <a:ext cx="1444626" cy="338554"/>
            </a:xfrm>
            <a:prstGeom prst="rect">
              <a:avLst/>
            </a:prstGeom>
            <a:noFill/>
          </p:spPr>
          <p:txBody>
            <a:bodyPr wrap="none" rtlCol="0">
              <a:spAutoFit/>
            </a:bodyPr>
            <a:lstStyle/>
            <a:p>
              <a:r>
                <a:rPr lang="en-US" sz="1600" dirty="0">
                  <a:latin typeface="Gill Sans" panose="020B0502020104020203" pitchFamily="34" charset="-79"/>
                  <a:cs typeface="Gill Sans" panose="020B0502020104020203" pitchFamily="34" charset="-79"/>
                </a:rPr>
                <a:t>Occupied GPU</a:t>
              </a:r>
            </a:p>
          </p:txBody>
        </p:sp>
        <p:sp>
          <p:nvSpPr>
            <p:cNvPr id="660" name="Rectangle 659">
              <a:extLst>
                <a:ext uri="{FF2B5EF4-FFF2-40B4-BE49-F238E27FC236}">
                  <a16:creationId xmlns:a16="http://schemas.microsoft.com/office/drawing/2014/main" id="{37936550-7AF1-944C-9341-C2755F106396}"/>
                </a:ext>
              </a:extLst>
            </p:cNvPr>
            <p:cNvSpPr>
              <a:spLocks noChangeAspect="1"/>
            </p:cNvSpPr>
            <p:nvPr/>
          </p:nvSpPr>
          <p:spPr>
            <a:xfrm>
              <a:off x="8757439" y="2476763"/>
              <a:ext cx="174632" cy="174632"/>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661" name="Group 660">
            <a:extLst>
              <a:ext uri="{FF2B5EF4-FFF2-40B4-BE49-F238E27FC236}">
                <a16:creationId xmlns:a16="http://schemas.microsoft.com/office/drawing/2014/main" id="{6B0EBC66-E515-8844-8D3F-24718636BF60}"/>
              </a:ext>
            </a:extLst>
          </p:cNvPr>
          <p:cNvGrpSpPr/>
          <p:nvPr/>
        </p:nvGrpSpPr>
        <p:grpSpPr>
          <a:xfrm>
            <a:off x="1818424" y="5326589"/>
            <a:ext cx="1846790" cy="349264"/>
            <a:chOff x="8757439" y="2836155"/>
            <a:chExt cx="1846790" cy="349264"/>
          </a:xfrm>
        </p:grpSpPr>
        <p:sp>
          <p:nvSpPr>
            <p:cNvPr id="662" name="TextBox 661">
              <a:extLst>
                <a:ext uri="{FF2B5EF4-FFF2-40B4-BE49-F238E27FC236}">
                  <a16:creationId xmlns:a16="http://schemas.microsoft.com/office/drawing/2014/main" id="{2A06D536-0ED2-6B44-94D3-6EB737113057}"/>
                </a:ext>
              </a:extLst>
            </p:cNvPr>
            <p:cNvSpPr txBox="1"/>
            <p:nvPr/>
          </p:nvSpPr>
          <p:spPr>
            <a:xfrm>
              <a:off x="9106703" y="2836155"/>
              <a:ext cx="1497526" cy="338554"/>
            </a:xfrm>
            <a:prstGeom prst="rect">
              <a:avLst/>
            </a:prstGeom>
            <a:noFill/>
          </p:spPr>
          <p:txBody>
            <a:bodyPr wrap="none" rtlCol="0">
              <a:spAutoFit/>
            </a:bodyPr>
            <a:lstStyle/>
            <a:p>
              <a:r>
                <a:rPr lang="en-US" sz="1600" dirty="0">
                  <a:latin typeface="Gill Sans" panose="020B0502020104020203" pitchFamily="34" charset="-79"/>
                  <a:cs typeface="Gill Sans" panose="020B0502020104020203" pitchFamily="34" charset="-79"/>
                </a:rPr>
                <a:t>4-GPU machine</a:t>
              </a:r>
            </a:p>
          </p:txBody>
        </p:sp>
        <p:grpSp>
          <p:nvGrpSpPr>
            <p:cNvPr id="663" name="Group 662">
              <a:extLst>
                <a:ext uri="{FF2B5EF4-FFF2-40B4-BE49-F238E27FC236}">
                  <a16:creationId xmlns:a16="http://schemas.microsoft.com/office/drawing/2014/main" id="{CA699902-F6D5-E441-B19A-8D1D4E377E75}"/>
                </a:ext>
              </a:extLst>
            </p:cNvPr>
            <p:cNvGrpSpPr/>
            <p:nvPr/>
          </p:nvGrpSpPr>
          <p:grpSpPr>
            <a:xfrm>
              <a:off x="8757439" y="2836155"/>
              <a:ext cx="349264" cy="349264"/>
              <a:chOff x="8757439" y="2836155"/>
              <a:chExt cx="349264" cy="349264"/>
            </a:xfrm>
          </p:grpSpPr>
          <p:sp>
            <p:nvSpPr>
              <p:cNvPr id="664" name="Rectangle 663">
                <a:extLst>
                  <a:ext uri="{FF2B5EF4-FFF2-40B4-BE49-F238E27FC236}">
                    <a16:creationId xmlns:a16="http://schemas.microsoft.com/office/drawing/2014/main" id="{7119AA50-D3DD-A745-8B9C-2A962D87CBF7}"/>
                  </a:ext>
                </a:extLst>
              </p:cNvPr>
              <p:cNvSpPr>
                <a:spLocks noChangeAspect="1"/>
              </p:cNvSpPr>
              <p:nvPr/>
            </p:nvSpPr>
            <p:spPr>
              <a:xfrm>
                <a:off x="8757439" y="2836155"/>
                <a:ext cx="174632" cy="174632"/>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665" name="Rectangle 664">
                <a:extLst>
                  <a:ext uri="{FF2B5EF4-FFF2-40B4-BE49-F238E27FC236}">
                    <a16:creationId xmlns:a16="http://schemas.microsoft.com/office/drawing/2014/main" id="{F33D2E17-59B2-324D-84F2-15810B791CE9}"/>
                  </a:ext>
                </a:extLst>
              </p:cNvPr>
              <p:cNvSpPr>
                <a:spLocks noChangeAspect="1"/>
              </p:cNvSpPr>
              <p:nvPr/>
            </p:nvSpPr>
            <p:spPr>
              <a:xfrm>
                <a:off x="8932071" y="2836155"/>
                <a:ext cx="174632" cy="174632"/>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666" name="Rectangle 665">
                <a:extLst>
                  <a:ext uri="{FF2B5EF4-FFF2-40B4-BE49-F238E27FC236}">
                    <a16:creationId xmlns:a16="http://schemas.microsoft.com/office/drawing/2014/main" id="{DCB7E851-2086-FA4D-8C0D-6C9F75DF8A03}"/>
                  </a:ext>
                </a:extLst>
              </p:cNvPr>
              <p:cNvSpPr>
                <a:spLocks noChangeAspect="1"/>
              </p:cNvSpPr>
              <p:nvPr/>
            </p:nvSpPr>
            <p:spPr>
              <a:xfrm>
                <a:off x="8757439" y="3010787"/>
                <a:ext cx="174632" cy="174632"/>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667" name="Rectangle 666">
                <a:extLst>
                  <a:ext uri="{FF2B5EF4-FFF2-40B4-BE49-F238E27FC236}">
                    <a16:creationId xmlns:a16="http://schemas.microsoft.com/office/drawing/2014/main" id="{F834CD94-01F9-6C43-AD78-804203D31C65}"/>
                  </a:ext>
                </a:extLst>
              </p:cNvPr>
              <p:cNvSpPr>
                <a:spLocks noChangeAspect="1"/>
              </p:cNvSpPr>
              <p:nvPr/>
            </p:nvSpPr>
            <p:spPr>
              <a:xfrm>
                <a:off x="8932071" y="3010787"/>
                <a:ext cx="174632" cy="174632"/>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grpSp>
        <p:nvGrpSpPr>
          <p:cNvPr id="668" name="Group 667">
            <a:extLst>
              <a:ext uri="{FF2B5EF4-FFF2-40B4-BE49-F238E27FC236}">
                <a16:creationId xmlns:a16="http://schemas.microsoft.com/office/drawing/2014/main" id="{81239606-36F9-ED4A-9926-E59D202BD536}"/>
              </a:ext>
            </a:extLst>
          </p:cNvPr>
          <p:cNvGrpSpPr/>
          <p:nvPr/>
        </p:nvGrpSpPr>
        <p:grpSpPr>
          <a:xfrm>
            <a:off x="1780707" y="4005333"/>
            <a:ext cx="1735812" cy="338554"/>
            <a:chOff x="8835592" y="1086031"/>
            <a:chExt cx="1735812" cy="338554"/>
          </a:xfrm>
        </p:grpSpPr>
        <p:sp>
          <p:nvSpPr>
            <p:cNvPr id="669" name="Oval 668">
              <a:extLst>
                <a:ext uri="{FF2B5EF4-FFF2-40B4-BE49-F238E27FC236}">
                  <a16:creationId xmlns:a16="http://schemas.microsoft.com/office/drawing/2014/main" id="{EE315F61-F86C-D947-8E13-2022D1169861}"/>
                </a:ext>
              </a:extLst>
            </p:cNvPr>
            <p:cNvSpPr/>
            <p:nvPr/>
          </p:nvSpPr>
          <p:spPr>
            <a:xfrm>
              <a:off x="8835592" y="1124659"/>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panose="020B0502020104020203" pitchFamily="34" charset="-79"/>
                  <a:cs typeface="Gill Sans" panose="020B0502020104020203" pitchFamily="34" charset="-79"/>
                </a:rPr>
                <a:t>N</a:t>
              </a:r>
            </a:p>
          </p:txBody>
        </p:sp>
        <p:sp>
          <p:nvSpPr>
            <p:cNvPr id="670" name="TextBox 669">
              <a:extLst>
                <a:ext uri="{FF2B5EF4-FFF2-40B4-BE49-F238E27FC236}">
                  <a16:creationId xmlns:a16="http://schemas.microsoft.com/office/drawing/2014/main" id="{4C29B17B-F632-7648-9CC8-FE1654B0FC63}"/>
                </a:ext>
              </a:extLst>
            </p:cNvPr>
            <p:cNvSpPr txBox="1"/>
            <p:nvPr/>
          </p:nvSpPr>
          <p:spPr>
            <a:xfrm>
              <a:off x="9126778" y="1086031"/>
              <a:ext cx="1444626" cy="338554"/>
            </a:xfrm>
            <a:prstGeom prst="rect">
              <a:avLst/>
            </a:prstGeom>
            <a:noFill/>
          </p:spPr>
          <p:txBody>
            <a:bodyPr wrap="none" rtlCol="0">
              <a:spAutoFit/>
            </a:bodyPr>
            <a:lstStyle/>
            <a:p>
              <a:r>
                <a:rPr lang="en-US" sz="1600" dirty="0">
                  <a:latin typeface="Gill Sans" panose="020B0502020104020203" pitchFamily="34" charset="-79"/>
                  <a:cs typeface="Gill Sans" panose="020B0502020104020203" pitchFamily="34" charset="-79"/>
                </a:rPr>
                <a:t>N-GPU DL job</a:t>
              </a:r>
            </a:p>
          </p:txBody>
        </p:sp>
      </p:grpSp>
      <p:sp>
        <p:nvSpPr>
          <p:cNvPr id="671" name="Oval 670">
            <a:extLst>
              <a:ext uri="{FF2B5EF4-FFF2-40B4-BE49-F238E27FC236}">
                <a16:creationId xmlns:a16="http://schemas.microsoft.com/office/drawing/2014/main" id="{E517CB3D-864E-C440-B6BA-F11F819D7C05}"/>
              </a:ext>
            </a:extLst>
          </p:cNvPr>
          <p:cNvSpPr/>
          <p:nvPr/>
        </p:nvSpPr>
        <p:spPr>
          <a:xfrm>
            <a:off x="5869091" y="1785651"/>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panose="020B0502020104020203" pitchFamily="34" charset="-79"/>
                <a:cs typeface="Gill Sans" panose="020B0502020104020203" pitchFamily="34" charset="-79"/>
              </a:rPr>
              <a:t>1</a:t>
            </a:r>
          </a:p>
        </p:txBody>
      </p:sp>
      <p:sp>
        <p:nvSpPr>
          <p:cNvPr id="672" name="Oval 671">
            <a:extLst>
              <a:ext uri="{FF2B5EF4-FFF2-40B4-BE49-F238E27FC236}">
                <a16:creationId xmlns:a16="http://schemas.microsoft.com/office/drawing/2014/main" id="{00F2BACB-2C7D-FE42-B6C9-E60570DFE662}"/>
              </a:ext>
            </a:extLst>
          </p:cNvPr>
          <p:cNvSpPr/>
          <p:nvPr/>
        </p:nvSpPr>
        <p:spPr>
          <a:xfrm>
            <a:off x="5328578" y="1785651"/>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panose="020B0502020104020203" pitchFamily="34" charset="-79"/>
                <a:cs typeface="Gill Sans" panose="020B0502020104020203" pitchFamily="34" charset="-79"/>
              </a:rPr>
              <a:t>4</a:t>
            </a:r>
          </a:p>
        </p:txBody>
      </p:sp>
      <p:sp>
        <p:nvSpPr>
          <p:cNvPr id="673" name="Oval 672">
            <a:extLst>
              <a:ext uri="{FF2B5EF4-FFF2-40B4-BE49-F238E27FC236}">
                <a16:creationId xmlns:a16="http://schemas.microsoft.com/office/drawing/2014/main" id="{08A796E5-80AF-9F4F-8FF6-C1605107C44E}"/>
              </a:ext>
            </a:extLst>
          </p:cNvPr>
          <p:cNvSpPr/>
          <p:nvPr/>
        </p:nvSpPr>
        <p:spPr>
          <a:xfrm>
            <a:off x="4788065" y="1785651"/>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panose="020B0502020104020203" pitchFamily="34" charset="-79"/>
                <a:cs typeface="Gill Sans" panose="020B0502020104020203" pitchFamily="34" charset="-79"/>
              </a:rPr>
              <a:t>2</a:t>
            </a:r>
          </a:p>
        </p:txBody>
      </p:sp>
      <p:sp>
        <p:nvSpPr>
          <p:cNvPr id="674" name="Right Arrow 673">
            <a:extLst>
              <a:ext uri="{FF2B5EF4-FFF2-40B4-BE49-F238E27FC236}">
                <a16:creationId xmlns:a16="http://schemas.microsoft.com/office/drawing/2014/main" id="{F9AF80DA-1C60-DE4D-88BC-D101DFD568A3}"/>
              </a:ext>
            </a:extLst>
          </p:cNvPr>
          <p:cNvSpPr/>
          <p:nvPr/>
        </p:nvSpPr>
        <p:spPr>
          <a:xfrm rot="5400000">
            <a:off x="5537613" y="3694569"/>
            <a:ext cx="410125" cy="21140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675" name="Group 674">
            <a:extLst>
              <a:ext uri="{FF2B5EF4-FFF2-40B4-BE49-F238E27FC236}">
                <a16:creationId xmlns:a16="http://schemas.microsoft.com/office/drawing/2014/main" id="{53C53183-F107-9241-91D6-36BE94317FB7}"/>
              </a:ext>
            </a:extLst>
          </p:cNvPr>
          <p:cNvGrpSpPr/>
          <p:nvPr/>
        </p:nvGrpSpPr>
        <p:grpSpPr>
          <a:xfrm>
            <a:off x="4663214" y="4006708"/>
            <a:ext cx="2157984" cy="2154580"/>
            <a:chOff x="7767697" y="440196"/>
            <a:chExt cx="2157984" cy="2154580"/>
          </a:xfrm>
        </p:grpSpPr>
        <p:sp>
          <p:nvSpPr>
            <p:cNvPr id="676" name="Rectangle 675">
              <a:extLst>
                <a:ext uri="{FF2B5EF4-FFF2-40B4-BE49-F238E27FC236}">
                  <a16:creationId xmlns:a16="http://schemas.microsoft.com/office/drawing/2014/main" id="{39E6FF3E-D9E5-7642-8BAB-DBF422C90567}"/>
                </a:ext>
              </a:extLst>
            </p:cNvPr>
            <p:cNvSpPr/>
            <p:nvPr/>
          </p:nvSpPr>
          <p:spPr>
            <a:xfrm>
              <a:off x="7767697" y="440196"/>
              <a:ext cx="2157984" cy="2154580"/>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nvGrpSpPr>
            <p:cNvPr id="677" name="Group 676">
              <a:extLst>
                <a:ext uri="{FF2B5EF4-FFF2-40B4-BE49-F238E27FC236}">
                  <a16:creationId xmlns:a16="http://schemas.microsoft.com/office/drawing/2014/main" id="{165CA740-D36D-584C-B796-D27DB9D73098}"/>
                </a:ext>
              </a:extLst>
            </p:cNvPr>
            <p:cNvGrpSpPr>
              <a:grpSpLocks noChangeAspect="1"/>
            </p:cNvGrpSpPr>
            <p:nvPr/>
          </p:nvGrpSpPr>
          <p:grpSpPr>
            <a:xfrm>
              <a:off x="7814626" y="485046"/>
              <a:ext cx="274754" cy="274320"/>
              <a:chOff x="4933259" y="5062909"/>
              <a:chExt cx="549508" cy="548640"/>
            </a:xfrm>
            <a:solidFill>
              <a:schemeClr val="tx1">
                <a:lumMod val="50000"/>
                <a:lumOff val="50000"/>
              </a:schemeClr>
            </a:solidFill>
          </p:grpSpPr>
          <p:sp>
            <p:nvSpPr>
              <p:cNvPr id="853" name="Rectangle 852">
                <a:extLst>
                  <a:ext uri="{FF2B5EF4-FFF2-40B4-BE49-F238E27FC236}">
                    <a16:creationId xmlns:a16="http://schemas.microsoft.com/office/drawing/2014/main" id="{1A9E91E1-0E2E-2A43-8C5B-7D2BC69539EA}"/>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54" name="Rectangle 853">
                <a:extLst>
                  <a:ext uri="{FF2B5EF4-FFF2-40B4-BE49-F238E27FC236}">
                    <a16:creationId xmlns:a16="http://schemas.microsoft.com/office/drawing/2014/main" id="{C6AACBE5-73B4-0F4B-9910-72F125C9F462}"/>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55" name="Rectangle 854">
                <a:extLst>
                  <a:ext uri="{FF2B5EF4-FFF2-40B4-BE49-F238E27FC236}">
                    <a16:creationId xmlns:a16="http://schemas.microsoft.com/office/drawing/2014/main" id="{134D3FDA-7B6E-2249-AF4C-FC31E7CA3F35}"/>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56" name="Rectangle 855">
                <a:extLst>
                  <a:ext uri="{FF2B5EF4-FFF2-40B4-BE49-F238E27FC236}">
                    <a16:creationId xmlns:a16="http://schemas.microsoft.com/office/drawing/2014/main" id="{C9B05114-73B1-C74B-8B54-B9D7BA4202DE}"/>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678" name="Group 677">
              <a:extLst>
                <a:ext uri="{FF2B5EF4-FFF2-40B4-BE49-F238E27FC236}">
                  <a16:creationId xmlns:a16="http://schemas.microsoft.com/office/drawing/2014/main" id="{7A3B4E86-B451-9C4F-9DC6-B2CAAA2C9E17}"/>
                </a:ext>
              </a:extLst>
            </p:cNvPr>
            <p:cNvGrpSpPr>
              <a:grpSpLocks noChangeAspect="1"/>
            </p:cNvGrpSpPr>
            <p:nvPr/>
          </p:nvGrpSpPr>
          <p:grpSpPr>
            <a:xfrm>
              <a:off x="8171669" y="485046"/>
              <a:ext cx="274754" cy="274320"/>
              <a:chOff x="4933259" y="5062909"/>
              <a:chExt cx="549508" cy="548640"/>
            </a:xfrm>
            <a:solidFill>
              <a:schemeClr val="tx1">
                <a:lumMod val="50000"/>
                <a:lumOff val="50000"/>
              </a:schemeClr>
            </a:solidFill>
          </p:grpSpPr>
          <p:sp>
            <p:nvSpPr>
              <p:cNvPr id="849" name="Rectangle 848">
                <a:extLst>
                  <a:ext uri="{FF2B5EF4-FFF2-40B4-BE49-F238E27FC236}">
                    <a16:creationId xmlns:a16="http://schemas.microsoft.com/office/drawing/2014/main" id="{891E5BFB-7F77-C74B-A125-85A6F5872DDD}"/>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50" name="Rectangle 849">
                <a:extLst>
                  <a:ext uri="{FF2B5EF4-FFF2-40B4-BE49-F238E27FC236}">
                    <a16:creationId xmlns:a16="http://schemas.microsoft.com/office/drawing/2014/main" id="{A354DF56-DA80-C344-8651-9A08A1F39F12}"/>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51" name="Rectangle 850">
                <a:extLst>
                  <a:ext uri="{FF2B5EF4-FFF2-40B4-BE49-F238E27FC236}">
                    <a16:creationId xmlns:a16="http://schemas.microsoft.com/office/drawing/2014/main" id="{2A573998-A826-674B-8D60-4DC12479384D}"/>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52" name="Rectangle 851">
                <a:extLst>
                  <a:ext uri="{FF2B5EF4-FFF2-40B4-BE49-F238E27FC236}">
                    <a16:creationId xmlns:a16="http://schemas.microsoft.com/office/drawing/2014/main" id="{5041427C-5B9E-4340-A0A1-566C12FCA1AA}"/>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679" name="Group 678">
              <a:extLst>
                <a:ext uri="{FF2B5EF4-FFF2-40B4-BE49-F238E27FC236}">
                  <a16:creationId xmlns:a16="http://schemas.microsoft.com/office/drawing/2014/main" id="{59DED198-E529-E547-B3B7-6F8FDF67CD49}"/>
                </a:ext>
              </a:extLst>
            </p:cNvPr>
            <p:cNvGrpSpPr>
              <a:grpSpLocks noChangeAspect="1"/>
            </p:cNvGrpSpPr>
            <p:nvPr/>
          </p:nvGrpSpPr>
          <p:grpSpPr>
            <a:xfrm>
              <a:off x="8528712" y="485046"/>
              <a:ext cx="274754" cy="274320"/>
              <a:chOff x="4933259" y="5062909"/>
              <a:chExt cx="549508" cy="548640"/>
            </a:xfrm>
            <a:solidFill>
              <a:schemeClr val="tx1">
                <a:lumMod val="50000"/>
                <a:lumOff val="50000"/>
              </a:schemeClr>
            </a:solidFill>
          </p:grpSpPr>
          <p:sp>
            <p:nvSpPr>
              <p:cNvPr id="845" name="Rectangle 844">
                <a:extLst>
                  <a:ext uri="{FF2B5EF4-FFF2-40B4-BE49-F238E27FC236}">
                    <a16:creationId xmlns:a16="http://schemas.microsoft.com/office/drawing/2014/main" id="{794549A5-A850-AB4A-BC86-1D6D9C66CA31}"/>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46" name="Rectangle 845">
                <a:extLst>
                  <a:ext uri="{FF2B5EF4-FFF2-40B4-BE49-F238E27FC236}">
                    <a16:creationId xmlns:a16="http://schemas.microsoft.com/office/drawing/2014/main" id="{7AC74AFB-D133-9942-8284-0D3D6880ECEC}"/>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47" name="Rectangle 846">
                <a:extLst>
                  <a:ext uri="{FF2B5EF4-FFF2-40B4-BE49-F238E27FC236}">
                    <a16:creationId xmlns:a16="http://schemas.microsoft.com/office/drawing/2014/main" id="{1D7C8450-754F-434C-B8CA-2795A72E9E3D}"/>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48" name="Rectangle 847">
                <a:extLst>
                  <a:ext uri="{FF2B5EF4-FFF2-40B4-BE49-F238E27FC236}">
                    <a16:creationId xmlns:a16="http://schemas.microsoft.com/office/drawing/2014/main" id="{E580591F-AF74-F046-BC98-521428D908DC}"/>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680" name="Group 679">
              <a:extLst>
                <a:ext uri="{FF2B5EF4-FFF2-40B4-BE49-F238E27FC236}">
                  <a16:creationId xmlns:a16="http://schemas.microsoft.com/office/drawing/2014/main" id="{9230A83C-CE68-3843-87BC-9F9D83DFA0E3}"/>
                </a:ext>
              </a:extLst>
            </p:cNvPr>
            <p:cNvGrpSpPr>
              <a:grpSpLocks noChangeAspect="1"/>
            </p:cNvGrpSpPr>
            <p:nvPr/>
          </p:nvGrpSpPr>
          <p:grpSpPr>
            <a:xfrm>
              <a:off x="8885755" y="485046"/>
              <a:ext cx="274754" cy="274320"/>
              <a:chOff x="4933259" y="5062909"/>
              <a:chExt cx="549508" cy="548640"/>
            </a:xfrm>
            <a:solidFill>
              <a:schemeClr val="tx1">
                <a:lumMod val="50000"/>
                <a:lumOff val="50000"/>
              </a:schemeClr>
            </a:solidFill>
          </p:grpSpPr>
          <p:sp>
            <p:nvSpPr>
              <p:cNvPr id="841" name="Rectangle 840">
                <a:extLst>
                  <a:ext uri="{FF2B5EF4-FFF2-40B4-BE49-F238E27FC236}">
                    <a16:creationId xmlns:a16="http://schemas.microsoft.com/office/drawing/2014/main" id="{5C9724CD-3D28-F846-B44F-60EB88931344}"/>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42" name="Rectangle 841">
                <a:extLst>
                  <a:ext uri="{FF2B5EF4-FFF2-40B4-BE49-F238E27FC236}">
                    <a16:creationId xmlns:a16="http://schemas.microsoft.com/office/drawing/2014/main" id="{2696B0E7-C564-0C4A-9424-C723DB284270}"/>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43" name="Rectangle 842">
                <a:extLst>
                  <a:ext uri="{FF2B5EF4-FFF2-40B4-BE49-F238E27FC236}">
                    <a16:creationId xmlns:a16="http://schemas.microsoft.com/office/drawing/2014/main" id="{F454E3FF-1C34-804E-9560-3286D442BBE6}"/>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44" name="Rectangle 843">
                <a:extLst>
                  <a:ext uri="{FF2B5EF4-FFF2-40B4-BE49-F238E27FC236}">
                    <a16:creationId xmlns:a16="http://schemas.microsoft.com/office/drawing/2014/main" id="{079ABEA3-9DB6-DB48-8A12-D6AED3CA3A52}"/>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681" name="Group 680">
              <a:extLst>
                <a:ext uri="{FF2B5EF4-FFF2-40B4-BE49-F238E27FC236}">
                  <a16:creationId xmlns:a16="http://schemas.microsoft.com/office/drawing/2014/main" id="{29541F3E-A5A1-7148-9AC3-5FA065BC75E5}"/>
                </a:ext>
              </a:extLst>
            </p:cNvPr>
            <p:cNvGrpSpPr>
              <a:grpSpLocks noChangeAspect="1"/>
            </p:cNvGrpSpPr>
            <p:nvPr/>
          </p:nvGrpSpPr>
          <p:grpSpPr>
            <a:xfrm>
              <a:off x="9242798" y="485046"/>
              <a:ext cx="274754" cy="274320"/>
              <a:chOff x="4933259" y="5062909"/>
              <a:chExt cx="549508" cy="548640"/>
            </a:xfrm>
            <a:solidFill>
              <a:schemeClr val="tx1">
                <a:lumMod val="50000"/>
                <a:lumOff val="50000"/>
              </a:schemeClr>
            </a:solidFill>
          </p:grpSpPr>
          <p:sp>
            <p:nvSpPr>
              <p:cNvPr id="837" name="Rectangle 836">
                <a:extLst>
                  <a:ext uri="{FF2B5EF4-FFF2-40B4-BE49-F238E27FC236}">
                    <a16:creationId xmlns:a16="http://schemas.microsoft.com/office/drawing/2014/main" id="{008644A3-B1CC-D842-BAE4-67D28A1426BA}"/>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38" name="Rectangle 837">
                <a:extLst>
                  <a:ext uri="{FF2B5EF4-FFF2-40B4-BE49-F238E27FC236}">
                    <a16:creationId xmlns:a16="http://schemas.microsoft.com/office/drawing/2014/main" id="{8458F5C7-5679-024D-8B4E-3E5275775670}"/>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39" name="Rectangle 838">
                <a:extLst>
                  <a:ext uri="{FF2B5EF4-FFF2-40B4-BE49-F238E27FC236}">
                    <a16:creationId xmlns:a16="http://schemas.microsoft.com/office/drawing/2014/main" id="{A7CC470D-AA6E-FE45-8F90-3B7127E587D4}"/>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40" name="Rectangle 839">
                <a:extLst>
                  <a:ext uri="{FF2B5EF4-FFF2-40B4-BE49-F238E27FC236}">
                    <a16:creationId xmlns:a16="http://schemas.microsoft.com/office/drawing/2014/main" id="{D800207C-8EB8-1944-B1DA-CAE3FAD60DA4}"/>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682" name="Group 681">
              <a:extLst>
                <a:ext uri="{FF2B5EF4-FFF2-40B4-BE49-F238E27FC236}">
                  <a16:creationId xmlns:a16="http://schemas.microsoft.com/office/drawing/2014/main" id="{874613FA-DCC7-4B47-8C12-8167CC0AF992}"/>
                </a:ext>
              </a:extLst>
            </p:cNvPr>
            <p:cNvGrpSpPr>
              <a:grpSpLocks noChangeAspect="1"/>
            </p:cNvGrpSpPr>
            <p:nvPr/>
          </p:nvGrpSpPr>
          <p:grpSpPr>
            <a:xfrm>
              <a:off x="9599842" y="485046"/>
              <a:ext cx="274754" cy="274320"/>
              <a:chOff x="4933259" y="5062909"/>
              <a:chExt cx="549508" cy="548640"/>
            </a:xfrm>
            <a:solidFill>
              <a:schemeClr val="tx1">
                <a:lumMod val="50000"/>
                <a:lumOff val="50000"/>
              </a:schemeClr>
            </a:solidFill>
          </p:grpSpPr>
          <p:sp>
            <p:nvSpPr>
              <p:cNvPr id="833" name="Rectangle 832">
                <a:extLst>
                  <a:ext uri="{FF2B5EF4-FFF2-40B4-BE49-F238E27FC236}">
                    <a16:creationId xmlns:a16="http://schemas.microsoft.com/office/drawing/2014/main" id="{534D78C9-BEE8-0B44-9782-BF5A430433C4}"/>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34" name="Rectangle 833">
                <a:extLst>
                  <a:ext uri="{FF2B5EF4-FFF2-40B4-BE49-F238E27FC236}">
                    <a16:creationId xmlns:a16="http://schemas.microsoft.com/office/drawing/2014/main" id="{16AE6FB7-9F30-274A-8DF7-57F706A9BF87}"/>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35" name="Rectangle 834">
                <a:extLst>
                  <a:ext uri="{FF2B5EF4-FFF2-40B4-BE49-F238E27FC236}">
                    <a16:creationId xmlns:a16="http://schemas.microsoft.com/office/drawing/2014/main" id="{F5826CEC-DC9C-E447-811C-BA074AC0B53A}"/>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36" name="Rectangle 835">
                <a:extLst>
                  <a:ext uri="{FF2B5EF4-FFF2-40B4-BE49-F238E27FC236}">
                    <a16:creationId xmlns:a16="http://schemas.microsoft.com/office/drawing/2014/main" id="{D3061700-9B00-F848-9843-3300BE848239}"/>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683" name="Group 682">
              <a:extLst>
                <a:ext uri="{FF2B5EF4-FFF2-40B4-BE49-F238E27FC236}">
                  <a16:creationId xmlns:a16="http://schemas.microsoft.com/office/drawing/2014/main" id="{11DD3EBD-E677-0247-9A19-577A62FBC4A8}"/>
                </a:ext>
              </a:extLst>
            </p:cNvPr>
            <p:cNvGrpSpPr>
              <a:grpSpLocks noChangeAspect="1"/>
            </p:cNvGrpSpPr>
            <p:nvPr/>
          </p:nvGrpSpPr>
          <p:grpSpPr>
            <a:xfrm>
              <a:off x="7814626" y="839972"/>
              <a:ext cx="274754" cy="274320"/>
              <a:chOff x="4933259" y="5062909"/>
              <a:chExt cx="549508" cy="548640"/>
            </a:xfrm>
          </p:grpSpPr>
          <p:sp>
            <p:nvSpPr>
              <p:cNvPr id="829" name="Rectangle 828">
                <a:extLst>
                  <a:ext uri="{FF2B5EF4-FFF2-40B4-BE49-F238E27FC236}">
                    <a16:creationId xmlns:a16="http://schemas.microsoft.com/office/drawing/2014/main" id="{3ADA1172-4F10-0C44-8F8B-65E7E8F8F316}"/>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30" name="Rectangle 829">
                <a:extLst>
                  <a:ext uri="{FF2B5EF4-FFF2-40B4-BE49-F238E27FC236}">
                    <a16:creationId xmlns:a16="http://schemas.microsoft.com/office/drawing/2014/main" id="{2C8DC2D2-9B9F-2F43-8DE0-128A7B3889BF}"/>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31" name="Rectangle 830">
                <a:extLst>
                  <a:ext uri="{FF2B5EF4-FFF2-40B4-BE49-F238E27FC236}">
                    <a16:creationId xmlns:a16="http://schemas.microsoft.com/office/drawing/2014/main" id="{225E4D14-F1CB-B346-A69E-8B6190BC758B}"/>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32" name="Rectangle 831">
                <a:extLst>
                  <a:ext uri="{FF2B5EF4-FFF2-40B4-BE49-F238E27FC236}">
                    <a16:creationId xmlns:a16="http://schemas.microsoft.com/office/drawing/2014/main" id="{4884E184-48EC-B542-8A9F-E79E23E7DF52}"/>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684" name="Group 683">
              <a:extLst>
                <a:ext uri="{FF2B5EF4-FFF2-40B4-BE49-F238E27FC236}">
                  <a16:creationId xmlns:a16="http://schemas.microsoft.com/office/drawing/2014/main" id="{C97DE334-18B2-3B4E-BA3B-FF2058F16D05}"/>
                </a:ext>
              </a:extLst>
            </p:cNvPr>
            <p:cNvGrpSpPr>
              <a:grpSpLocks noChangeAspect="1"/>
            </p:cNvGrpSpPr>
            <p:nvPr/>
          </p:nvGrpSpPr>
          <p:grpSpPr>
            <a:xfrm>
              <a:off x="8171669" y="839972"/>
              <a:ext cx="274754" cy="274320"/>
              <a:chOff x="4933259" y="5062909"/>
              <a:chExt cx="549508" cy="548640"/>
            </a:xfrm>
          </p:grpSpPr>
          <p:sp>
            <p:nvSpPr>
              <p:cNvPr id="825" name="Rectangle 824">
                <a:extLst>
                  <a:ext uri="{FF2B5EF4-FFF2-40B4-BE49-F238E27FC236}">
                    <a16:creationId xmlns:a16="http://schemas.microsoft.com/office/drawing/2014/main" id="{900754D3-5601-F143-961C-48CA964AF491}"/>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26" name="Rectangle 825">
                <a:extLst>
                  <a:ext uri="{FF2B5EF4-FFF2-40B4-BE49-F238E27FC236}">
                    <a16:creationId xmlns:a16="http://schemas.microsoft.com/office/drawing/2014/main" id="{647A253F-2937-A84E-A82F-CEEBCFA08E0A}"/>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27" name="Rectangle 826">
                <a:extLst>
                  <a:ext uri="{FF2B5EF4-FFF2-40B4-BE49-F238E27FC236}">
                    <a16:creationId xmlns:a16="http://schemas.microsoft.com/office/drawing/2014/main" id="{A2BF6694-D727-2347-9F9C-5AE471D394EC}"/>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28" name="Rectangle 827">
                <a:extLst>
                  <a:ext uri="{FF2B5EF4-FFF2-40B4-BE49-F238E27FC236}">
                    <a16:creationId xmlns:a16="http://schemas.microsoft.com/office/drawing/2014/main" id="{9FC4753E-C657-5B49-A2D5-DF86DA62FAFE}"/>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685" name="Group 684">
              <a:extLst>
                <a:ext uri="{FF2B5EF4-FFF2-40B4-BE49-F238E27FC236}">
                  <a16:creationId xmlns:a16="http://schemas.microsoft.com/office/drawing/2014/main" id="{71135411-C532-8F42-84A5-B0610219C238}"/>
                </a:ext>
              </a:extLst>
            </p:cNvPr>
            <p:cNvGrpSpPr>
              <a:grpSpLocks noChangeAspect="1"/>
            </p:cNvGrpSpPr>
            <p:nvPr/>
          </p:nvGrpSpPr>
          <p:grpSpPr>
            <a:xfrm>
              <a:off x="8528712" y="839972"/>
              <a:ext cx="274754" cy="274320"/>
              <a:chOff x="4933259" y="5062909"/>
              <a:chExt cx="549508" cy="548640"/>
            </a:xfrm>
          </p:grpSpPr>
          <p:sp>
            <p:nvSpPr>
              <p:cNvPr id="821" name="Rectangle 820">
                <a:extLst>
                  <a:ext uri="{FF2B5EF4-FFF2-40B4-BE49-F238E27FC236}">
                    <a16:creationId xmlns:a16="http://schemas.microsoft.com/office/drawing/2014/main" id="{3ED63469-FC82-284B-8952-3DFB3CFC12BD}"/>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22" name="Rectangle 821">
                <a:extLst>
                  <a:ext uri="{FF2B5EF4-FFF2-40B4-BE49-F238E27FC236}">
                    <a16:creationId xmlns:a16="http://schemas.microsoft.com/office/drawing/2014/main" id="{2BE1AAF7-19A8-C14D-8859-75B92F25B844}"/>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23" name="Rectangle 822">
                <a:extLst>
                  <a:ext uri="{FF2B5EF4-FFF2-40B4-BE49-F238E27FC236}">
                    <a16:creationId xmlns:a16="http://schemas.microsoft.com/office/drawing/2014/main" id="{E59FD822-87F6-9A45-935F-73172F22540E}"/>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24" name="Rectangle 823">
                <a:extLst>
                  <a:ext uri="{FF2B5EF4-FFF2-40B4-BE49-F238E27FC236}">
                    <a16:creationId xmlns:a16="http://schemas.microsoft.com/office/drawing/2014/main" id="{60801296-0A95-4144-B198-C6318AE4CBF0}"/>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686" name="Group 685">
              <a:extLst>
                <a:ext uri="{FF2B5EF4-FFF2-40B4-BE49-F238E27FC236}">
                  <a16:creationId xmlns:a16="http://schemas.microsoft.com/office/drawing/2014/main" id="{E0AC07CC-B092-D84A-90C3-9BED1314D238}"/>
                </a:ext>
              </a:extLst>
            </p:cNvPr>
            <p:cNvGrpSpPr>
              <a:grpSpLocks noChangeAspect="1"/>
            </p:cNvGrpSpPr>
            <p:nvPr/>
          </p:nvGrpSpPr>
          <p:grpSpPr>
            <a:xfrm>
              <a:off x="8885755" y="839972"/>
              <a:ext cx="274754" cy="274320"/>
              <a:chOff x="4933259" y="5062909"/>
              <a:chExt cx="549508" cy="548640"/>
            </a:xfrm>
          </p:grpSpPr>
          <p:sp>
            <p:nvSpPr>
              <p:cNvPr id="817" name="Rectangle 816">
                <a:extLst>
                  <a:ext uri="{FF2B5EF4-FFF2-40B4-BE49-F238E27FC236}">
                    <a16:creationId xmlns:a16="http://schemas.microsoft.com/office/drawing/2014/main" id="{67456FAC-9500-5F43-B095-302995E15093}"/>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18" name="Rectangle 817">
                <a:extLst>
                  <a:ext uri="{FF2B5EF4-FFF2-40B4-BE49-F238E27FC236}">
                    <a16:creationId xmlns:a16="http://schemas.microsoft.com/office/drawing/2014/main" id="{73E4184D-6EB0-D443-9883-77446076C6D0}"/>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19" name="Rectangle 818">
                <a:extLst>
                  <a:ext uri="{FF2B5EF4-FFF2-40B4-BE49-F238E27FC236}">
                    <a16:creationId xmlns:a16="http://schemas.microsoft.com/office/drawing/2014/main" id="{ED615909-737B-A543-95B2-1ED4B9B53B7B}"/>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20" name="Rectangle 819">
                <a:extLst>
                  <a:ext uri="{FF2B5EF4-FFF2-40B4-BE49-F238E27FC236}">
                    <a16:creationId xmlns:a16="http://schemas.microsoft.com/office/drawing/2014/main" id="{7563BC2D-B17D-6644-B8CB-637292ADDFFA}"/>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687" name="Group 686">
              <a:extLst>
                <a:ext uri="{FF2B5EF4-FFF2-40B4-BE49-F238E27FC236}">
                  <a16:creationId xmlns:a16="http://schemas.microsoft.com/office/drawing/2014/main" id="{7D9F5C3D-205B-314A-AB5B-0EB94B7FCFFE}"/>
                </a:ext>
              </a:extLst>
            </p:cNvPr>
            <p:cNvGrpSpPr>
              <a:grpSpLocks noChangeAspect="1"/>
            </p:cNvGrpSpPr>
            <p:nvPr/>
          </p:nvGrpSpPr>
          <p:grpSpPr>
            <a:xfrm>
              <a:off x="9242798" y="839972"/>
              <a:ext cx="274754" cy="274320"/>
              <a:chOff x="4933259" y="5062909"/>
              <a:chExt cx="549508" cy="548640"/>
            </a:xfrm>
            <a:solidFill>
              <a:schemeClr val="tx1">
                <a:lumMod val="50000"/>
                <a:lumOff val="50000"/>
              </a:schemeClr>
            </a:solidFill>
          </p:grpSpPr>
          <p:sp>
            <p:nvSpPr>
              <p:cNvPr id="813" name="Rectangle 812">
                <a:extLst>
                  <a:ext uri="{FF2B5EF4-FFF2-40B4-BE49-F238E27FC236}">
                    <a16:creationId xmlns:a16="http://schemas.microsoft.com/office/drawing/2014/main" id="{23A7984C-A126-2C4E-9EB9-BB1DEDDFC868}"/>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14" name="Rectangle 813">
                <a:extLst>
                  <a:ext uri="{FF2B5EF4-FFF2-40B4-BE49-F238E27FC236}">
                    <a16:creationId xmlns:a16="http://schemas.microsoft.com/office/drawing/2014/main" id="{DA2C1432-697A-3241-84E2-30C51518E632}"/>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15" name="Rectangle 814">
                <a:extLst>
                  <a:ext uri="{FF2B5EF4-FFF2-40B4-BE49-F238E27FC236}">
                    <a16:creationId xmlns:a16="http://schemas.microsoft.com/office/drawing/2014/main" id="{8D237D45-2914-AB45-B45E-CFA5622EF6DC}"/>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16" name="Rectangle 815">
                <a:extLst>
                  <a:ext uri="{FF2B5EF4-FFF2-40B4-BE49-F238E27FC236}">
                    <a16:creationId xmlns:a16="http://schemas.microsoft.com/office/drawing/2014/main" id="{0C7707D6-D1F5-E14F-9A94-1EE1BF0BB829}"/>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688" name="Group 687">
              <a:extLst>
                <a:ext uri="{FF2B5EF4-FFF2-40B4-BE49-F238E27FC236}">
                  <a16:creationId xmlns:a16="http://schemas.microsoft.com/office/drawing/2014/main" id="{A63CEBEE-7E27-F945-AD2E-4343DC0BF082}"/>
                </a:ext>
              </a:extLst>
            </p:cNvPr>
            <p:cNvGrpSpPr>
              <a:grpSpLocks noChangeAspect="1"/>
            </p:cNvGrpSpPr>
            <p:nvPr/>
          </p:nvGrpSpPr>
          <p:grpSpPr>
            <a:xfrm>
              <a:off x="9599842" y="839972"/>
              <a:ext cx="274754" cy="274320"/>
              <a:chOff x="4933259" y="5062909"/>
              <a:chExt cx="549508" cy="548640"/>
            </a:xfrm>
          </p:grpSpPr>
          <p:sp>
            <p:nvSpPr>
              <p:cNvPr id="809" name="Rectangle 808">
                <a:extLst>
                  <a:ext uri="{FF2B5EF4-FFF2-40B4-BE49-F238E27FC236}">
                    <a16:creationId xmlns:a16="http://schemas.microsoft.com/office/drawing/2014/main" id="{7B34BE4E-1972-414E-B458-399B65028622}"/>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10" name="Rectangle 809">
                <a:extLst>
                  <a:ext uri="{FF2B5EF4-FFF2-40B4-BE49-F238E27FC236}">
                    <a16:creationId xmlns:a16="http://schemas.microsoft.com/office/drawing/2014/main" id="{5B0F1C92-D2EF-C84D-8283-2008B119968A}"/>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11" name="Rectangle 810">
                <a:extLst>
                  <a:ext uri="{FF2B5EF4-FFF2-40B4-BE49-F238E27FC236}">
                    <a16:creationId xmlns:a16="http://schemas.microsoft.com/office/drawing/2014/main" id="{97ABAA70-3A1A-9C4B-AF91-8109CA0E7706}"/>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12" name="Rectangle 811">
                <a:extLst>
                  <a:ext uri="{FF2B5EF4-FFF2-40B4-BE49-F238E27FC236}">
                    <a16:creationId xmlns:a16="http://schemas.microsoft.com/office/drawing/2014/main" id="{A35E5E92-12EF-0245-8F14-6D60EC63FB21}"/>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689" name="Group 688">
              <a:extLst>
                <a:ext uri="{FF2B5EF4-FFF2-40B4-BE49-F238E27FC236}">
                  <a16:creationId xmlns:a16="http://schemas.microsoft.com/office/drawing/2014/main" id="{8D258891-FFDE-FE46-8A43-DAB74A35B47A}"/>
                </a:ext>
              </a:extLst>
            </p:cNvPr>
            <p:cNvGrpSpPr>
              <a:grpSpLocks noChangeAspect="1"/>
            </p:cNvGrpSpPr>
            <p:nvPr/>
          </p:nvGrpSpPr>
          <p:grpSpPr>
            <a:xfrm>
              <a:off x="7814626" y="1194898"/>
              <a:ext cx="274754" cy="274320"/>
              <a:chOff x="4933259" y="5062909"/>
              <a:chExt cx="549508" cy="548640"/>
            </a:xfrm>
            <a:solidFill>
              <a:schemeClr val="tx1">
                <a:lumMod val="50000"/>
                <a:lumOff val="50000"/>
              </a:schemeClr>
            </a:solidFill>
          </p:grpSpPr>
          <p:sp>
            <p:nvSpPr>
              <p:cNvPr id="805" name="Rectangle 804">
                <a:extLst>
                  <a:ext uri="{FF2B5EF4-FFF2-40B4-BE49-F238E27FC236}">
                    <a16:creationId xmlns:a16="http://schemas.microsoft.com/office/drawing/2014/main" id="{AF398180-5FA1-0247-9224-74A423977D75}"/>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06" name="Rectangle 805">
                <a:extLst>
                  <a:ext uri="{FF2B5EF4-FFF2-40B4-BE49-F238E27FC236}">
                    <a16:creationId xmlns:a16="http://schemas.microsoft.com/office/drawing/2014/main" id="{8B023718-76F6-874C-81CF-25302E36989A}"/>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07" name="Rectangle 806">
                <a:extLst>
                  <a:ext uri="{FF2B5EF4-FFF2-40B4-BE49-F238E27FC236}">
                    <a16:creationId xmlns:a16="http://schemas.microsoft.com/office/drawing/2014/main" id="{E7216BCD-D4D9-BB4D-8222-8F8650E65510}"/>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08" name="Rectangle 807">
                <a:extLst>
                  <a:ext uri="{FF2B5EF4-FFF2-40B4-BE49-F238E27FC236}">
                    <a16:creationId xmlns:a16="http://schemas.microsoft.com/office/drawing/2014/main" id="{6BA0BF81-8E43-4743-838C-09880C57101D}"/>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690" name="Group 689">
              <a:extLst>
                <a:ext uri="{FF2B5EF4-FFF2-40B4-BE49-F238E27FC236}">
                  <a16:creationId xmlns:a16="http://schemas.microsoft.com/office/drawing/2014/main" id="{9C8B0F51-CBE4-824B-BBAE-6293AD4AF84F}"/>
                </a:ext>
              </a:extLst>
            </p:cNvPr>
            <p:cNvGrpSpPr>
              <a:grpSpLocks noChangeAspect="1"/>
            </p:cNvGrpSpPr>
            <p:nvPr/>
          </p:nvGrpSpPr>
          <p:grpSpPr>
            <a:xfrm>
              <a:off x="8171669" y="1194898"/>
              <a:ext cx="274754" cy="274320"/>
              <a:chOff x="4933259" y="5062909"/>
              <a:chExt cx="549508" cy="548640"/>
            </a:xfrm>
          </p:grpSpPr>
          <p:sp>
            <p:nvSpPr>
              <p:cNvPr id="801" name="Rectangle 800">
                <a:extLst>
                  <a:ext uri="{FF2B5EF4-FFF2-40B4-BE49-F238E27FC236}">
                    <a16:creationId xmlns:a16="http://schemas.microsoft.com/office/drawing/2014/main" id="{336306CE-DB84-BA4A-9660-B88F95A0943C}"/>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02" name="Rectangle 801">
                <a:extLst>
                  <a:ext uri="{FF2B5EF4-FFF2-40B4-BE49-F238E27FC236}">
                    <a16:creationId xmlns:a16="http://schemas.microsoft.com/office/drawing/2014/main" id="{4B12CF7A-36F1-1E40-883A-3CEB2D936245}"/>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03" name="Rectangle 802">
                <a:extLst>
                  <a:ext uri="{FF2B5EF4-FFF2-40B4-BE49-F238E27FC236}">
                    <a16:creationId xmlns:a16="http://schemas.microsoft.com/office/drawing/2014/main" id="{B4FC24ED-9C45-1F4C-BAB7-5FB287C51B9E}"/>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04" name="Rectangle 803">
                <a:extLst>
                  <a:ext uri="{FF2B5EF4-FFF2-40B4-BE49-F238E27FC236}">
                    <a16:creationId xmlns:a16="http://schemas.microsoft.com/office/drawing/2014/main" id="{B62EE631-79BF-6B43-AB03-87C280B4A4F2}"/>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691" name="Group 690">
              <a:extLst>
                <a:ext uri="{FF2B5EF4-FFF2-40B4-BE49-F238E27FC236}">
                  <a16:creationId xmlns:a16="http://schemas.microsoft.com/office/drawing/2014/main" id="{FDDF00D7-52D8-304D-A243-BD7E4EBDA282}"/>
                </a:ext>
              </a:extLst>
            </p:cNvPr>
            <p:cNvGrpSpPr>
              <a:grpSpLocks noChangeAspect="1"/>
            </p:cNvGrpSpPr>
            <p:nvPr/>
          </p:nvGrpSpPr>
          <p:grpSpPr>
            <a:xfrm>
              <a:off x="8528712" y="1194898"/>
              <a:ext cx="274754" cy="274320"/>
              <a:chOff x="4933259" y="5062909"/>
              <a:chExt cx="549508" cy="548640"/>
            </a:xfrm>
          </p:grpSpPr>
          <p:sp>
            <p:nvSpPr>
              <p:cNvPr id="797" name="Rectangle 796">
                <a:extLst>
                  <a:ext uri="{FF2B5EF4-FFF2-40B4-BE49-F238E27FC236}">
                    <a16:creationId xmlns:a16="http://schemas.microsoft.com/office/drawing/2014/main" id="{45F733F9-5E7A-D546-9191-1D43E2EA6D96}"/>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98" name="Rectangle 797">
                <a:extLst>
                  <a:ext uri="{FF2B5EF4-FFF2-40B4-BE49-F238E27FC236}">
                    <a16:creationId xmlns:a16="http://schemas.microsoft.com/office/drawing/2014/main" id="{4204914E-AD52-614A-BE82-1AD43CC6AA00}"/>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99" name="Rectangle 798">
                <a:extLst>
                  <a:ext uri="{FF2B5EF4-FFF2-40B4-BE49-F238E27FC236}">
                    <a16:creationId xmlns:a16="http://schemas.microsoft.com/office/drawing/2014/main" id="{9CDBB1B5-8D01-1548-A415-2FD188D246C0}"/>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00" name="Rectangle 799">
                <a:extLst>
                  <a:ext uri="{FF2B5EF4-FFF2-40B4-BE49-F238E27FC236}">
                    <a16:creationId xmlns:a16="http://schemas.microsoft.com/office/drawing/2014/main" id="{26C4FBEC-824A-1141-A028-506104F8A0EB}"/>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692" name="Group 691">
              <a:extLst>
                <a:ext uri="{FF2B5EF4-FFF2-40B4-BE49-F238E27FC236}">
                  <a16:creationId xmlns:a16="http://schemas.microsoft.com/office/drawing/2014/main" id="{0CBC69B3-0215-8C46-A436-55A90DBECD52}"/>
                </a:ext>
              </a:extLst>
            </p:cNvPr>
            <p:cNvGrpSpPr>
              <a:grpSpLocks noChangeAspect="1"/>
            </p:cNvGrpSpPr>
            <p:nvPr/>
          </p:nvGrpSpPr>
          <p:grpSpPr>
            <a:xfrm>
              <a:off x="8885755" y="1194898"/>
              <a:ext cx="274754" cy="274320"/>
              <a:chOff x="4933259" y="5062909"/>
              <a:chExt cx="549508" cy="548640"/>
            </a:xfrm>
            <a:solidFill>
              <a:schemeClr val="tx1">
                <a:lumMod val="50000"/>
                <a:lumOff val="50000"/>
              </a:schemeClr>
            </a:solidFill>
          </p:grpSpPr>
          <p:sp>
            <p:nvSpPr>
              <p:cNvPr id="793" name="Rectangle 792">
                <a:extLst>
                  <a:ext uri="{FF2B5EF4-FFF2-40B4-BE49-F238E27FC236}">
                    <a16:creationId xmlns:a16="http://schemas.microsoft.com/office/drawing/2014/main" id="{E8C4318E-12BB-B744-BEC8-54CEF523D9C7}"/>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94" name="Rectangle 793">
                <a:extLst>
                  <a:ext uri="{FF2B5EF4-FFF2-40B4-BE49-F238E27FC236}">
                    <a16:creationId xmlns:a16="http://schemas.microsoft.com/office/drawing/2014/main" id="{7320FA52-13C3-6F41-9198-B1889CFB19B2}"/>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95" name="Rectangle 794">
                <a:extLst>
                  <a:ext uri="{FF2B5EF4-FFF2-40B4-BE49-F238E27FC236}">
                    <a16:creationId xmlns:a16="http://schemas.microsoft.com/office/drawing/2014/main" id="{BE4D6D98-98AF-5648-BC97-F95355BBF5C3}"/>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96" name="Rectangle 795">
                <a:extLst>
                  <a:ext uri="{FF2B5EF4-FFF2-40B4-BE49-F238E27FC236}">
                    <a16:creationId xmlns:a16="http://schemas.microsoft.com/office/drawing/2014/main" id="{23B8F98E-70DD-544A-8C88-A1B61FD2B3C5}"/>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693" name="Group 692">
              <a:extLst>
                <a:ext uri="{FF2B5EF4-FFF2-40B4-BE49-F238E27FC236}">
                  <a16:creationId xmlns:a16="http://schemas.microsoft.com/office/drawing/2014/main" id="{5B03788E-3A8E-4640-981B-CBA372C99BD7}"/>
                </a:ext>
              </a:extLst>
            </p:cNvPr>
            <p:cNvGrpSpPr>
              <a:grpSpLocks noChangeAspect="1"/>
            </p:cNvGrpSpPr>
            <p:nvPr/>
          </p:nvGrpSpPr>
          <p:grpSpPr>
            <a:xfrm>
              <a:off x="9242798" y="1194898"/>
              <a:ext cx="274754" cy="274320"/>
              <a:chOff x="4933259" y="5062909"/>
              <a:chExt cx="549508" cy="548640"/>
            </a:xfrm>
          </p:grpSpPr>
          <p:sp>
            <p:nvSpPr>
              <p:cNvPr id="789" name="Rectangle 788">
                <a:extLst>
                  <a:ext uri="{FF2B5EF4-FFF2-40B4-BE49-F238E27FC236}">
                    <a16:creationId xmlns:a16="http://schemas.microsoft.com/office/drawing/2014/main" id="{90E48A06-C158-A244-A96F-33297CBC38F4}"/>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90" name="Rectangle 789">
                <a:extLst>
                  <a:ext uri="{FF2B5EF4-FFF2-40B4-BE49-F238E27FC236}">
                    <a16:creationId xmlns:a16="http://schemas.microsoft.com/office/drawing/2014/main" id="{5B71F972-32D8-1943-AA49-404E65CE4F66}"/>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91" name="Rectangle 790">
                <a:extLst>
                  <a:ext uri="{FF2B5EF4-FFF2-40B4-BE49-F238E27FC236}">
                    <a16:creationId xmlns:a16="http://schemas.microsoft.com/office/drawing/2014/main" id="{E44536F2-3AD4-6442-AD98-2177DC6A5C52}"/>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92" name="Rectangle 791">
                <a:extLst>
                  <a:ext uri="{FF2B5EF4-FFF2-40B4-BE49-F238E27FC236}">
                    <a16:creationId xmlns:a16="http://schemas.microsoft.com/office/drawing/2014/main" id="{42316C4A-C8FC-9946-BF9A-6F3943768311}"/>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694" name="Group 693">
              <a:extLst>
                <a:ext uri="{FF2B5EF4-FFF2-40B4-BE49-F238E27FC236}">
                  <a16:creationId xmlns:a16="http://schemas.microsoft.com/office/drawing/2014/main" id="{E6E379CD-0495-1C48-B439-B9EEA607617B}"/>
                </a:ext>
              </a:extLst>
            </p:cNvPr>
            <p:cNvGrpSpPr>
              <a:grpSpLocks noChangeAspect="1"/>
            </p:cNvGrpSpPr>
            <p:nvPr/>
          </p:nvGrpSpPr>
          <p:grpSpPr>
            <a:xfrm>
              <a:off x="9599842" y="1194898"/>
              <a:ext cx="274754" cy="274320"/>
              <a:chOff x="4933259" y="5062909"/>
              <a:chExt cx="549508" cy="548640"/>
            </a:xfrm>
          </p:grpSpPr>
          <p:sp>
            <p:nvSpPr>
              <p:cNvPr id="785" name="Rectangle 784">
                <a:extLst>
                  <a:ext uri="{FF2B5EF4-FFF2-40B4-BE49-F238E27FC236}">
                    <a16:creationId xmlns:a16="http://schemas.microsoft.com/office/drawing/2014/main" id="{8A44AB24-17F2-E34E-8367-D6E91A16917F}"/>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86" name="Rectangle 785">
                <a:extLst>
                  <a:ext uri="{FF2B5EF4-FFF2-40B4-BE49-F238E27FC236}">
                    <a16:creationId xmlns:a16="http://schemas.microsoft.com/office/drawing/2014/main" id="{2063BCAF-31AA-1644-9CDB-F4CAF5DCAD04}"/>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87" name="Rectangle 786">
                <a:extLst>
                  <a:ext uri="{FF2B5EF4-FFF2-40B4-BE49-F238E27FC236}">
                    <a16:creationId xmlns:a16="http://schemas.microsoft.com/office/drawing/2014/main" id="{77D2CB5B-CD2D-034C-8629-8A2AB7DF0EED}"/>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88" name="Rectangle 787">
                <a:extLst>
                  <a:ext uri="{FF2B5EF4-FFF2-40B4-BE49-F238E27FC236}">
                    <a16:creationId xmlns:a16="http://schemas.microsoft.com/office/drawing/2014/main" id="{89A3C248-74C7-CA43-B9F6-C3865BC638B1}"/>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695" name="Group 694">
              <a:extLst>
                <a:ext uri="{FF2B5EF4-FFF2-40B4-BE49-F238E27FC236}">
                  <a16:creationId xmlns:a16="http://schemas.microsoft.com/office/drawing/2014/main" id="{1134F1F4-9E00-2A49-92EE-802E0895DD78}"/>
                </a:ext>
              </a:extLst>
            </p:cNvPr>
            <p:cNvGrpSpPr>
              <a:grpSpLocks noChangeAspect="1"/>
            </p:cNvGrpSpPr>
            <p:nvPr/>
          </p:nvGrpSpPr>
          <p:grpSpPr>
            <a:xfrm>
              <a:off x="7814626" y="1549824"/>
              <a:ext cx="274754" cy="274320"/>
              <a:chOff x="4933259" y="5062909"/>
              <a:chExt cx="549508" cy="548640"/>
            </a:xfrm>
            <a:solidFill>
              <a:schemeClr val="tx1">
                <a:lumMod val="50000"/>
                <a:lumOff val="50000"/>
              </a:schemeClr>
            </a:solidFill>
          </p:grpSpPr>
          <p:sp>
            <p:nvSpPr>
              <p:cNvPr id="781" name="Rectangle 780">
                <a:extLst>
                  <a:ext uri="{FF2B5EF4-FFF2-40B4-BE49-F238E27FC236}">
                    <a16:creationId xmlns:a16="http://schemas.microsoft.com/office/drawing/2014/main" id="{193C76F7-0BCD-B24D-8539-85688D3E0B38}"/>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82" name="Rectangle 781">
                <a:extLst>
                  <a:ext uri="{FF2B5EF4-FFF2-40B4-BE49-F238E27FC236}">
                    <a16:creationId xmlns:a16="http://schemas.microsoft.com/office/drawing/2014/main" id="{9E1CEE9C-42DE-A84D-BA77-D5C5962841E9}"/>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83" name="Rectangle 782">
                <a:extLst>
                  <a:ext uri="{FF2B5EF4-FFF2-40B4-BE49-F238E27FC236}">
                    <a16:creationId xmlns:a16="http://schemas.microsoft.com/office/drawing/2014/main" id="{28FC9BBF-3FD6-5B49-B55E-55948BE763B5}"/>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84" name="Rectangle 783">
                <a:extLst>
                  <a:ext uri="{FF2B5EF4-FFF2-40B4-BE49-F238E27FC236}">
                    <a16:creationId xmlns:a16="http://schemas.microsoft.com/office/drawing/2014/main" id="{633D67D8-6B7A-5D46-BE3D-7CE388EDF0CB}"/>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696" name="Group 695">
              <a:extLst>
                <a:ext uri="{FF2B5EF4-FFF2-40B4-BE49-F238E27FC236}">
                  <a16:creationId xmlns:a16="http://schemas.microsoft.com/office/drawing/2014/main" id="{DEFCC225-5BCE-AB4E-AB74-37A24519F218}"/>
                </a:ext>
              </a:extLst>
            </p:cNvPr>
            <p:cNvGrpSpPr>
              <a:grpSpLocks noChangeAspect="1"/>
            </p:cNvGrpSpPr>
            <p:nvPr/>
          </p:nvGrpSpPr>
          <p:grpSpPr>
            <a:xfrm>
              <a:off x="8171669" y="1549824"/>
              <a:ext cx="274754" cy="274320"/>
              <a:chOff x="4933259" y="5062909"/>
              <a:chExt cx="549508" cy="548640"/>
            </a:xfrm>
          </p:grpSpPr>
          <p:sp>
            <p:nvSpPr>
              <p:cNvPr id="777" name="Rectangle 776">
                <a:extLst>
                  <a:ext uri="{FF2B5EF4-FFF2-40B4-BE49-F238E27FC236}">
                    <a16:creationId xmlns:a16="http://schemas.microsoft.com/office/drawing/2014/main" id="{3C96DB9A-D5B5-694C-8457-9CCEFB0711CB}"/>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78" name="Rectangle 777">
                <a:extLst>
                  <a:ext uri="{FF2B5EF4-FFF2-40B4-BE49-F238E27FC236}">
                    <a16:creationId xmlns:a16="http://schemas.microsoft.com/office/drawing/2014/main" id="{26C929E1-8F28-5945-9A6E-172CD2A15E63}"/>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79" name="Rectangle 778">
                <a:extLst>
                  <a:ext uri="{FF2B5EF4-FFF2-40B4-BE49-F238E27FC236}">
                    <a16:creationId xmlns:a16="http://schemas.microsoft.com/office/drawing/2014/main" id="{B77D1205-2A33-BF4A-A12B-8A2EEDEF08F8}"/>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80" name="Rectangle 779">
                <a:extLst>
                  <a:ext uri="{FF2B5EF4-FFF2-40B4-BE49-F238E27FC236}">
                    <a16:creationId xmlns:a16="http://schemas.microsoft.com/office/drawing/2014/main" id="{B7C905B3-8242-234F-97CB-048651D69245}"/>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697" name="Group 696">
              <a:extLst>
                <a:ext uri="{FF2B5EF4-FFF2-40B4-BE49-F238E27FC236}">
                  <a16:creationId xmlns:a16="http://schemas.microsoft.com/office/drawing/2014/main" id="{16B772F0-D99F-DA4B-AE26-E86F3B2CEA5F}"/>
                </a:ext>
              </a:extLst>
            </p:cNvPr>
            <p:cNvGrpSpPr>
              <a:grpSpLocks noChangeAspect="1"/>
            </p:cNvGrpSpPr>
            <p:nvPr/>
          </p:nvGrpSpPr>
          <p:grpSpPr>
            <a:xfrm>
              <a:off x="8528712" y="1549824"/>
              <a:ext cx="274754" cy="274320"/>
              <a:chOff x="4933259" y="5062909"/>
              <a:chExt cx="549508" cy="548640"/>
            </a:xfrm>
            <a:solidFill>
              <a:schemeClr val="tx1">
                <a:lumMod val="50000"/>
                <a:lumOff val="50000"/>
              </a:schemeClr>
            </a:solidFill>
          </p:grpSpPr>
          <p:sp>
            <p:nvSpPr>
              <p:cNvPr id="773" name="Rectangle 772">
                <a:extLst>
                  <a:ext uri="{FF2B5EF4-FFF2-40B4-BE49-F238E27FC236}">
                    <a16:creationId xmlns:a16="http://schemas.microsoft.com/office/drawing/2014/main" id="{8C6A231C-CD8A-E048-8A05-0BB02EC73DF6}"/>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74" name="Rectangle 773">
                <a:extLst>
                  <a:ext uri="{FF2B5EF4-FFF2-40B4-BE49-F238E27FC236}">
                    <a16:creationId xmlns:a16="http://schemas.microsoft.com/office/drawing/2014/main" id="{12A9F49A-362B-E342-BDA6-BE5B07EE1464}"/>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75" name="Rectangle 774">
                <a:extLst>
                  <a:ext uri="{FF2B5EF4-FFF2-40B4-BE49-F238E27FC236}">
                    <a16:creationId xmlns:a16="http://schemas.microsoft.com/office/drawing/2014/main" id="{1D858D8F-834E-C14B-B86B-3BE54FEA7390}"/>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76" name="Rectangle 775">
                <a:extLst>
                  <a:ext uri="{FF2B5EF4-FFF2-40B4-BE49-F238E27FC236}">
                    <a16:creationId xmlns:a16="http://schemas.microsoft.com/office/drawing/2014/main" id="{B17F67A2-DFDC-FC45-93EE-9EF030ADA9D1}"/>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698" name="Group 697">
              <a:extLst>
                <a:ext uri="{FF2B5EF4-FFF2-40B4-BE49-F238E27FC236}">
                  <a16:creationId xmlns:a16="http://schemas.microsoft.com/office/drawing/2014/main" id="{35FDD084-E90A-CF4E-A858-527A7F7F7F53}"/>
                </a:ext>
              </a:extLst>
            </p:cNvPr>
            <p:cNvGrpSpPr>
              <a:grpSpLocks noChangeAspect="1"/>
            </p:cNvGrpSpPr>
            <p:nvPr/>
          </p:nvGrpSpPr>
          <p:grpSpPr>
            <a:xfrm>
              <a:off x="8885755" y="1549824"/>
              <a:ext cx="274754" cy="274320"/>
              <a:chOff x="4933259" y="5062909"/>
              <a:chExt cx="549508" cy="548640"/>
            </a:xfrm>
            <a:solidFill>
              <a:schemeClr val="tx1">
                <a:lumMod val="50000"/>
                <a:lumOff val="50000"/>
              </a:schemeClr>
            </a:solidFill>
          </p:grpSpPr>
          <p:sp>
            <p:nvSpPr>
              <p:cNvPr id="769" name="Rectangle 768">
                <a:extLst>
                  <a:ext uri="{FF2B5EF4-FFF2-40B4-BE49-F238E27FC236}">
                    <a16:creationId xmlns:a16="http://schemas.microsoft.com/office/drawing/2014/main" id="{5602C478-4B6B-1D4C-8141-D57C17BF0FA9}"/>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70" name="Rectangle 769">
                <a:extLst>
                  <a:ext uri="{FF2B5EF4-FFF2-40B4-BE49-F238E27FC236}">
                    <a16:creationId xmlns:a16="http://schemas.microsoft.com/office/drawing/2014/main" id="{B166F008-35BD-BF4D-87D4-2CC65CB8CF6A}"/>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71" name="Rectangle 770">
                <a:extLst>
                  <a:ext uri="{FF2B5EF4-FFF2-40B4-BE49-F238E27FC236}">
                    <a16:creationId xmlns:a16="http://schemas.microsoft.com/office/drawing/2014/main" id="{7323756A-F75A-6A43-B50C-3EB85FB7A7F5}"/>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72" name="Rectangle 771">
                <a:extLst>
                  <a:ext uri="{FF2B5EF4-FFF2-40B4-BE49-F238E27FC236}">
                    <a16:creationId xmlns:a16="http://schemas.microsoft.com/office/drawing/2014/main" id="{80910909-C585-F44F-AA82-3D7A51AC0E0A}"/>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699" name="Group 698">
              <a:extLst>
                <a:ext uri="{FF2B5EF4-FFF2-40B4-BE49-F238E27FC236}">
                  <a16:creationId xmlns:a16="http://schemas.microsoft.com/office/drawing/2014/main" id="{71F2177C-9DBE-FD48-A52C-75C46EC2DF04}"/>
                </a:ext>
              </a:extLst>
            </p:cNvPr>
            <p:cNvGrpSpPr>
              <a:grpSpLocks noChangeAspect="1"/>
            </p:cNvGrpSpPr>
            <p:nvPr/>
          </p:nvGrpSpPr>
          <p:grpSpPr>
            <a:xfrm>
              <a:off x="9242798" y="1549824"/>
              <a:ext cx="274754" cy="274320"/>
              <a:chOff x="4933259" y="5062909"/>
              <a:chExt cx="549508" cy="548640"/>
            </a:xfrm>
          </p:grpSpPr>
          <p:sp>
            <p:nvSpPr>
              <p:cNvPr id="765" name="Rectangle 764">
                <a:extLst>
                  <a:ext uri="{FF2B5EF4-FFF2-40B4-BE49-F238E27FC236}">
                    <a16:creationId xmlns:a16="http://schemas.microsoft.com/office/drawing/2014/main" id="{F60347D7-3BB9-9F44-BC06-6A98DAA53607}"/>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66" name="Rectangle 765">
                <a:extLst>
                  <a:ext uri="{FF2B5EF4-FFF2-40B4-BE49-F238E27FC236}">
                    <a16:creationId xmlns:a16="http://schemas.microsoft.com/office/drawing/2014/main" id="{D1A8D11C-5D47-C944-A609-691C9FA8F1A7}"/>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67" name="Rectangle 766">
                <a:extLst>
                  <a:ext uri="{FF2B5EF4-FFF2-40B4-BE49-F238E27FC236}">
                    <a16:creationId xmlns:a16="http://schemas.microsoft.com/office/drawing/2014/main" id="{0BD62D14-9722-034F-8A71-FD9C8A8B9231}"/>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68" name="Rectangle 767">
                <a:extLst>
                  <a:ext uri="{FF2B5EF4-FFF2-40B4-BE49-F238E27FC236}">
                    <a16:creationId xmlns:a16="http://schemas.microsoft.com/office/drawing/2014/main" id="{D7AFD46B-8957-EE43-9524-80FBC7245D73}"/>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700" name="Group 699">
              <a:extLst>
                <a:ext uri="{FF2B5EF4-FFF2-40B4-BE49-F238E27FC236}">
                  <a16:creationId xmlns:a16="http://schemas.microsoft.com/office/drawing/2014/main" id="{C09B4D9F-E245-C749-BC5A-E26CD3BC4A50}"/>
                </a:ext>
              </a:extLst>
            </p:cNvPr>
            <p:cNvGrpSpPr>
              <a:grpSpLocks noChangeAspect="1"/>
            </p:cNvGrpSpPr>
            <p:nvPr/>
          </p:nvGrpSpPr>
          <p:grpSpPr>
            <a:xfrm>
              <a:off x="9599842" y="1549824"/>
              <a:ext cx="274754" cy="274320"/>
              <a:chOff x="4933259" y="5062909"/>
              <a:chExt cx="549508" cy="548640"/>
            </a:xfrm>
          </p:grpSpPr>
          <p:sp>
            <p:nvSpPr>
              <p:cNvPr id="761" name="Rectangle 760">
                <a:extLst>
                  <a:ext uri="{FF2B5EF4-FFF2-40B4-BE49-F238E27FC236}">
                    <a16:creationId xmlns:a16="http://schemas.microsoft.com/office/drawing/2014/main" id="{8C23910E-FB35-324F-B931-BC6521CC2AE5}"/>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62" name="Rectangle 761">
                <a:extLst>
                  <a:ext uri="{FF2B5EF4-FFF2-40B4-BE49-F238E27FC236}">
                    <a16:creationId xmlns:a16="http://schemas.microsoft.com/office/drawing/2014/main" id="{9BE2DE8C-0F83-2742-950F-0B25BDB303F3}"/>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63" name="Rectangle 762">
                <a:extLst>
                  <a:ext uri="{FF2B5EF4-FFF2-40B4-BE49-F238E27FC236}">
                    <a16:creationId xmlns:a16="http://schemas.microsoft.com/office/drawing/2014/main" id="{99FF80CC-D2AD-2544-BDFA-29B5C904EA82}"/>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64" name="Rectangle 763">
                <a:extLst>
                  <a:ext uri="{FF2B5EF4-FFF2-40B4-BE49-F238E27FC236}">
                    <a16:creationId xmlns:a16="http://schemas.microsoft.com/office/drawing/2014/main" id="{BD07C88D-EDBC-9D43-801E-9ECAD06B8E3A}"/>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701" name="Group 700">
              <a:extLst>
                <a:ext uri="{FF2B5EF4-FFF2-40B4-BE49-F238E27FC236}">
                  <a16:creationId xmlns:a16="http://schemas.microsoft.com/office/drawing/2014/main" id="{4DF1304B-E1B6-D244-B115-57703C7CE675}"/>
                </a:ext>
              </a:extLst>
            </p:cNvPr>
            <p:cNvGrpSpPr>
              <a:grpSpLocks noChangeAspect="1"/>
            </p:cNvGrpSpPr>
            <p:nvPr/>
          </p:nvGrpSpPr>
          <p:grpSpPr>
            <a:xfrm>
              <a:off x="7814626" y="1904750"/>
              <a:ext cx="274754" cy="274320"/>
              <a:chOff x="4933259" y="5062909"/>
              <a:chExt cx="549508" cy="548640"/>
            </a:xfrm>
            <a:solidFill>
              <a:schemeClr val="tx1">
                <a:lumMod val="50000"/>
                <a:lumOff val="50000"/>
              </a:schemeClr>
            </a:solidFill>
          </p:grpSpPr>
          <p:sp>
            <p:nvSpPr>
              <p:cNvPr id="757" name="Rectangle 756">
                <a:extLst>
                  <a:ext uri="{FF2B5EF4-FFF2-40B4-BE49-F238E27FC236}">
                    <a16:creationId xmlns:a16="http://schemas.microsoft.com/office/drawing/2014/main" id="{70A8B220-10BE-CE4E-8615-2F5EF575EAB1}"/>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58" name="Rectangle 757">
                <a:extLst>
                  <a:ext uri="{FF2B5EF4-FFF2-40B4-BE49-F238E27FC236}">
                    <a16:creationId xmlns:a16="http://schemas.microsoft.com/office/drawing/2014/main" id="{FBDBA7EE-0AE3-A343-A753-5ED2C2F954C1}"/>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59" name="Rectangle 758">
                <a:extLst>
                  <a:ext uri="{FF2B5EF4-FFF2-40B4-BE49-F238E27FC236}">
                    <a16:creationId xmlns:a16="http://schemas.microsoft.com/office/drawing/2014/main" id="{B7E573CF-1E18-9E4E-9F9F-D788F09D5922}"/>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60" name="Rectangle 759">
                <a:extLst>
                  <a:ext uri="{FF2B5EF4-FFF2-40B4-BE49-F238E27FC236}">
                    <a16:creationId xmlns:a16="http://schemas.microsoft.com/office/drawing/2014/main" id="{71928765-25CC-F445-8C81-0FA8C0DBC44B}"/>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702" name="Group 701">
              <a:extLst>
                <a:ext uri="{FF2B5EF4-FFF2-40B4-BE49-F238E27FC236}">
                  <a16:creationId xmlns:a16="http://schemas.microsoft.com/office/drawing/2014/main" id="{4B2314AD-496B-0948-91BB-A99D7B7AD691}"/>
                </a:ext>
              </a:extLst>
            </p:cNvPr>
            <p:cNvGrpSpPr>
              <a:grpSpLocks noChangeAspect="1"/>
            </p:cNvGrpSpPr>
            <p:nvPr/>
          </p:nvGrpSpPr>
          <p:grpSpPr>
            <a:xfrm>
              <a:off x="8171669" y="1904750"/>
              <a:ext cx="274754" cy="274320"/>
              <a:chOff x="4933259" y="5062909"/>
              <a:chExt cx="549508" cy="548640"/>
            </a:xfrm>
          </p:grpSpPr>
          <p:sp>
            <p:nvSpPr>
              <p:cNvPr id="753" name="Rectangle 752">
                <a:extLst>
                  <a:ext uri="{FF2B5EF4-FFF2-40B4-BE49-F238E27FC236}">
                    <a16:creationId xmlns:a16="http://schemas.microsoft.com/office/drawing/2014/main" id="{CEDFDA7B-D2E4-B847-A33B-617A5D363577}"/>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54" name="Rectangle 753">
                <a:extLst>
                  <a:ext uri="{FF2B5EF4-FFF2-40B4-BE49-F238E27FC236}">
                    <a16:creationId xmlns:a16="http://schemas.microsoft.com/office/drawing/2014/main" id="{DBA48642-AF46-FB47-97BE-54A9408508F2}"/>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55" name="Rectangle 754">
                <a:extLst>
                  <a:ext uri="{FF2B5EF4-FFF2-40B4-BE49-F238E27FC236}">
                    <a16:creationId xmlns:a16="http://schemas.microsoft.com/office/drawing/2014/main" id="{22494D89-8CDD-3F43-B180-61DB8EB4051C}"/>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56" name="Rectangle 755">
                <a:extLst>
                  <a:ext uri="{FF2B5EF4-FFF2-40B4-BE49-F238E27FC236}">
                    <a16:creationId xmlns:a16="http://schemas.microsoft.com/office/drawing/2014/main" id="{33098F32-6706-FC44-A66F-6446727D8A6E}"/>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703" name="Group 702">
              <a:extLst>
                <a:ext uri="{FF2B5EF4-FFF2-40B4-BE49-F238E27FC236}">
                  <a16:creationId xmlns:a16="http://schemas.microsoft.com/office/drawing/2014/main" id="{2B3F6278-140D-944B-9180-C544FD28AD02}"/>
                </a:ext>
              </a:extLst>
            </p:cNvPr>
            <p:cNvGrpSpPr>
              <a:grpSpLocks noChangeAspect="1"/>
            </p:cNvGrpSpPr>
            <p:nvPr/>
          </p:nvGrpSpPr>
          <p:grpSpPr>
            <a:xfrm>
              <a:off x="8528712" y="1904750"/>
              <a:ext cx="274754" cy="274320"/>
              <a:chOff x="4933259" y="5062909"/>
              <a:chExt cx="549508" cy="548640"/>
            </a:xfrm>
            <a:solidFill>
              <a:schemeClr val="tx1">
                <a:lumMod val="50000"/>
                <a:lumOff val="50000"/>
              </a:schemeClr>
            </a:solidFill>
          </p:grpSpPr>
          <p:sp>
            <p:nvSpPr>
              <p:cNvPr id="749" name="Rectangle 748">
                <a:extLst>
                  <a:ext uri="{FF2B5EF4-FFF2-40B4-BE49-F238E27FC236}">
                    <a16:creationId xmlns:a16="http://schemas.microsoft.com/office/drawing/2014/main" id="{1105328D-39DB-104A-9A19-9D01E86CD51E}"/>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50" name="Rectangle 749">
                <a:extLst>
                  <a:ext uri="{FF2B5EF4-FFF2-40B4-BE49-F238E27FC236}">
                    <a16:creationId xmlns:a16="http://schemas.microsoft.com/office/drawing/2014/main" id="{A1089D87-BF72-7945-9913-C8D2B66B03D8}"/>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51" name="Rectangle 750">
                <a:extLst>
                  <a:ext uri="{FF2B5EF4-FFF2-40B4-BE49-F238E27FC236}">
                    <a16:creationId xmlns:a16="http://schemas.microsoft.com/office/drawing/2014/main" id="{025DA097-CC3A-0346-BCF1-AC2D5B1E5878}"/>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52" name="Rectangle 751">
                <a:extLst>
                  <a:ext uri="{FF2B5EF4-FFF2-40B4-BE49-F238E27FC236}">
                    <a16:creationId xmlns:a16="http://schemas.microsoft.com/office/drawing/2014/main" id="{18FD0D05-FC84-2348-BFAA-5CD24CD275AA}"/>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704" name="Group 703">
              <a:extLst>
                <a:ext uri="{FF2B5EF4-FFF2-40B4-BE49-F238E27FC236}">
                  <a16:creationId xmlns:a16="http://schemas.microsoft.com/office/drawing/2014/main" id="{D7856EAB-ACB8-E341-A0A2-F3AB7459C331}"/>
                </a:ext>
              </a:extLst>
            </p:cNvPr>
            <p:cNvGrpSpPr>
              <a:grpSpLocks noChangeAspect="1"/>
            </p:cNvGrpSpPr>
            <p:nvPr/>
          </p:nvGrpSpPr>
          <p:grpSpPr>
            <a:xfrm>
              <a:off x="8885755" y="1904750"/>
              <a:ext cx="274754" cy="274320"/>
              <a:chOff x="4933259" y="5062909"/>
              <a:chExt cx="549508" cy="548640"/>
            </a:xfrm>
          </p:grpSpPr>
          <p:sp>
            <p:nvSpPr>
              <p:cNvPr id="745" name="Rectangle 744">
                <a:extLst>
                  <a:ext uri="{FF2B5EF4-FFF2-40B4-BE49-F238E27FC236}">
                    <a16:creationId xmlns:a16="http://schemas.microsoft.com/office/drawing/2014/main" id="{1103A3B6-0345-AC44-9933-3EFCA0C4EBB3}"/>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46" name="Rectangle 745">
                <a:extLst>
                  <a:ext uri="{FF2B5EF4-FFF2-40B4-BE49-F238E27FC236}">
                    <a16:creationId xmlns:a16="http://schemas.microsoft.com/office/drawing/2014/main" id="{64652FBC-35C6-AE43-8ACB-635870CF07F9}"/>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47" name="Rectangle 746">
                <a:extLst>
                  <a:ext uri="{FF2B5EF4-FFF2-40B4-BE49-F238E27FC236}">
                    <a16:creationId xmlns:a16="http://schemas.microsoft.com/office/drawing/2014/main" id="{9662B45F-6DD8-3844-87B2-5A549661BE6F}"/>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48" name="Rectangle 747">
                <a:extLst>
                  <a:ext uri="{FF2B5EF4-FFF2-40B4-BE49-F238E27FC236}">
                    <a16:creationId xmlns:a16="http://schemas.microsoft.com/office/drawing/2014/main" id="{5F085EBA-088A-0443-B616-B14920578299}"/>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705" name="Group 704">
              <a:extLst>
                <a:ext uri="{FF2B5EF4-FFF2-40B4-BE49-F238E27FC236}">
                  <a16:creationId xmlns:a16="http://schemas.microsoft.com/office/drawing/2014/main" id="{95569C26-F123-0947-8346-6C78AA71CB0D}"/>
                </a:ext>
              </a:extLst>
            </p:cNvPr>
            <p:cNvGrpSpPr>
              <a:grpSpLocks noChangeAspect="1"/>
            </p:cNvGrpSpPr>
            <p:nvPr/>
          </p:nvGrpSpPr>
          <p:grpSpPr>
            <a:xfrm>
              <a:off x="9242798" y="1904750"/>
              <a:ext cx="274754" cy="274320"/>
              <a:chOff x="4933259" y="5062909"/>
              <a:chExt cx="549508" cy="548640"/>
            </a:xfrm>
            <a:solidFill>
              <a:schemeClr val="tx1">
                <a:lumMod val="50000"/>
                <a:lumOff val="50000"/>
              </a:schemeClr>
            </a:solidFill>
          </p:grpSpPr>
          <p:sp>
            <p:nvSpPr>
              <p:cNvPr id="741" name="Rectangle 740">
                <a:extLst>
                  <a:ext uri="{FF2B5EF4-FFF2-40B4-BE49-F238E27FC236}">
                    <a16:creationId xmlns:a16="http://schemas.microsoft.com/office/drawing/2014/main" id="{63427E83-D986-0B41-9BF1-FB4A80D60529}"/>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42" name="Rectangle 741">
                <a:extLst>
                  <a:ext uri="{FF2B5EF4-FFF2-40B4-BE49-F238E27FC236}">
                    <a16:creationId xmlns:a16="http://schemas.microsoft.com/office/drawing/2014/main" id="{739E8DE1-EE8F-E248-807F-0B2B3D87E0A0}"/>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43" name="Rectangle 742">
                <a:extLst>
                  <a:ext uri="{FF2B5EF4-FFF2-40B4-BE49-F238E27FC236}">
                    <a16:creationId xmlns:a16="http://schemas.microsoft.com/office/drawing/2014/main" id="{7A5A2DCB-81DB-D04D-B7C6-748CAF46541F}"/>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44" name="Rectangle 743">
                <a:extLst>
                  <a:ext uri="{FF2B5EF4-FFF2-40B4-BE49-F238E27FC236}">
                    <a16:creationId xmlns:a16="http://schemas.microsoft.com/office/drawing/2014/main" id="{3DE26E5B-5DB5-4F45-A50F-C7FEFB33877D}"/>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706" name="Group 705">
              <a:extLst>
                <a:ext uri="{FF2B5EF4-FFF2-40B4-BE49-F238E27FC236}">
                  <a16:creationId xmlns:a16="http://schemas.microsoft.com/office/drawing/2014/main" id="{7C3BCA21-AD1C-CE45-8761-9469D17FC7B8}"/>
                </a:ext>
              </a:extLst>
            </p:cNvPr>
            <p:cNvGrpSpPr>
              <a:grpSpLocks noChangeAspect="1"/>
            </p:cNvGrpSpPr>
            <p:nvPr/>
          </p:nvGrpSpPr>
          <p:grpSpPr>
            <a:xfrm>
              <a:off x="9599842" y="1904750"/>
              <a:ext cx="274754" cy="274320"/>
              <a:chOff x="4933259" y="5062909"/>
              <a:chExt cx="549508" cy="548640"/>
            </a:xfrm>
          </p:grpSpPr>
          <p:sp>
            <p:nvSpPr>
              <p:cNvPr id="737" name="Rectangle 736">
                <a:extLst>
                  <a:ext uri="{FF2B5EF4-FFF2-40B4-BE49-F238E27FC236}">
                    <a16:creationId xmlns:a16="http://schemas.microsoft.com/office/drawing/2014/main" id="{BFA7EB92-E3BF-DD42-B44A-637ABC124B13}"/>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38" name="Rectangle 737">
                <a:extLst>
                  <a:ext uri="{FF2B5EF4-FFF2-40B4-BE49-F238E27FC236}">
                    <a16:creationId xmlns:a16="http://schemas.microsoft.com/office/drawing/2014/main" id="{4FA8E526-82E1-CC4D-98AC-AF6B9886414B}"/>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39" name="Rectangle 738">
                <a:extLst>
                  <a:ext uri="{FF2B5EF4-FFF2-40B4-BE49-F238E27FC236}">
                    <a16:creationId xmlns:a16="http://schemas.microsoft.com/office/drawing/2014/main" id="{3A264D85-6BC9-3A49-8021-4BE01DF2FB2F}"/>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40" name="Rectangle 739">
                <a:extLst>
                  <a:ext uri="{FF2B5EF4-FFF2-40B4-BE49-F238E27FC236}">
                    <a16:creationId xmlns:a16="http://schemas.microsoft.com/office/drawing/2014/main" id="{7C9975CD-C3A5-DA44-925E-6C055E4789F7}"/>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707" name="Group 706">
              <a:extLst>
                <a:ext uri="{FF2B5EF4-FFF2-40B4-BE49-F238E27FC236}">
                  <a16:creationId xmlns:a16="http://schemas.microsoft.com/office/drawing/2014/main" id="{7C3C06F3-FB3F-4542-BC22-DE47880042C5}"/>
                </a:ext>
              </a:extLst>
            </p:cNvPr>
            <p:cNvGrpSpPr>
              <a:grpSpLocks noChangeAspect="1"/>
            </p:cNvGrpSpPr>
            <p:nvPr/>
          </p:nvGrpSpPr>
          <p:grpSpPr>
            <a:xfrm>
              <a:off x="7814626" y="2259678"/>
              <a:ext cx="274754" cy="274320"/>
              <a:chOff x="4933259" y="5062909"/>
              <a:chExt cx="549508" cy="548640"/>
            </a:xfrm>
            <a:solidFill>
              <a:schemeClr val="tx1">
                <a:lumMod val="50000"/>
                <a:lumOff val="50000"/>
              </a:schemeClr>
            </a:solidFill>
          </p:grpSpPr>
          <p:sp>
            <p:nvSpPr>
              <p:cNvPr id="733" name="Rectangle 732">
                <a:extLst>
                  <a:ext uri="{FF2B5EF4-FFF2-40B4-BE49-F238E27FC236}">
                    <a16:creationId xmlns:a16="http://schemas.microsoft.com/office/drawing/2014/main" id="{251AE361-7F71-B64A-A152-FF497A2F5103}"/>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34" name="Rectangle 733">
                <a:extLst>
                  <a:ext uri="{FF2B5EF4-FFF2-40B4-BE49-F238E27FC236}">
                    <a16:creationId xmlns:a16="http://schemas.microsoft.com/office/drawing/2014/main" id="{2658A256-C279-6D47-8CA4-327722436AD1}"/>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35" name="Rectangle 734">
                <a:extLst>
                  <a:ext uri="{FF2B5EF4-FFF2-40B4-BE49-F238E27FC236}">
                    <a16:creationId xmlns:a16="http://schemas.microsoft.com/office/drawing/2014/main" id="{511F81CF-9668-FE46-A4A5-AEAC5CC3EEF5}"/>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36" name="Rectangle 735">
                <a:extLst>
                  <a:ext uri="{FF2B5EF4-FFF2-40B4-BE49-F238E27FC236}">
                    <a16:creationId xmlns:a16="http://schemas.microsoft.com/office/drawing/2014/main" id="{5570FC77-0CF1-6A41-84E3-B34A5FAD81C2}"/>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708" name="Group 707">
              <a:extLst>
                <a:ext uri="{FF2B5EF4-FFF2-40B4-BE49-F238E27FC236}">
                  <a16:creationId xmlns:a16="http://schemas.microsoft.com/office/drawing/2014/main" id="{235AC275-F7A5-DA41-8FEB-65593A8E19B7}"/>
                </a:ext>
              </a:extLst>
            </p:cNvPr>
            <p:cNvGrpSpPr>
              <a:grpSpLocks noChangeAspect="1"/>
            </p:cNvGrpSpPr>
            <p:nvPr/>
          </p:nvGrpSpPr>
          <p:grpSpPr>
            <a:xfrm>
              <a:off x="8171669" y="2259678"/>
              <a:ext cx="274754" cy="274320"/>
              <a:chOff x="4933259" y="5062909"/>
              <a:chExt cx="549508" cy="548640"/>
            </a:xfrm>
          </p:grpSpPr>
          <p:sp>
            <p:nvSpPr>
              <p:cNvPr id="729" name="Rectangle 728">
                <a:extLst>
                  <a:ext uri="{FF2B5EF4-FFF2-40B4-BE49-F238E27FC236}">
                    <a16:creationId xmlns:a16="http://schemas.microsoft.com/office/drawing/2014/main" id="{40C113F5-C8B0-3540-B01F-CA5BB15FBA39}"/>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30" name="Rectangle 729">
                <a:extLst>
                  <a:ext uri="{FF2B5EF4-FFF2-40B4-BE49-F238E27FC236}">
                    <a16:creationId xmlns:a16="http://schemas.microsoft.com/office/drawing/2014/main" id="{04474AEC-FCA8-C543-858C-9FA077620D98}"/>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31" name="Rectangle 730">
                <a:extLst>
                  <a:ext uri="{FF2B5EF4-FFF2-40B4-BE49-F238E27FC236}">
                    <a16:creationId xmlns:a16="http://schemas.microsoft.com/office/drawing/2014/main" id="{AAFD57AA-CAE3-2C44-BAD4-C61E4454D988}"/>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32" name="Rectangle 731">
                <a:extLst>
                  <a:ext uri="{FF2B5EF4-FFF2-40B4-BE49-F238E27FC236}">
                    <a16:creationId xmlns:a16="http://schemas.microsoft.com/office/drawing/2014/main" id="{2E32DB32-F148-E042-97F4-BDA91ED5D95A}"/>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709" name="Group 708">
              <a:extLst>
                <a:ext uri="{FF2B5EF4-FFF2-40B4-BE49-F238E27FC236}">
                  <a16:creationId xmlns:a16="http://schemas.microsoft.com/office/drawing/2014/main" id="{49DE71F5-5C2B-A643-B295-F466F90A785A}"/>
                </a:ext>
              </a:extLst>
            </p:cNvPr>
            <p:cNvGrpSpPr>
              <a:grpSpLocks noChangeAspect="1"/>
            </p:cNvGrpSpPr>
            <p:nvPr/>
          </p:nvGrpSpPr>
          <p:grpSpPr>
            <a:xfrm>
              <a:off x="8528712" y="2259678"/>
              <a:ext cx="274754" cy="274320"/>
              <a:chOff x="4933259" y="5062909"/>
              <a:chExt cx="549508" cy="548640"/>
            </a:xfrm>
          </p:grpSpPr>
          <p:sp>
            <p:nvSpPr>
              <p:cNvPr id="725" name="Rectangle 724">
                <a:extLst>
                  <a:ext uri="{FF2B5EF4-FFF2-40B4-BE49-F238E27FC236}">
                    <a16:creationId xmlns:a16="http://schemas.microsoft.com/office/drawing/2014/main" id="{A3861F0A-4041-DF49-8DDE-8E26D9E3FA11}"/>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26" name="Rectangle 725">
                <a:extLst>
                  <a:ext uri="{FF2B5EF4-FFF2-40B4-BE49-F238E27FC236}">
                    <a16:creationId xmlns:a16="http://schemas.microsoft.com/office/drawing/2014/main" id="{B21B94E2-CFF9-5842-B7A2-102477D62165}"/>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27" name="Rectangle 726">
                <a:extLst>
                  <a:ext uri="{FF2B5EF4-FFF2-40B4-BE49-F238E27FC236}">
                    <a16:creationId xmlns:a16="http://schemas.microsoft.com/office/drawing/2014/main" id="{8986C92B-D7B0-2243-95A8-C559D8A59EE0}"/>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28" name="Rectangle 727">
                <a:extLst>
                  <a:ext uri="{FF2B5EF4-FFF2-40B4-BE49-F238E27FC236}">
                    <a16:creationId xmlns:a16="http://schemas.microsoft.com/office/drawing/2014/main" id="{C5155815-479C-FB4F-9A55-12AA36FD2C41}"/>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710" name="Group 709">
              <a:extLst>
                <a:ext uri="{FF2B5EF4-FFF2-40B4-BE49-F238E27FC236}">
                  <a16:creationId xmlns:a16="http://schemas.microsoft.com/office/drawing/2014/main" id="{BEF80FA7-2EA3-3A4E-A892-4E5F43D3B55A}"/>
                </a:ext>
              </a:extLst>
            </p:cNvPr>
            <p:cNvGrpSpPr>
              <a:grpSpLocks noChangeAspect="1"/>
            </p:cNvGrpSpPr>
            <p:nvPr/>
          </p:nvGrpSpPr>
          <p:grpSpPr>
            <a:xfrm>
              <a:off x="8885755" y="2259678"/>
              <a:ext cx="274754" cy="274320"/>
              <a:chOff x="4933259" y="5062909"/>
              <a:chExt cx="549508" cy="548640"/>
            </a:xfrm>
          </p:grpSpPr>
          <p:sp>
            <p:nvSpPr>
              <p:cNvPr id="721" name="Rectangle 720">
                <a:extLst>
                  <a:ext uri="{FF2B5EF4-FFF2-40B4-BE49-F238E27FC236}">
                    <a16:creationId xmlns:a16="http://schemas.microsoft.com/office/drawing/2014/main" id="{60C74F48-4E16-944A-A95B-F118F076973C}"/>
                  </a:ext>
                </a:extLst>
              </p:cNvPr>
              <p:cNvSpPr>
                <a:spLocks noChangeAspect="1"/>
              </p:cNvSpPr>
              <p:nvPr/>
            </p:nvSpPr>
            <p:spPr>
              <a:xfrm>
                <a:off x="4933259"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22" name="Rectangle 721">
                <a:extLst>
                  <a:ext uri="{FF2B5EF4-FFF2-40B4-BE49-F238E27FC236}">
                    <a16:creationId xmlns:a16="http://schemas.microsoft.com/office/drawing/2014/main" id="{D8EAC668-580A-6146-B690-12E2CDB3926E}"/>
                  </a:ext>
                </a:extLst>
              </p:cNvPr>
              <p:cNvSpPr>
                <a:spLocks noChangeAspect="1"/>
              </p:cNvSpPr>
              <p:nvPr/>
            </p:nvSpPr>
            <p:spPr>
              <a:xfrm>
                <a:off x="5208013" y="506290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23" name="Rectangle 722">
                <a:extLst>
                  <a:ext uri="{FF2B5EF4-FFF2-40B4-BE49-F238E27FC236}">
                    <a16:creationId xmlns:a16="http://schemas.microsoft.com/office/drawing/2014/main" id="{C3D0111F-4F53-C447-9E45-EE99DCB7E482}"/>
                  </a:ext>
                </a:extLst>
              </p:cNvPr>
              <p:cNvSpPr>
                <a:spLocks noChangeAspect="1"/>
              </p:cNvSpPr>
              <p:nvPr/>
            </p:nvSpPr>
            <p:spPr>
              <a:xfrm>
                <a:off x="4933259"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24" name="Rectangle 723">
                <a:extLst>
                  <a:ext uri="{FF2B5EF4-FFF2-40B4-BE49-F238E27FC236}">
                    <a16:creationId xmlns:a16="http://schemas.microsoft.com/office/drawing/2014/main" id="{E13BC5FD-6C06-C54A-B97F-8DF3E9EDF711}"/>
                  </a:ext>
                </a:extLst>
              </p:cNvPr>
              <p:cNvSpPr>
                <a:spLocks noChangeAspect="1"/>
              </p:cNvSpPr>
              <p:nvPr/>
            </p:nvSpPr>
            <p:spPr>
              <a:xfrm>
                <a:off x="5208013" y="5337229"/>
                <a:ext cx="274754" cy="274320"/>
              </a:xfrm>
              <a:prstGeom prst="rect">
                <a:avLst/>
              </a:prstGeom>
              <a:no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711" name="Group 710">
              <a:extLst>
                <a:ext uri="{FF2B5EF4-FFF2-40B4-BE49-F238E27FC236}">
                  <a16:creationId xmlns:a16="http://schemas.microsoft.com/office/drawing/2014/main" id="{1D32B51F-FA60-784F-B005-EB0BC5153EB8}"/>
                </a:ext>
              </a:extLst>
            </p:cNvPr>
            <p:cNvGrpSpPr>
              <a:grpSpLocks noChangeAspect="1"/>
            </p:cNvGrpSpPr>
            <p:nvPr/>
          </p:nvGrpSpPr>
          <p:grpSpPr>
            <a:xfrm>
              <a:off x="9242798" y="2259678"/>
              <a:ext cx="274754" cy="274320"/>
              <a:chOff x="4933259" y="5062909"/>
              <a:chExt cx="549508" cy="548640"/>
            </a:xfrm>
            <a:solidFill>
              <a:schemeClr val="tx1">
                <a:lumMod val="50000"/>
                <a:lumOff val="50000"/>
              </a:schemeClr>
            </a:solidFill>
          </p:grpSpPr>
          <p:sp>
            <p:nvSpPr>
              <p:cNvPr id="717" name="Rectangle 716">
                <a:extLst>
                  <a:ext uri="{FF2B5EF4-FFF2-40B4-BE49-F238E27FC236}">
                    <a16:creationId xmlns:a16="http://schemas.microsoft.com/office/drawing/2014/main" id="{5C165501-4F60-0840-A76E-34D017D38548}"/>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18" name="Rectangle 717">
                <a:extLst>
                  <a:ext uri="{FF2B5EF4-FFF2-40B4-BE49-F238E27FC236}">
                    <a16:creationId xmlns:a16="http://schemas.microsoft.com/office/drawing/2014/main" id="{CF536FAC-9475-EB45-95C4-A1FD7BE5D972}"/>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19" name="Rectangle 718">
                <a:extLst>
                  <a:ext uri="{FF2B5EF4-FFF2-40B4-BE49-F238E27FC236}">
                    <a16:creationId xmlns:a16="http://schemas.microsoft.com/office/drawing/2014/main" id="{1F733BCD-CD7C-9C45-850A-5CAACEE4D2AC}"/>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20" name="Rectangle 719">
                <a:extLst>
                  <a:ext uri="{FF2B5EF4-FFF2-40B4-BE49-F238E27FC236}">
                    <a16:creationId xmlns:a16="http://schemas.microsoft.com/office/drawing/2014/main" id="{F74B9E44-BBEE-8643-9519-BC3F84D8046C}"/>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nvGrpSpPr>
            <p:cNvPr id="712" name="Group 711">
              <a:extLst>
                <a:ext uri="{FF2B5EF4-FFF2-40B4-BE49-F238E27FC236}">
                  <a16:creationId xmlns:a16="http://schemas.microsoft.com/office/drawing/2014/main" id="{8FBBE0BE-E136-AF4B-86A8-FF4C3071BBBB}"/>
                </a:ext>
              </a:extLst>
            </p:cNvPr>
            <p:cNvGrpSpPr>
              <a:grpSpLocks noChangeAspect="1"/>
            </p:cNvGrpSpPr>
            <p:nvPr/>
          </p:nvGrpSpPr>
          <p:grpSpPr>
            <a:xfrm>
              <a:off x="9599842" y="2259678"/>
              <a:ext cx="274754" cy="274320"/>
              <a:chOff x="4933259" y="5062909"/>
              <a:chExt cx="549508" cy="548640"/>
            </a:xfrm>
            <a:solidFill>
              <a:schemeClr val="tx1">
                <a:lumMod val="50000"/>
                <a:lumOff val="50000"/>
              </a:schemeClr>
            </a:solidFill>
          </p:grpSpPr>
          <p:sp>
            <p:nvSpPr>
              <p:cNvPr id="713" name="Rectangle 712">
                <a:extLst>
                  <a:ext uri="{FF2B5EF4-FFF2-40B4-BE49-F238E27FC236}">
                    <a16:creationId xmlns:a16="http://schemas.microsoft.com/office/drawing/2014/main" id="{A8C26B0B-4E9E-CB45-A38D-BD3B4D8ABBE5}"/>
                  </a:ext>
                </a:extLst>
              </p:cNvPr>
              <p:cNvSpPr>
                <a:spLocks noChangeAspect="1"/>
              </p:cNvSpPr>
              <p:nvPr/>
            </p:nvSpPr>
            <p:spPr>
              <a:xfrm>
                <a:off x="4933259"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14" name="Rectangle 713">
                <a:extLst>
                  <a:ext uri="{FF2B5EF4-FFF2-40B4-BE49-F238E27FC236}">
                    <a16:creationId xmlns:a16="http://schemas.microsoft.com/office/drawing/2014/main" id="{D7635817-D850-B54A-AB3E-14CBADC35674}"/>
                  </a:ext>
                </a:extLst>
              </p:cNvPr>
              <p:cNvSpPr>
                <a:spLocks noChangeAspect="1"/>
              </p:cNvSpPr>
              <p:nvPr/>
            </p:nvSpPr>
            <p:spPr>
              <a:xfrm>
                <a:off x="5208013" y="506290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15" name="Rectangle 714">
                <a:extLst>
                  <a:ext uri="{FF2B5EF4-FFF2-40B4-BE49-F238E27FC236}">
                    <a16:creationId xmlns:a16="http://schemas.microsoft.com/office/drawing/2014/main" id="{FEC59F8B-9F23-A84F-BB37-8D67F8190B15}"/>
                  </a:ext>
                </a:extLst>
              </p:cNvPr>
              <p:cNvSpPr>
                <a:spLocks noChangeAspect="1"/>
              </p:cNvSpPr>
              <p:nvPr/>
            </p:nvSpPr>
            <p:spPr>
              <a:xfrm>
                <a:off x="4933259"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716" name="Rectangle 715">
                <a:extLst>
                  <a:ext uri="{FF2B5EF4-FFF2-40B4-BE49-F238E27FC236}">
                    <a16:creationId xmlns:a16="http://schemas.microsoft.com/office/drawing/2014/main" id="{FAE8ABB2-4C70-0C4B-8963-ADA498480FDA}"/>
                  </a:ext>
                </a:extLst>
              </p:cNvPr>
              <p:cNvSpPr>
                <a:spLocks noChangeAspect="1"/>
              </p:cNvSpPr>
              <p:nvPr/>
            </p:nvSpPr>
            <p:spPr>
              <a:xfrm>
                <a:off x="5208013" y="5337229"/>
                <a:ext cx="274754" cy="274320"/>
              </a:xfrm>
              <a:prstGeom prst="rect">
                <a:avLst/>
              </a:prstGeom>
              <a:solidFill>
                <a:schemeClr val="tx1">
                  <a:lumMod val="75000"/>
                  <a:lumOff val="25000"/>
                </a:schemeClr>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grpSp>
      <p:sp>
        <p:nvSpPr>
          <p:cNvPr id="857" name="Rectangle 856">
            <a:extLst>
              <a:ext uri="{FF2B5EF4-FFF2-40B4-BE49-F238E27FC236}">
                <a16:creationId xmlns:a16="http://schemas.microsoft.com/office/drawing/2014/main" id="{5AA192AD-8203-C243-A3C9-D945D3ABCE41}"/>
              </a:ext>
            </a:extLst>
          </p:cNvPr>
          <p:cNvSpPr/>
          <p:nvPr/>
        </p:nvSpPr>
        <p:spPr>
          <a:xfrm rot="5400000">
            <a:off x="5544232" y="2396435"/>
            <a:ext cx="389823" cy="2141496"/>
          </a:xfrm>
          <a:prstGeom prst="rect">
            <a:avLst/>
          </a:prstGeom>
          <a:solidFill>
            <a:schemeClr val="bg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000" dirty="0">
                <a:solidFill>
                  <a:schemeClr val="tx1"/>
                </a:solidFill>
                <a:latin typeface="Gill Sans" panose="020B0502020104020203" pitchFamily="34" charset="-79"/>
                <a:cs typeface="Gill Sans" panose="020B0502020104020203" pitchFamily="34" charset="-79"/>
              </a:rPr>
              <a:t>Placement Scheme</a:t>
            </a:r>
          </a:p>
        </p:txBody>
      </p:sp>
      <p:sp>
        <p:nvSpPr>
          <p:cNvPr id="858" name="Right Arrow 857">
            <a:extLst>
              <a:ext uri="{FF2B5EF4-FFF2-40B4-BE49-F238E27FC236}">
                <a16:creationId xmlns:a16="http://schemas.microsoft.com/office/drawing/2014/main" id="{153E0269-6F6B-8648-9164-6886E0D05BC5}"/>
              </a:ext>
            </a:extLst>
          </p:cNvPr>
          <p:cNvSpPr/>
          <p:nvPr/>
        </p:nvSpPr>
        <p:spPr>
          <a:xfrm rot="5400000">
            <a:off x="5564301" y="2986119"/>
            <a:ext cx="349683" cy="21140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8" name="Group 7">
            <a:extLst>
              <a:ext uri="{FF2B5EF4-FFF2-40B4-BE49-F238E27FC236}">
                <a16:creationId xmlns:a16="http://schemas.microsoft.com/office/drawing/2014/main" id="{EA688814-DF1C-B743-B230-98F81CEEA2A3}"/>
              </a:ext>
            </a:extLst>
          </p:cNvPr>
          <p:cNvGrpSpPr/>
          <p:nvPr/>
        </p:nvGrpSpPr>
        <p:grpSpPr>
          <a:xfrm>
            <a:off x="4681501" y="1341236"/>
            <a:ext cx="2149221" cy="827702"/>
            <a:chOff x="4681501" y="1341236"/>
            <a:chExt cx="2149221" cy="827702"/>
          </a:xfrm>
        </p:grpSpPr>
        <p:sp>
          <p:nvSpPr>
            <p:cNvPr id="651" name="TextBox 650">
              <a:extLst>
                <a:ext uri="{FF2B5EF4-FFF2-40B4-BE49-F238E27FC236}">
                  <a16:creationId xmlns:a16="http://schemas.microsoft.com/office/drawing/2014/main" id="{138152FF-95C6-1242-9366-051D8452E230}"/>
                </a:ext>
              </a:extLst>
            </p:cNvPr>
            <p:cNvSpPr txBox="1"/>
            <p:nvPr/>
          </p:nvSpPr>
          <p:spPr>
            <a:xfrm>
              <a:off x="5126841" y="1341236"/>
              <a:ext cx="1132746" cy="338554"/>
            </a:xfrm>
            <a:prstGeom prst="rect">
              <a:avLst/>
            </a:prstGeom>
            <a:noFill/>
          </p:spPr>
          <p:txBody>
            <a:bodyPr wrap="none" rtlCol="0">
              <a:spAutoFit/>
            </a:bodyPr>
            <a:lstStyle/>
            <a:p>
              <a:r>
                <a:rPr lang="en-US" sz="1600" dirty="0">
                  <a:latin typeface="Gill Sans" panose="020B0502020104020203" pitchFamily="34" charset="-79"/>
                  <a:cs typeface="Gill Sans" panose="020B0502020104020203" pitchFamily="34" charset="-79"/>
                </a:rPr>
                <a:t> Job Queue</a:t>
              </a:r>
            </a:p>
          </p:txBody>
        </p:sp>
        <p:grpSp>
          <p:nvGrpSpPr>
            <p:cNvPr id="859" name="Group 858">
              <a:extLst>
                <a:ext uri="{FF2B5EF4-FFF2-40B4-BE49-F238E27FC236}">
                  <a16:creationId xmlns:a16="http://schemas.microsoft.com/office/drawing/2014/main" id="{ABBDD5DF-72CF-194B-B7AB-566F537123D5}"/>
                </a:ext>
              </a:extLst>
            </p:cNvPr>
            <p:cNvGrpSpPr/>
            <p:nvPr/>
          </p:nvGrpSpPr>
          <p:grpSpPr>
            <a:xfrm>
              <a:off x="4681501" y="1679790"/>
              <a:ext cx="2149221" cy="489148"/>
              <a:chOff x="3963598" y="1537949"/>
              <a:chExt cx="2149221" cy="489148"/>
            </a:xfrm>
          </p:grpSpPr>
          <p:cxnSp>
            <p:nvCxnSpPr>
              <p:cNvPr id="860" name="Straight Connector 859">
                <a:extLst>
                  <a:ext uri="{FF2B5EF4-FFF2-40B4-BE49-F238E27FC236}">
                    <a16:creationId xmlns:a16="http://schemas.microsoft.com/office/drawing/2014/main" id="{B8AD7EE4-BD92-FF49-B596-0337EA546FA8}"/>
                  </a:ext>
                </a:extLst>
              </p:cNvPr>
              <p:cNvCxnSpPr>
                <a:cxnSpLocks/>
              </p:cNvCxnSpPr>
              <p:nvPr/>
            </p:nvCxnSpPr>
            <p:spPr>
              <a:xfrm>
                <a:off x="3963598" y="1546550"/>
                <a:ext cx="21396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1" name="Straight Connector 860">
                <a:extLst>
                  <a:ext uri="{FF2B5EF4-FFF2-40B4-BE49-F238E27FC236}">
                    <a16:creationId xmlns:a16="http://schemas.microsoft.com/office/drawing/2014/main" id="{306FD8EA-1BF0-B545-9834-F12C5F22B26C}"/>
                  </a:ext>
                </a:extLst>
              </p:cNvPr>
              <p:cNvCxnSpPr>
                <a:cxnSpLocks/>
              </p:cNvCxnSpPr>
              <p:nvPr/>
            </p:nvCxnSpPr>
            <p:spPr>
              <a:xfrm>
                <a:off x="3973123" y="2027097"/>
                <a:ext cx="213969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2" name="Straight Connector 861">
                <a:extLst>
                  <a:ext uri="{FF2B5EF4-FFF2-40B4-BE49-F238E27FC236}">
                    <a16:creationId xmlns:a16="http://schemas.microsoft.com/office/drawing/2014/main" id="{774FC8BB-D63B-E44A-A875-84355A2F2D14}"/>
                  </a:ext>
                </a:extLst>
              </p:cNvPr>
              <p:cNvCxnSpPr>
                <a:cxnSpLocks/>
              </p:cNvCxnSpPr>
              <p:nvPr/>
            </p:nvCxnSpPr>
            <p:spPr>
              <a:xfrm>
                <a:off x="6103294" y="1537949"/>
                <a:ext cx="0" cy="4846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863" name="Right Arrow 862">
            <a:extLst>
              <a:ext uri="{FF2B5EF4-FFF2-40B4-BE49-F238E27FC236}">
                <a16:creationId xmlns:a16="http://schemas.microsoft.com/office/drawing/2014/main" id="{49AF8B92-F0AF-A840-A7D6-D0895D2A2AA3}"/>
              </a:ext>
            </a:extLst>
          </p:cNvPr>
          <p:cNvSpPr/>
          <p:nvPr/>
        </p:nvSpPr>
        <p:spPr>
          <a:xfrm rot="5400000">
            <a:off x="5564300" y="2242991"/>
            <a:ext cx="349683" cy="21140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864" name="Picture 863">
            <a:extLst>
              <a:ext uri="{FF2B5EF4-FFF2-40B4-BE49-F238E27FC236}">
                <a16:creationId xmlns:a16="http://schemas.microsoft.com/office/drawing/2014/main" id="{CFDCAB62-AB7F-A142-A4AF-B489A57ACE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671281" y="1621615"/>
            <a:ext cx="626915" cy="626915"/>
          </a:xfrm>
          <a:prstGeom prst="rect">
            <a:avLst/>
          </a:prstGeom>
        </p:spPr>
      </p:pic>
      <p:sp>
        <p:nvSpPr>
          <p:cNvPr id="865" name="Oval 864">
            <a:extLst>
              <a:ext uri="{FF2B5EF4-FFF2-40B4-BE49-F238E27FC236}">
                <a16:creationId xmlns:a16="http://schemas.microsoft.com/office/drawing/2014/main" id="{6AF889FB-8463-7140-A239-740DEA1FDFF6}"/>
              </a:ext>
            </a:extLst>
          </p:cNvPr>
          <p:cNvSpPr/>
          <p:nvPr/>
        </p:nvSpPr>
        <p:spPr>
          <a:xfrm>
            <a:off x="5623714" y="2594627"/>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panose="020B0502020104020203" pitchFamily="34" charset="-79"/>
                <a:cs typeface="Gill Sans" panose="020B0502020104020203" pitchFamily="34" charset="-79"/>
              </a:rPr>
              <a:t>1</a:t>
            </a:r>
          </a:p>
        </p:txBody>
      </p:sp>
      <p:sp>
        <p:nvSpPr>
          <p:cNvPr id="866" name="Rectangle 865">
            <a:extLst>
              <a:ext uri="{FF2B5EF4-FFF2-40B4-BE49-F238E27FC236}">
                <a16:creationId xmlns:a16="http://schemas.microsoft.com/office/drawing/2014/main" id="{8DF423D1-AFB7-6246-9C23-903B9D6BD995}"/>
              </a:ext>
            </a:extLst>
          </p:cNvPr>
          <p:cNvSpPr>
            <a:spLocks noChangeAspect="1"/>
          </p:cNvSpPr>
          <p:nvPr/>
        </p:nvSpPr>
        <p:spPr>
          <a:xfrm>
            <a:off x="5064043" y="4892894"/>
            <a:ext cx="137377" cy="137160"/>
          </a:xfrm>
          <a:prstGeom prst="rect">
            <a:avLst/>
          </a:prstGeom>
          <a:noFill/>
          <a:ln w="1905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67" name="Oval 866">
            <a:extLst>
              <a:ext uri="{FF2B5EF4-FFF2-40B4-BE49-F238E27FC236}">
                <a16:creationId xmlns:a16="http://schemas.microsoft.com/office/drawing/2014/main" id="{2B846F24-0ACB-714F-9150-9A5F4630C9D9}"/>
              </a:ext>
            </a:extLst>
          </p:cNvPr>
          <p:cNvSpPr/>
          <p:nvPr/>
        </p:nvSpPr>
        <p:spPr>
          <a:xfrm>
            <a:off x="5602898" y="3328028"/>
            <a:ext cx="274320" cy="27432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ill Sans" panose="020B0502020104020203" pitchFamily="34" charset="-79"/>
                <a:cs typeface="Gill Sans" panose="020B0502020104020203" pitchFamily="34" charset="-79"/>
              </a:rPr>
              <a:t>1</a:t>
            </a:r>
          </a:p>
        </p:txBody>
      </p:sp>
      <p:sp>
        <p:nvSpPr>
          <p:cNvPr id="868" name="Rectangle 867">
            <a:extLst>
              <a:ext uri="{FF2B5EF4-FFF2-40B4-BE49-F238E27FC236}">
                <a16:creationId xmlns:a16="http://schemas.microsoft.com/office/drawing/2014/main" id="{413D30CF-562F-8741-A47D-3A147619721A}"/>
              </a:ext>
            </a:extLst>
          </p:cNvPr>
          <p:cNvSpPr>
            <a:spLocks noChangeAspect="1"/>
          </p:cNvSpPr>
          <p:nvPr/>
        </p:nvSpPr>
        <p:spPr>
          <a:xfrm>
            <a:off x="5068735" y="4896620"/>
            <a:ext cx="137377" cy="137160"/>
          </a:xfrm>
          <a:prstGeom prst="rect">
            <a:avLst/>
          </a:prstGeom>
          <a:solidFill>
            <a:schemeClr val="accent2"/>
          </a:solidFill>
          <a:ln w="12700"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sp>
        <p:nvSpPr>
          <p:cNvPr id="869" name="TextBox 868">
            <a:extLst>
              <a:ext uri="{FF2B5EF4-FFF2-40B4-BE49-F238E27FC236}">
                <a16:creationId xmlns:a16="http://schemas.microsoft.com/office/drawing/2014/main" id="{8ADD401B-8627-414A-ADE4-CC444243C483}"/>
              </a:ext>
            </a:extLst>
          </p:cNvPr>
          <p:cNvSpPr txBox="1"/>
          <p:nvPr/>
        </p:nvSpPr>
        <p:spPr>
          <a:xfrm>
            <a:off x="8835799" y="1323437"/>
            <a:ext cx="3357894" cy="5144038"/>
          </a:xfrm>
          <a:prstGeom prst="rect">
            <a:avLst/>
          </a:prstGeom>
          <a:solidFill>
            <a:srgbClr val="262626"/>
          </a:solidFill>
        </p:spPr>
        <p:txBody>
          <a:bodyPr wrap="square" rtlCol="0">
            <a:noAutofit/>
          </a:bodyPr>
          <a:lstStyle/>
          <a:p>
            <a:pPr algn="ctr"/>
            <a:endParaRPr lang="en-US" sz="2400" dirty="0">
              <a:solidFill>
                <a:prstClr val="white"/>
              </a:solidFill>
              <a:latin typeface="Gill Sans Light"/>
              <a:cs typeface="Gill Sans Light"/>
            </a:endParaRPr>
          </a:p>
        </p:txBody>
      </p:sp>
      <p:sp>
        <p:nvSpPr>
          <p:cNvPr id="870" name="TextBox 869">
            <a:extLst>
              <a:ext uri="{FF2B5EF4-FFF2-40B4-BE49-F238E27FC236}">
                <a16:creationId xmlns:a16="http://schemas.microsoft.com/office/drawing/2014/main" id="{9734B224-AC59-1049-A92C-3CA16809FAEA}"/>
              </a:ext>
            </a:extLst>
          </p:cNvPr>
          <p:cNvSpPr txBox="1"/>
          <p:nvPr/>
        </p:nvSpPr>
        <p:spPr>
          <a:xfrm>
            <a:off x="8652919" y="1645846"/>
            <a:ext cx="3539081" cy="584775"/>
          </a:xfrm>
          <a:prstGeom prst="rect">
            <a:avLst/>
          </a:prstGeom>
          <a:noFill/>
        </p:spPr>
        <p:txBody>
          <a:bodyPr wrap="square" rtlCol="0">
            <a:spAutoFit/>
          </a:bodyPr>
          <a:lstStyle/>
          <a:p>
            <a:pPr algn="ctr"/>
            <a:r>
              <a:rPr lang="en-US" altLang="zh-CN" sz="3200" i="1" dirty="0">
                <a:solidFill>
                  <a:schemeClr val="accent2"/>
                </a:solidFill>
                <a:latin typeface="Gill Sans" panose="020B0502020104020203" pitchFamily="34" charset="-79"/>
                <a:cs typeface="Gill Sans" panose="020B0502020104020203" pitchFamily="34" charset="-79"/>
              </a:rPr>
              <a:t>Design Objectives</a:t>
            </a:r>
            <a:endParaRPr lang="en-US" sz="3200" i="1" dirty="0">
              <a:solidFill>
                <a:srgbClr val="FFFFFF"/>
              </a:solidFill>
              <a:latin typeface="Gill Sans" panose="020B0502020104020203" pitchFamily="34" charset="-79"/>
              <a:cs typeface="Gill Sans" panose="020B0502020104020203" pitchFamily="34" charset="-79"/>
            </a:endParaRPr>
          </a:p>
        </p:txBody>
      </p:sp>
      <p:sp>
        <p:nvSpPr>
          <p:cNvPr id="871" name="TextBox 870">
            <a:extLst>
              <a:ext uri="{FF2B5EF4-FFF2-40B4-BE49-F238E27FC236}">
                <a16:creationId xmlns:a16="http://schemas.microsoft.com/office/drawing/2014/main" id="{357357E2-85CA-6D4E-800F-614B7B517FFE}"/>
              </a:ext>
            </a:extLst>
          </p:cNvPr>
          <p:cNvSpPr txBox="1"/>
          <p:nvPr/>
        </p:nvSpPr>
        <p:spPr>
          <a:xfrm>
            <a:off x="8991744" y="2555279"/>
            <a:ext cx="3200256" cy="1354217"/>
          </a:xfrm>
          <a:prstGeom prst="rect">
            <a:avLst/>
          </a:prstGeom>
          <a:noFill/>
        </p:spPr>
        <p:txBody>
          <a:bodyPr wrap="square" rtlCol="0">
            <a:spAutoFit/>
          </a:bodyPr>
          <a:lstStyle/>
          <a:p>
            <a:r>
              <a:rPr lang="en-US" altLang="zh-CN" sz="3400" i="1" dirty="0">
                <a:solidFill>
                  <a:schemeClr val="accent2"/>
                </a:solidFill>
                <a:latin typeface="Gill Sans Light"/>
                <a:cs typeface="Gill Sans Light"/>
              </a:rPr>
              <a:t>Minimize</a:t>
            </a:r>
            <a:r>
              <a:rPr lang="en-US" altLang="zh-CN" sz="3400" i="1" dirty="0">
                <a:solidFill>
                  <a:srgbClr val="FFFFFF"/>
                </a:solidFill>
                <a:latin typeface="Gill Sans Light"/>
                <a:cs typeface="Gill Sans Light"/>
              </a:rPr>
              <a:t> </a:t>
            </a:r>
          </a:p>
          <a:p>
            <a:r>
              <a:rPr lang="en-US" altLang="zh-CN" sz="2400" i="1" dirty="0">
                <a:solidFill>
                  <a:srgbClr val="FFFFFF"/>
                </a:solidFill>
                <a:latin typeface="Gill Sans Light"/>
                <a:cs typeface="Gill Sans Light"/>
              </a:rPr>
              <a:t>Cluster-Wide Average </a:t>
            </a:r>
          </a:p>
          <a:p>
            <a:r>
              <a:rPr lang="en-US" altLang="zh-CN" sz="2400" i="1" dirty="0">
                <a:solidFill>
                  <a:srgbClr val="FFFFFF"/>
                </a:solidFill>
                <a:latin typeface="Gill Sans Light"/>
                <a:cs typeface="Gill Sans Light"/>
              </a:rPr>
              <a:t>Job Completion Time </a:t>
            </a:r>
            <a:r>
              <a:rPr lang="en-US" altLang="zh-CN" sz="2400" dirty="0">
                <a:solidFill>
                  <a:srgbClr val="FFFFFF"/>
                </a:solidFill>
                <a:latin typeface="Gill Sans Light"/>
                <a:cs typeface="Gill Sans Light"/>
              </a:rPr>
              <a:t>(</a:t>
            </a:r>
            <a:r>
              <a:rPr lang="en-US" altLang="zh-CN" sz="2400" i="1" dirty="0">
                <a:solidFill>
                  <a:srgbClr val="FFFFFF"/>
                </a:solidFill>
                <a:latin typeface="Gill Sans Light"/>
                <a:cs typeface="Gill Sans Light"/>
              </a:rPr>
              <a:t>JCT</a:t>
            </a:r>
            <a:r>
              <a:rPr lang="en-US" altLang="zh-CN" sz="2400" dirty="0">
                <a:solidFill>
                  <a:srgbClr val="FFFFFF"/>
                </a:solidFill>
                <a:latin typeface="Gill Sans Light"/>
                <a:cs typeface="Gill Sans Light"/>
              </a:rPr>
              <a:t>)</a:t>
            </a:r>
            <a:endParaRPr lang="en-US" sz="2400" dirty="0">
              <a:solidFill>
                <a:srgbClr val="FFFFFF"/>
              </a:solidFill>
              <a:latin typeface="Gill Sans Light"/>
              <a:cs typeface="Gill Sans Light"/>
            </a:endParaRPr>
          </a:p>
        </p:txBody>
      </p:sp>
      <p:sp>
        <p:nvSpPr>
          <p:cNvPr id="872" name="TextBox 871">
            <a:extLst>
              <a:ext uri="{FF2B5EF4-FFF2-40B4-BE49-F238E27FC236}">
                <a16:creationId xmlns:a16="http://schemas.microsoft.com/office/drawing/2014/main" id="{43337EF6-1715-FA44-83C1-DB34F6BC6F47}"/>
              </a:ext>
            </a:extLst>
          </p:cNvPr>
          <p:cNvSpPr txBox="1"/>
          <p:nvPr/>
        </p:nvSpPr>
        <p:spPr>
          <a:xfrm>
            <a:off x="8991744" y="4348822"/>
            <a:ext cx="3539081" cy="1354217"/>
          </a:xfrm>
          <a:prstGeom prst="rect">
            <a:avLst/>
          </a:prstGeom>
          <a:noFill/>
        </p:spPr>
        <p:txBody>
          <a:bodyPr wrap="square" rtlCol="0">
            <a:spAutoFit/>
          </a:bodyPr>
          <a:lstStyle/>
          <a:p>
            <a:r>
              <a:rPr lang="en-US" altLang="zh-CN" sz="3400" i="1" dirty="0">
                <a:solidFill>
                  <a:schemeClr val="accent2"/>
                </a:solidFill>
                <a:latin typeface="Gill Sans Light"/>
                <a:cs typeface="Gill Sans Light"/>
              </a:rPr>
              <a:t>Achieve</a:t>
            </a:r>
            <a:endParaRPr lang="en-US" altLang="zh-CN" sz="3400" i="1" dirty="0">
              <a:solidFill>
                <a:srgbClr val="FFFFFF"/>
              </a:solidFill>
              <a:latin typeface="Gill Sans Light"/>
              <a:cs typeface="Gill Sans Light"/>
            </a:endParaRPr>
          </a:p>
          <a:p>
            <a:r>
              <a:rPr lang="en-US" altLang="zh-CN" sz="2400" i="1" dirty="0">
                <a:solidFill>
                  <a:srgbClr val="FFFFFF"/>
                </a:solidFill>
                <a:latin typeface="Gill Sans Light"/>
                <a:cs typeface="Gill Sans Light"/>
              </a:rPr>
              <a:t>High</a:t>
            </a:r>
            <a:r>
              <a:rPr lang="zh-Hans" altLang="en-US" sz="2400" i="1" dirty="0">
                <a:solidFill>
                  <a:srgbClr val="FFFFFF"/>
                </a:solidFill>
                <a:latin typeface="Gill Sans Light"/>
                <a:cs typeface="Gill Sans Light"/>
              </a:rPr>
              <a:t> </a:t>
            </a:r>
            <a:r>
              <a:rPr lang="en-US" altLang="zh-CN" sz="2400" i="1" dirty="0">
                <a:solidFill>
                  <a:srgbClr val="FFFFFF"/>
                </a:solidFill>
                <a:latin typeface="Gill Sans Light"/>
                <a:cs typeface="Gill Sans Light"/>
              </a:rPr>
              <a:t>Resource (GPU) Utilization</a:t>
            </a:r>
            <a:endParaRPr lang="en-US" sz="2400" i="1" dirty="0">
              <a:solidFill>
                <a:srgbClr val="FFFFFF"/>
              </a:solidFill>
              <a:latin typeface="Gill Sans Light"/>
              <a:cs typeface="Gill Sans Light"/>
            </a:endParaRPr>
          </a:p>
        </p:txBody>
      </p:sp>
    </p:spTree>
    <p:custDataLst>
      <p:tags r:id="rId1"/>
    </p:custDataLst>
    <p:extLst>
      <p:ext uri="{BB962C8B-B14F-4D97-AF65-F5344CB8AC3E}">
        <p14:creationId xmlns:p14="http://schemas.microsoft.com/office/powerpoint/2010/main" val="3216099053"/>
      </p:ext>
    </p:extLst>
  </p:cSld>
  <p:clrMapOvr>
    <a:masterClrMapping/>
  </p:clrMapOvr>
  <mc:AlternateContent xmlns:mc="http://schemas.openxmlformats.org/markup-compatibility/2006" xmlns:p14="http://schemas.microsoft.com/office/powerpoint/2010/main">
    <mc:Choice Requires="p14">
      <p:transition spd="slow" p14:dur="2000" advTm="73333"/>
    </mc:Choice>
    <mc:Fallback xmlns="">
      <p:transition spd="slow" advTm="733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652"/>
                                        </p:tgtEl>
                                        <p:attrNameLst>
                                          <p:attrName>style.visibility</p:attrName>
                                        </p:attrNameLst>
                                      </p:cBhvr>
                                      <p:to>
                                        <p:strVal val="visible"/>
                                      </p:to>
                                    </p:set>
                                    <p:anim calcmode="lin" valueType="num">
                                      <p:cBhvr additive="base">
                                        <p:cTn id="15" dur="500" fill="hold"/>
                                        <p:tgtEl>
                                          <p:spTgt spid="652"/>
                                        </p:tgtEl>
                                        <p:attrNameLst>
                                          <p:attrName>ppt_x</p:attrName>
                                        </p:attrNameLst>
                                      </p:cBhvr>
                                      <p:tavLst>
                                        <p:tav tm="0">
                                          <p:val>
                                            <p:strVal val="0-#ppt_w/2"/>
                                          </p:val>
                                        </p:tav>
                                        <p:tav tm="100000">
                                          <p:val>
                                            <p:strVal val="#ppt_x"/>
                                          </p:val>
                                        </p:tav>
                                      </p:tavLst>
                                    </p:anim>
                                    <p:anim calcmode="lin" valueType="num">
                                      <p:cBhvr additive="base">
                                        <p:cTn id="16" dur="500" fill="hold"/>
                                        <p:tgtEl>
                                          <p:spTgt spid="65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8" fill="hold" grpId="0" nodeType="afterEffect">
                                  <p:stCondLst>
                                    <p:cond delay="0"/>
                                  </p:stCondLst>
                                  <p:childTnLst>
                                    <p:set>
                                      <p:cBhvr>
                                        <p:cTn id="19" dur="1" fill="hold">
                                          <p:stCondLst>
                                            <p:cond delay="0"/>
                                          </p:stCondLst>
                                        </p:cTn>
                                        <p:tgtEl>
                                          <p:spTgt spid="671"/>
                                        </p:tgtEl>
                                        <p:attrNameLst>
                                          <p:attrName>style.visibility</p:attrName>
                                        </p:attrNameLst>
                                      </p:cBhvr>
                                      <p:to>
                                        <p:strVal val="visible"/>
                                      </p:to>
                                    </p:set>
                                    <p:anim calcmode="lin" valueType="num">
                                      <p:cBhvr additive="base">
                                        <p:cTn id="20" dur="500" fill="hold"/>
                                        <p:tgtEl>
                                          <p:spTgt spid="671"/>
                                        </p:tgtEl>
                                        <p:attrNameLst>
                                          <p:attrName>ppt_x</p:attrName>
                                        </p:attrNameLst>
                                      </p:cBhvr>
                                      <p:tavLst>
                                        <p:tav tm="0">
                                          <p:val>
                                            <p:strVal val="0-#ppt_w/2"/>
                                          </p:val>
                                        </p:tav>
                                        <p:tav tm="100000">
                                          <p:val>
                                            <p:strVal val="#ppt_x"/>
                                          </p:val>
                                        </p:tav>
                                      </p:tavLst>
                                    </p:anim>
                                    <p:anim calcmode="lin" valueType="num">
                                      <p:cBhvr additive="base">
                                        <p:cTn id="21" dur="500" fill="hold"/>
                                        <p:tgtEl>
                                          <p:spTgt spid="671"/>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grpId="0" nodeType="afterEffect">
                                  <p:stCondLst>
                                    <p:cond delay="0"/>
                                  </p:stCondLst>
                                  <p:childTnLst>
                                    <p:set>
                                      <p:cBhvr>
                                        <p:cTn id="24" dur="1" fill="hold">
                                          <p:stCondLst>
                                            <p:cond delay="0"/>
                                          </p:stCondLst>
                                        </p:cTn>
                                        <p:tgtEl>
                                          <p:spTgt spid="672"/>
                                        </p:tgtEl>
                                        <p:attrNameLst>
                                          <p:attrName>style.visibility</p:attrName>
                                        </p:attrNameLst>
                                      </p:cBhvr>
                                      <p:to>
                                        <p:strVal val="visible"/>
                                      </p:to>
                                    </p:set>
                                    <p:anim calcmode="lin" valueType="num">
                                      <p:cBhvr additive="base">
                                        <p:cTn id="25" dur="500" fill="hold"/>
                                        <p:tgtEl>
                                          <p:spTgt spid="672"/>
                                        </p:tgtEl>
                                        <p:attrNameLst>
                                          <p:attrName>ppt_x</p:attrName>
                                        </p:attrNameLst>
                                      </p:cBhvr>
                                      <p:tavLst>
                                        <p:tav tm="0">
                                          <p:val>
                                            <p:strVal val="0-#ppt_w/2"/>
                                          </p:val>
                                        </p:tav>
                                        <p:tav tm="100000">
                                          <p:val>
                                            <p:strVal val="#ppt_x"/>
                                          </p:val>
                                        </p:tav>
                                      </p:tavLst>
                                    </p:anim>
                                    <p:anim calcmode="lin" valueType="num">
                                      <p:cBhvr additive="base">
                                        <p:cTn id="26" dur="500" fill="hold"/>
                                        <p:tgtEl>
                                          <p:spTgt spid="672"/>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 presetClass="entr" presetSubtype="8" fill="hold" grpId="0" nodeType="afterEffect">
                                  <p:stCondLst>
                                    <p:cond delay="0"/>
                                  </p:stCondLst>
                                  <p:childTnLst>
                                    <p:set>
                                      <p:cBhvr>
                                        <p:cTn id="29" dur="1" fill="hold">
                                          <p:stCondLst>
                                            <p:cond delay="0"/>
                                          </p:stCondLst>
                                        </p:cTn>
                                        <p:tgtEl>
                                          <p:spTgt spid="673"/>
                                        </p:tgtEl>
                                        <p:attrNameLst>
                                          <p:attrName>style.visibility</p:attrName>
                                        </p:attrNameLst>
                                      </p:cBhvr>
                                      <p:to>
                                        <p:strVal val="visible"/>
                                      </p:to>
                                    </p:set>
                                    <p:anim calcmode="lin" valueType="num">
                                      <p:cBhvr additive="base">
                                        <p:cTn id="30" dur="500" fill="hold"/>
                                        <p:tgtEl>
                                          <p:spTgt spid="673"/>
                                        </p:tgtEl>
                                        <p:attrNameLst>
                                          <p:attrName>ppt_x</p:attrName>
                                        </p:attrNameLst>
                                      </p:cBhvr>
                                      <p:tavLst>
                                        <p:tav tm="0">
                                          <p:val>
                                            <p:strVal val="0-#ppt_w/2"/>
                                          </p:val>
                                        </p:tav>
                                        <p:tav tm="100000">
                                          <p:val>
                                            <p:strVal val="#ppt_x"/>
                                          </p:val>
                                        </p:tav>
                                      </p:tavLst>
                                    </p:anim>
                                    <p:anim calcmode="lin" valueType="num">
                                      <p:cBhvr additive="base">
                                        <p:cTn id="31" dur="500" fill="hold"/>
                                        <p:tgtEl>
                                          <p:spTgt spid="673"/>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1" fill="hold" grpId="0" nodeType="clickEffect">
                                  <p:stCondLst>
                                    <p:cond delay="0"/>
                                  </p:stCondLst>
                                  <p:childTnLst>
                                    <p:set>
                                      <p:cBhvr>
                                        <p:cTn id="35" dur="1" fill="hold">
                                          <p:stCondLst>
                                            <p:cond delay="0"/>
                                          </p:stCondLst>
                                        </p:cTn>
                                        <p:tgtEl>
                                          <p:spTgt spid="863"/>
                                        </p:tgtEl>
                                        <p:attrNameLst>
                                          <p:attrName>style.visibility</p:attrName>
                                        </p:attrNameLst>
                                      </p:cBhvr>
                                      <p:to>
                                        <p:strVal val="visible"/>
                                      </p:to>
                                    </p:set>
                                    <p:anim calcmode="lin" valueType="num">
                                      <p:cBhvr>
                                        <p:cTn id="36" dur="250" fill="hold"/>
                                        <p:tgtEl>
                                          <p:spTgt spid="863"/>
                                        </p:tgtEl>
                                        <p:attrNameLst>
                                          <p:attrName>ppt_x</p:attrName>
                                        </p:attrNameLst>
                                      </p:cBhvr>
                                      <p:tavLst>
                                        <p:tav tm="0">
                                          <p:val>
                                            <p:strVal val="#ppt_x"/>
                                          </p:val>
                                        </p:tav>
                                        <p:tav tm="100000">
                                          <p:val>
                                            <p:strVal val="#ppt_x"/>
                                          </p:val>
                                        </p:tav>
                                      </p:tavLst>
                                    </p:anim>
                                    <p:anim calcmode="lin" valueType="num">
                                      <p:cBhvr>
                                        <p:cTn id="37" dur="250" fill="hold"/>
                                        <p:tgtEl>
                                          <p:spTgt spid="863"/>
                                        </p:tgtEl>
                                        <p:attrNameLst>
                                          <p:attrName>ppt_y</p:attrName>
                                        </p:attrNameLst>
                                      </p:cBhvr>
                                      <p:tavLst>
                                        <p:tav tm="0">
                                          <p:val>
                                            <p:strVal val="#ppt_y-#ppt_h/2"/>
                                          </p:val>
                                        </p:tav>
                                        <p:tav tm="100000">
                                          <p:val>
                                            <p:strVal val="#ppt_y"/>
                                          </p:val>
                                        </p:tav>
                                      </p:tavLst>
                                    </p:anim>
                                    <p:anim calcmode="lin" valueType="num">
                                      <p:cBhvr>
                                        <p:cTn id="38" dur="250" fill="hold"/>
                                        <p:tgtEl>
                                          <p:spTgt spid="863"/>
                                        </p:tgtEl>
                                        <p:attrNameLst>
                                          <p:attrName>ppt_w</p:attrName>
                                        </p:attrNameLst>
                                      </p:cBhvr>
                                      <p:tavLst>
                                        <p:tav tm="0">
                                          <p:val>
                                            <p:strVal val="#ppt_w"/>
                                          </p:val>
                                        </p:tav>
                                        <p:tav tm="100000">
                                          <p:val>
                                            <p:strVal val="#ppt_w"/>
                                          </p:val>
                                        </p:tav>
                                      </p:tavLst>
                                    </p:anim>
                                    <p:anim calcmode="lin" valueType="num">
                                      <p:cBhvr>
                                        <p:cTn id="39" dur="250" fill="hold"/>
                                        <p:tgtEl>
                                          <p:spTgt spid="863"/>
                                        </p:tgtEl>
                                        <p:attrNameLst>
                                          <p:attrName>ppt_h</p:attrName>
                                        </p:attrNameLst>
                                      </p:cBhvr>
                                      <p:tavLst>
                                        <p:tav tm="0">
                                          <p:val>
                                            <p:fltVal val="0"/>
                                          </p:val>
                                        </p:tav>
                                        <p:tav tm="100000">
                                          <p:val>
                                            <p:strVal val="#ppt_h"/>
                                          </p:val>
                                        </p:tav>
                                      </p:tavLst>
                                    </p:anim>
                                  </p:childTnLst>
                                </p:cTn>
                              </p:par>
                            </p:childTnLst>
                          </p:cTn>
                        </p:par>
                        <p:par>
                          <p:cTn id="40" fill="hold">
                            <p:stCondLst>
                              <p:cond delay="250"/>
                            </p:stCondLst>
                            <p:childTnLst>
                              <p:par>
                                <p:cTn id="41" presetID="17" presetClass="entr" presetSubtype="1" fill="hold" grpId="0" nodeType="afterEffect">
                                  <p:stCondLst>
                                    <p:cond delay="0"/>
                                  </p:stCondLst>
                                  <p:childTnLst>
                                    <p:set>
                                      <p:cBhvr>
                                        <p:cTn id="42" dur="1" fill="hold">
                                          <p:stCondLst>
                                            <p:cond delay="0"/>
                                          </p:stCondLst>
                                        </p:cTn>
                                        <p:tgtEl>
                                          <p:spTgt spid="654"/>
                                        </p:tgtEl>
                                        <p:attrNameLst>
                                          <p:attrName>style.visibility</p:attrName>
                                        </p:attrNameLst>
                                      </p:cBhvr>
                                      <p:to>
                                        <p:strVal val="visible"/>
                                      </p:to>
                                    </p:set>
                                    <p:anim calcmode="lin" valueType="num">
                                      <p:cBhvr>
                                        <p:cTn id="43" dur="250" fill="hold"/>
                                        <p:tgtEl>
                                          <p:spTgt spid="654"/>
                                        </p:tgtEl>
                                        <p:attrNameLst>
                                          <p:attrName>ppt_x</p:attrName>
                                        </p:attrNameLst>
                                      </p:cBhvr>
                                      <p:tavLst>
                                        <p:tav tm="0">
                                          <p:val>
                                            <p:strVal val="#ppt_x"/>
                                          </p:val>
                                        </p:tav>
                                        <p:tav tm="100000">
                                          <p:val>
                                            <p:strVal val="#ppt_x"/>
                                          </p:val>
                                        </p:tav>
                                      </p:tavLst>
                                    </p:anim>
                                    <p:anim calcmode="lin" valueType="num">
                                      <p:cBhvr>
                                        <p:cTn id="44" dur="250" fill="hold"/>
                                        <p:tgtEl>
                                          <p:spTgt spid="654"/>
                                        </p:tgtEl>
                                        <p:attrNameLst>
                                          <p:attrName>ppt_y</p:attrName>
                                        </p:attrNameLst>
                                      </p:cBhvr>
                                      <p:tavLst>
                                        <p:tav tm="0">
                                          <p:val>
                                            <p:strVal val="#ppt_y-#ppt_h/2"/>
                                          </p:val>
                                        </p:tav>
                                        <p:tav tm="100000">
                                          <p:val>
                                            <p:strVal val="#ppt_y"/>
                                          </p:val>
                                        </p:tav>
                                      </p:tavLst>
                                    </p:anim>
                                    <p:anim calcmode="lin" valueType="num">
                                      <p:cBhvr>
                                        <p:cTn id="45" dur="250" fill="hold"/>
                                        <p:tgtEl>
                                          <p:spTgt spid="654"/>
                                        </p:tgtEl>
                                        <p:attrNameLst>
                                          <p:attrName>ppt_w</p:attrName>
                                        </p:attrNameLst>
                                      </p:cBhvr>
                                      <p:tavLst>
                                        <p:tav tm="0">
                                          <p:val>
                                            <p:strVal val="#ppt_w"/>
                                          </p:val>
                                        </p:tav>
                                        <p:tav tm="100000">
                                          <p:val>
                                            <p:strVal val="#ppt_w"/>
                                          </p:val>
                                        </p:tav>
                                      </p:tavLst>
                                    </p:anim>
                                    <p:anim calcmode="lin" valueType="num">
                                      <p:cBhvr>
                                        <p:cTn id="46" dur="250" fill="hold"/>
                                        <p:tgtEl>
                                          <p:spTgt spid="654"/>
                                        </p:tgtEl>
                                        <p:attrNameLst>
                                          <p:attrName>ppt_h</p:attrName>
                                        </p:attrNameLst>
                                      </p:cBhvr>
                                      <p:tavLst>
                                        <p:tav tm="0">
                                          <p:val>
                                            <p:flt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1" nodeType="clickEffect">
                                  <p:stCondLst>
                                    <p:cond delay="0"/>
                                  </p:stCondLst>
                                  <p:childTnLst>
                                    <p:animMotion origin="layout" path="M 1.25E-6 -1.11111E-6 C -0.00091 0.00023 -0.00156 0.00116 -0.00234 0.00139 C -0.00456 0.00208 -0.00664 0.00185 -0.00886 0.00232 C -0.00964 0.00255 -0.01094 0.00347 -0.01185 0.00417 C -0.01224 0.00486 -0.0125 0.00602 -0.01276 0.00671 C -0.01315 0.00741 -0.0138 0.00764 -0.01393 0.00857 C -0.01458 0.01019 -0.01458 0.01204 -0.01484 0.01389 L -0.0155 0.01644 L -0.01615 0.02176 C -0.01641 0.02269 -0.01654 0.02338 -0.01667 0.02408 C -0.01797 0.03565 -0.01706 0.02708 -0.01797 0.03681 C -0.0181 0.0382 -0.01823 0.03982 -0.01823 0.0412 C -0.01849 0.04236 -0.01862 0.04352 -0.01875 0.04468 C -0.01927 0.04931 -0.01927 0.05093 -0.01979 0.05602 C -0.01979 0.05741 -0.01992 0.05926 -0.02018 0.06065 C -0.02031 0.0625 -0.02044 0.06412 -0.02044 0.06597 C -0.0207 0.06806 -0.02083 0.07014 -0.02096 0.07199 C -0.02149 0.08195 -0.02123 0.08033 -0.02188 0.08982 C -0.02188 0.09167 -0.02214 0.09329 -0.02227 0.09491 C -0.0224 0.09722 -0.02253 0.09954 -0.02253 0.10208 C -0.02253 0.10463 -0.02253 0.11019 -0.02188 0.11343 C -0.02162 0.11435 -0.02136 0.11551 -0.02096 0.1162 C -0.02057 0.11667 -0.01979 0.11713 -0.01979 0.11759 " pathEditMode="fixed" rAng="0" ptsTypes="AAAAAAAAAAAAAAAAAAAAAAA">
                                      <p:cBhvr>
                                        <p:cTn id="50" dur="700" fill="hold"/>
                                        <p:tgtEl>
                                          <p:spTgt spid="671"/>
                                        </p:tgtEl>
                                        <p:attrNameLst>
                                          <p:attrName>ppt_x</p:attrName>
                                          <p:attrName>ppt_y</p:attrName>
                                        </p:attrNameLst>
                                      </p:cBhvr>
                                      <p:rCtr x="-1133" y="5880"/>
                                    </p:animMotion>
                                  </p:childTnLst>
                                </p:cTn>
                              </p:par>
                            </p:childTnLst>
                          </p:cTn>
                        </p:par>
                      </p:childTnLst>
                    </p:cTn>
                  </p:par>
                  <p:par>
                    <p:cTn id="51" fill="hold">
                      <p:stCondLst>
                        <p:cond delay="indefinite"/>
                      </p:stCondLst>
                      <p:childTnLst>
                        <p:par>
                          <p:cTn id="52" fill="hold">
                            <p:stCondLst>
                              <p:cond delay="0"/>
                            </p:stCondLst>
                            <p:childTnLst>
                              <p:par>
                                <p:cTn id="53" presetID="17" presetClass="entr" presetSubtype="10" fill="hold" grpId="0" nodeType="clickEffect">
                                  <p:stCondLst>
                                    <p:cond delay="0"/>
                                  </p:stCondLst>
                                  <p:childTnLst>
                                    <p:set>
                                      <p:cBhvr>
                                        <p:cTn id="54" dur="1" fill="hold">
                                          <p:stCondLst>
                                            <p:cond delay="0"/>
                                          </p:stCondLst>
                                        </p:cTn>
                                        <p:tgtEl>
                                          <p:spTgt spid="858"/>
                                        </p:tgtEl>
                                        <p:attrNameLst>
                                          <p:attrName>style.visibility</p:attrName>
                                        </p:attrNameLst>
                                      </p:cBhvr>
                                      <p:to>
                                        <p:strVal val="visible"/>
                                      </p:to>
                                    </p:set>
                                    <p:anim calcmode="lin" valueType="num">
                                      <p:cBhvr>
                                        <p:cTn id="55" dur="250" fill="hold"/>
                                        <p:tgtEl>
                                          <p:spTgt spid="858"/>
                                        </p:tgtEl>
                                        <p:attrNameLst>
                                          <p:attrName>ppt_w</p:attrName>
                                        </p:attrNameLst>
                                      </p:cBhvr>
                                      <p:tavLst>
                                        <p:tav tm="0">
                                          <p:val>
                                            <p:fltVal val="0"/>
                                          </p:val>
                                        </p:tav>
                                        <p:tav tm="100000">
                                          <p:val>
                                            <p:strVal val="#ppt_w"/>
                                          </p:val>
                                        </p:tav>
                                      </p:tavLst>
                                    </p:anim>
                                    <p:anim calcmode="lin" valueType="num">
                                      <p:cBhvr>
                                        <p:cTn id="56" dur="250" fill="hold"/>
                                        <p:tgtEl>
                                          <p:spTgt spid="858"/>
                                        </p:tgtEl>
                                        <p:attrNameLst>
                                          <p:attrName>ppt_h</p:attrName>
                                        </p:attrNameLst>
                                      </p:cBhvr>
                                      <p:tavLst>
                                        <p:tav tm="0">
                                          <p:val>
                                            <p:strVal val="#ppt_h"/>
                                          </p:val>
                                        </p:tav>
                                        <p:tav tm="100000">
                                          <p:val>
                                            <p:strVal val="#ppt_h"/>
                                          </p:val>
                                        </p:tav>
                                      </p:tavLst>
                                    </p:anim>
                                  </p:childTnLst>
                                </p:cTn>
                              </p:par>
                            </p:childTnLst>
                          </p:cTn>
                        </p:par>
                        <p:par>
                          <p:cTn id="57" fill="hold">
                            <p:stCondLst>
                              <p:cond delay="250"/>
                            </p:stCondLst>
                            <p:childTnLst>
                              <p:par>
                                <p:cTn id="58" presetID="17" presetClass="entr" presetSubtype="10" fill="hold" grpId="0" nodeType="afterEffect">
                                  <p:stCondLst>
                                    <p:cond delay="0"/>
                                  </p:stCondLst>
                                  <p:childTnLst>
                                    <p:set>
                                      <p:cBhvr>
                                        <p:cTn id="59" dur="1" fill="hold">
                                          <p:stCondLst>
                                            <p:cond delay="0"/>
                                          </p:stCondLst>
                                        </p:cTn>
                                        <p:tgtEl>
                                          <p:spTgt spid="857"/>
                                        </p:tgtEl>
                                        <p:attrNameLst>
                                          <p:attrName>style.visibility</p:attrName>
                                        </p:attrNameLst>
                                      </p:cBhvr>
                                      <p:to>
                                        <p:strVal val="visible"/>
                                      </p:to>
                                    </p:set>
                                    <p:anim calcmode="lin" valueType="num">
                                      <p:cBhvr>
                                        <p:cTn id="60" dur="250" fill="hold"/>
                                        <p:tgtEl>
                                          <p:spTgt spid="857"/>
                                        </p:tgtEl>
                                        <p:attrNameLst>
                                          <p:attrName>ppt_w</p:attrName>
                                        </p:attrNameLst>
                                      </p:cBhvr>
                                      <p:tavLst>
                                        <p:tav tm="0">
                                          <p:val>
                                            <p:fltVal val="0"/>
                                          </p:val>
                                        </p:tav>
                                        <p:tav tm="100000">
                                          <p:val>
                                            <p:strVal val="#ppt_w"/>
                                          </p:val>
                                        </p:tav>
                                      </p:tavLst>
                                    </p:anim>
                                    <p:anim calcmode="lin" valueType="num">
                                      <p:cBhvr>
                                        <p:cTn id="61" dur="250" fill="hold"/>
                                        <p:tgtEl>
                                          <p:spTgt spid="857"/>
                                        </p:tgtEl>
                                        <p:attrNameLst>
                                          <p:attrName>ppt_h</p:attrName>
                                        </p:attrNameLst>
                                      </p:cBhvr>
                                      <p:tavLst>
                                        <p:tav tm="0">
                                          <p:val>
                                            <p:strVal val="#ppt_h"/>
                                          </p:val>
                                        </p:tav>
                                        <p:tav tm="100000">
                                          <p:val>
                                            <p:strVal val="#ppt_h"/>
                                          </p:val>
                                        </p:tav>
                                      </p:tavLst>
                                    </p:anim>
                                  </p:childTnLst>
                                </p:cTn>
                              </p:par>
                            </p:childTnLst>
                          </p:cTn>
                        </p:par>
                        <p:par>
                          <p:cTn id="62" fill="hold">
                            <p:stCondLst>
                              <p:cond delay="500"/>
                            </p:stCondLst>
                            <p:childTnLst>
                              <p:par>
                                <p:cTn id="63" presetID="1" presetClass="exit" presetSubtype="0" fill="hold" grpId="2" nodeType="afterEffect">
                                  <p:stCondLst>
                                    <p:cond delay="0"/>
                                  </p:stCondLst>
                                  <p:childTnLst>
                                    <p:set>
                                      <p:cBhvr>
                                        <p:cTn id="64" dur="1" fill="hold">
                                          <p:stCondLst>
                                            <p:cond delay="0"/>
                                          </p:stCondLst>
                                        </p:cTn>
                                        <p:tgtEl>
                                          <p:spTgt spid="671"/>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86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0" presetClass="path" presetSubtype="0" accel="50000" decel="50000" fill="hold" grpId="1" nodeType="clickEffect">
                                  <p:stCondLst>
                                    <p:cond delay="0"/>
                                  </p:stCondLst>
                                  <p:childTnLst>
                                    <p:animMotion origin="layout" path="M 4.16667E-6 1.85185E-6 L -0.00183 0.10625 " pathEditMode="relative" rAng="0" ptsTypes="AA">
                                      <p:cBhvr>
                                        <p:cTn id="70" dur="800" fill="hold"/>
                                        <p:tgtEl>
                                          <p:spTgt spid="865"/>
                                        </p:tgtEl>
                                        <p:attrNameLst>
                                          <p:attrName>ppt_x</p:attrName>
                                          <p:attrName>ppt_y</p:attrName>
                                        </p:attrNameLst>
                                      </p:cBhvr>
                                      <p:rCtr x="-91" y="5301"/>
                                    </p:animMotion>
                                  </p:childTnLst>
                                </p:cTn>
                              </p:par>
                            </p:childTnLst>
                          </p:cTn>
                        </p:par>
                        <p:par>
                          <p:cTn id="71" fill="hold">
                            <p:stCondLst>
                              <p:cond delay="800"/>
                            </p:stCondLst>
                            <p:childTnLst>
                              <p:par>
                                <p:cTn id="72" presetID="1" presetClass="exit" presetSubtype="0" fill="hold" grpId="2" nodeType="afterEffect">
                                  <p:stCondLst>
                                    <p:cond delay="0"/>
                                  </p:stCondLst>
                                  <p:childTnLst>
                                    <p:set>
                                      <p:cBhvr>
                                        <p:cTn id="73" dur="1" fill="hold">
                                          <p:stCondLst>
                                            <p:cond delay="0"/>
                                          </p:stCondLst>
                                        </p:cTn>
                                        <p:tgtEl>
                                          <p:spTgt spid="865"/>
                                        </p:tgtEl>
                                        <p:attrNameLst>
                                          <p:attrName>style.visibility</p:attrName>
                                        </p:attrNameLst>
                                      </p:cBhvr>
                                      <p:to>
                                        <p:strVal val="hidden"/>
                                      </p:to>
                                    </p:set>
                                  </p:childTnLst>
                                </p:cTn>
                              </p:par>
                              <p:par>
                                <p:cTn id="74" presetID="1" presetClass="entr" presetSubtype="0" fill="hold" grpId="0" nodeType="withEffect">
                                  <p:stCondLst>
                                    <p:cond delay="0"/>
                                  </p:stCondLst>
                                  <p:childTnLst>
                                    <p:set>
                                      <p:cBhvr>
                                        <p:cTn id="75" dur="1" fill="hold">
                                          <p:stCondLst>
                                            <p:cond delay="0"/>
                                          </p:stCondLst>
                                        </p:cTn>
                                        <p:tgtEl>
                                          <p:spTgt spid="86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7" presetClass="entr" presetSubtype="1" fill="hold" grpId="0" nodeType="clickEffect">
                                  <p:stCondLst>
                                    <p:cond delay="0"/>
                                  </p:stCondLst>
                                  <p:childTnLst>
                                    <p:set>
                                      <p:cBhvr>
                                        <p:cTn id="79" dur="1" fill="hold">
                                          <p:stCondLst>
                                            <p:cond delay="0"/>
                                          </p:stCondLst>
                                        </p:cTn>
                                        <p:tgtEl>
                                          <p:spTgt spid="674"/>
                                        </p:tgtEl>
                                        <p:attrNameLst>
                                          <p:attrName>style.visibility</p:attrName>
                                        </p:attrNameLst>
                                      </p:cBhvr>
                                      <p:to>
                                        <p:strVal val="visible"/>
                                      </p:to>
                                    </p:set>
                                    <p:anim calcmode="lin" valueType="num">
                                      <p:cBhvr>
                                        <p:cTn id="80" dur="500" fill="hold"/>
                                        <p:tgtEl>
                                          <p:spTgt spid="674"/>
                                        </p:tgtEl>
                                        <p:attrNameLst>
                                          <p:attrName>ppt_x</p:attrName>
                                        </p:attrNameLst>
                                      </p:cBhvr>
                                      <p:tavLst>
                                        <p:tav tm="0">
                                          <p:val>
                                            <p:strVal val="#ppt_x"/>
                                          </p:val>
                                        </p:tav>
                                        <p:tav tm="100000">
                                          <p:val>
                                            <p:strVal val="#ppt_x"/>
                                          </p:val>
                                        </p:tav>
                                      </p:tavLst>
                                    </p:anim>
                                    <p:anim calcmode="lin" valueType="num">
                                      <p:cBhvr>
                                        <p:cTn id="81" dur="500" fill="hold"/>
                                        <p:tgtEl>
                                          <p:spTgt spid="674"/>
                                        </p:tgtEl>
                                        <p:attrNameLst>
                                          <p:attrName>ppt_y</p:attrName>
                                        </p:attrNameLst>
                                      </p:cBhvr>
                                      <p:tavLst>
                                        <p:tav tm="0">
                                          <p:val>
                                            <p:strVal val="#ppt_y-#ppt_h/2"/>
                                          </p:val>
                                        </p:tav>
                                        <p:tav tm="100000">
                                          <p:val>
                                            <p:strVal val="#ppt_y"/>
                                          </p:val>
                                        </p:tav>
                                      </p:tavLst>
                                    </p:anim>
                                    <p:anim calcmode="lin" valueType="num">
                                      <p:cBhvr>
                                        <p:cTn id="82" dur="500" fill="hold"/>
                                        <p:tgtEl>
                                          <p:spTgt spid="674"/>
                                        </p:tgtEl>
                                        <p:attrNameLst>
                                          <p:attrName>ppt_w</p:attrName>
                                        </p:attrNameLst>
                                      </p:cBhvr>
                                      <p:tavLst>
                                        <p:tav tm="0">
                                          <p:val>
                                            <p:strVal val="#ppt_w"/>
                                          </p:val>
                                        </p:tav>
                                        <p:tav tm="100000">
                                          <p:val>
                                            <p:strVal val="#ppt_w"/>
                                          </p:val>
                                        </p:tav>
                                      </p:tavLst>
                                    </p:anim>
                                    <p:anim calcmode="lin" valueType="num">
                                      <p:cBhvr>
                                        <p:cTn id="83" dur="500" fill="hold"/>
                                        <p:tgtEl>
                                          <p:spTgt spid="674"/>
                                        </p:tgtEl>
                                        <p:attrNameLst>
                                          <p:attrName>ppt_h</p:attrName>
                                        </p:attrNameLst>
                                      </p:cBhvr>
                                      <p:tavLst>
                                        <p:tav tm="0">
                                          <p:val>
                                            <p:fltVal val="0"/>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866"/>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0" presetClass="path" presetSubtype="0" accel="50000" decel="50000" fill="hold" grpId="1" nodeType="clickEffect">
                                  <p:stCondLst>
                                    <p:cond delay="0"/>
                                  </p:stCondLst>
                                  <p:childTnLst>
                                    <p:animMotion origin="layout" path="M -3.125E-6 -2.59259E-6 L -0.04948 0.2213 " pathEditMode="relative" rAng="0" ptsTypes="AA">
                                      <p:cBhvr>
                                        <p:cTn id="91" dur="800" fill="hold"/>
                                        <p:tgtEl>
                                          <p:spTgt spid="867"/>
                                        </p:tgtEl>
                                        <p:attrNameLst>
                                          <p:attrName>ppt_x</p:attrName>
                                          <p:attrName>ppt_y</p:attrName>
                                        </p:attrNameLst>
                                      </p:cBhvr>
                                      <p:rCtr x="-2474" y="11065"/>
                                    </p:animMotion>
                                  </p:childTnLst>
                                </p:cTn>
                              </p:par>
                            </p:childTnLst>
                          </p:cTn>
                        </p:par>
                        <p:par>
                          <p:cTn id="92" fill="hold">
                            <p:stCondLst>
                              <p:cond delay="800"/>
                            </p:stCondLst>
                            <p:childTnLst>
                              <p:par>
                                <p:cTn id="93" presetID="1" presetClass="exit" presetSubtype="0" fill="hold" grpId="1" nodeType="afterEffect">
                                  <p:stCondLst>
                                    <p:cond delay="0"/>
                                  </p:stCondLst>
                                  <p:childTnLst>
                                    <p:set>
                                      <p:cBhvr>
                                        <p:cTn id="94" dur="1" fill="hold">
                                          <p:stCondLst>
                                            <p:cond delay="0"/>
                                          </p:stCondLst>
                                        </p:cTn>
                                        <p:tgtEl>
                                          <p:spTgt spid="866"/>
                                        </p:tgtEl>
                                        <p:attrNameLst>
                                          <p:attrName>style.visibility</p:attrName>
                                        </p:attrNameLst>
                                      </p:cBhvr>
                                      <p:to>
                                        <p:strVal val="hidden"/>
                                      </p:to>
                                    </p:set>
                                  </p:childTnLst>
                                </p:cTn>
                              </p:par>
                              <p:par>
                                <p:cTn id="95" presetID="1" presetClass="exit" presetSubtype="0" fill="hold" grpId="2" nodeType="withEffect">
                                  <p:stCondLst>
                                    <p:cond delay="0"/>
                                  </p:stCondLst>
                                  <p:childTnLst>
                                    <p:set>
                                      <p:cBhvr>
                                        <p:cTn id="96" dur="1" fill="hold">
                                          <p:stCondLst>
                                            <p:cond delay="0"/>
                                          </p:stCondLst>
                                        </p:cTn>
                                        <p:tgtEl>
                                          <p:spTgt spid="867"/>
                                        </p:tgtEl>
                                        <p:attrNameLst>
                                          <p:attrName>style.visibility</p:attrName>
                                        </p:attrNameLst>
                                      </p:cBhvr>
                                      <p:to>
                                        <p:strVal val="hidden"/>
                                      </p:to>
                                    </p:set>
                                  </p:childTnLst>
                                </p:cTn>
                              </p:par>
                            </p:childTnLst>
                          </p:cTn>
                        </p:par>
                        <p:par>
                          <p:cTn id="97" fill="hold">
                            <p:stCondLst>
                              <p:cond delay="800"/>
                            </p:stCondLst>
                            <p:childTnLst>
                              <p:par>
                                <p:cTn id="98" presetID="1" presetClass="entr" presetSubtype="0" fill="hold" grpId="0" nodeType="afterEffect">
                                  <p:stCondLst>
                                    <p:cond delay="0"/>
                                  </p:stCondLst>
                                  <p:childTnLst>
                                    <p:set>
                                      <p:cBhvr>
                                        <p:cTn id="99" dur="1" fill="hold">
                                          <p:stCondLst>
                                            <p:cond delay="0"/>
                                          </p:stCondLst>
                                        </p:cTn>
                                        <p:tgtEl>
                                          <p:spTgt spid="868"/>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7" presetClass="entr" presetSubtype="2" fill="hold" grpId="0" nodeType="clickEffect">
                                  <p:stCondLst>
                                    <p:cond delay="0"/>
                                  </p:stCondLst>
                                  <p:childTnLst>
                                    <p:set>
                                      <p:cBhvr>
                                        <p:cTn id="103" dur="1" fill="hold">
                                          <p:stCondLst>
                                            <p:cond delay="0"/>
                                          </p:stCondLst>
                                        </p:cTn>
                                        <p:tgtEl>
                                          <p:spTgt spid="869"/>
                                        </p:tgtEl>
                                        <p:attrNameLst>
                                          <p:attrName>style.visibility</p:attrName>
                                        </p:attrNameLst>
                                      </p:cBhvr>
                                      <p:to>
                                        <p:strVal val="visible"/>
                                      </p:to>
                                    </p:set>
                                    <p:anim calcmode="lin" valueType="num">
                                      <p:cBhvr>
                                        <p:cTn id="104" dur="400" fill="hold"/>
                                        <p:tgtEl>
                                          <p:spTgt spid="869"/>
                                        </p:tgtEl>
                                        <p:attrNameLst>
                                          <p:attrName>ppt_x</p:attrName>
                                        </p:attrNameLst>
                                      </p:cBhvr>
                                      <p:tavLst>
                                        <p:tav tm="0">
                                          <p:val>
                                            <p:strVal val="#ppt_x+#ppt_w/2"/>
                                          </p:val>
                                        </p:tav>
                                        <p:tav tm="100000">
                                          <p:val>
                                            <p:strVal val="#ppt_x"/>
                                          </p:val>
                                        </p:tav>
                                      </p:tavLst>
                                    </p:anim>
                                    <p:anim calcmode="lin" valueType="num">
                                      <p:cBhvr>
                                        <p:cTn id="105" dur="400" fill="hold"/>
                                        <p:tgtEl>
                                          <p:spTgt spid="869"/>
                                        </p:tgtEl>
                                        <p:attrNameLst>
                                          <p:attrName>ppt_y</p:attrName>
                                        </p:attrNameLst>
                                      </p:cBhvr>
                                      <p:tavLst>
                                        <p:tav tm="0">
                                          <p:val>
                                            <p:strVal val="#ppt_y"/>
                                          </p:val>
                                        </p:tav>
                                        <p:tav tm="100000">
                                          <p:val>
                                            <p:strVal val="#ppt_y"/>
                                          </p:val>
                                        </p:tav>
                                      </p:tavLst>
                                    </p:anim>
                                    <p:anim calcmode="lin" valueType="num">
                                      <p:cBhvr>
                                        <p:cTn id="106" dur="400" fill="hold"/>
                                        <p:tgtEl>
                                          <p:spTgt spid="869"/>
                                        </p:tgtEl>
                                        <p:attrNameLst>
                                          <p:attrName>ppt_w</p:attrName>
                                        </p:attrNameLst>
                                      </p:cBhvr>
                                      <p:tavLst>
                                        <p:tav tm="0">
                                          <p:val>
                                            <p:fltVal val="0"/>
                                          </p:val>
                                        </p:tav>
                                        <p:tav tm="100000">
                                          <p:val>
                                            <p:strVal val="#ppt_w"/>
                                          </p:val>
                                        </p:tav>
                                      </p:tavLst>
                                    </p:anim>
                                    <p:anim calcmode="lin" valueType="num">
                                      <p:cBhvr>
                                        <p:cTn id="107" dur="400" fill="hold"/>
                                        <p:tgtEl>
                                          <p:spTgt spid="869"/>
                                        </p:tgtEl>
                                        <p:attrNameLst>
                                          <p:attrName>ppt_h</p:attrName>
                                        </p:attrNameLst>
                                      </p:cBhvr>
                                      <p:tavLst>
                                        <p:tav tm="0">
                                          <p:val>
                                            <p:strVal val="#ppt_h"/>
                                          </p:val>
                                        </p:tav>
                                        <p:tav tm="100000">
                                          <p:val>
                                            <p:strVal val="#ppt_h"/>
                                          </p:val>
                                        </p:tav>
                                      </p:tavLst>
                                    </p:anim>
                                  </p:childTnLst>
                                </p:cTn>
                              </p:par>
                            </p:childTnLst>
                          </p:cTn>
                        </p:par>
                        <p:par>
                          <p:cTn id="108" fill="hold">
                            <p:stCondLst>
                              <p:cond delay="400"/>
                            </p:stCondLst>
                            <p:childTnLst>
                              <p:par>
                                <p:cTn id="109" presetID="1" presetClass="entr" presetSubtype="0" fill="hold" nodeType="afterEffect">
                                  <p:stCondLst>
                                    <p:cond delay="0"/>
                                  </p:stCondLst>
                                  <p:childTnLst>
                                    <p:set>
                                      <p:cBhvr>
                                        <p:cTn id="110" dur="1" fill="hold">
                                          <p:stCondLst>
                                            <p:cond delay="0"/>
                                          </p:stCondLst>
                                        </p:cTn>
                                        <p:tgtEl>
                                          <p:spTgt spid="870">
                                            <p:txEl>
                                              <p:pRg st="0" end="0"/>
                                            </p:txEl>
                                          </p:spTgt>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871">
                                            <p:txEl>
                                              <p:pRg st="0" end="0"/>
                                            </p:txEl>
                                          </p:spTgt>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871">
                                            <p:txEl>
                                              <p:pRg st="1" end="1"/>
                                            </p:txEl>
                                          </p:spTgt>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871">
                                            <p:txEl>
                                              <p:pRg st="2" end="2"/>
                                            </p:txEl>
                                          </p:spTgt>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872">
                                            <p:txEl>
                                              <p:pRg st="0" end="0"/>
                                            </p:txEl>
                                          </p:spTgt>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87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2" grpId="0" animBg="1"/>
      <p:bldP spid="653" grpId="0" animBg="1"/>
      <p:bldP spid="654" grpId="0" animBg="1"/>
      <p:bldP spid="671" grpId="0" animBg="1"/>
      <p:bldP spid="671" grpId="1" animBg="1"/>
      <p:bldP spid="671" grpId="2" animBg="1"/>
      <p:bldP spid="672" grpId="0" animBg="1"/>
      <p:bldP spid="673" grpId="0" animBg="1"/>
      <p:bldP spid="674" grpId="0" animBg="1"/>
      <p:bldP spid="857" grpId="0" animBg="1"/>
      <p:bldP spid="858" grpId="0" animBg="1"/>
      <p:bldP spid="863" grpId="0" animBg="1"/>
      <p:bldP spid="865" grpId="0" animBg="1"/>
      <p:bldP spid="865" grpId="1" animBg="1"/>
      <p:bldP spid="865" grpId="2" animBg="1"/>
      <p:bldP spid="866" grpId="0" animBg="1"/>
      <p:bldP spid="866" grpId="1" animBg="1"/>
      <p:bldP spid="867" grpId="0" animBg="1"/>
      <p:bldP spid="867" grpId="1" animBg="1"/>
      <p:bldP spid="867" grpId="2" animBg="1"/>
      <p:bldP spid="868" grpId="0" animBg="1"/>
      <p:bldP spid="86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87EE29C-CA7E-9A44-B7E0-8D33820D1226}"/>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solidFill>
                  <a:schemeClr val="bg1"/>
                </a:solidFill>
              </a:rPr>
              <a:t>39</a:t>
            </a:fld>
            <a:endParaRPr lang="en-US" dirty="0">
              <a:solidFill>
                <a:schemeClr val="bg1"/>
              </a:solidFill>
            </a:endParaRPr>
          </a:p>
        </p:txBody>
      </p:sp>
      <p:sp>
        <p:nvSpPr>
          <p:cNvPr id="13" name="Title 1">
            <a:extLst>
              <a:ext uri="{FF2B5EF4-FFF2-40B4-BE49-F238E27FC236}">
                <a16:creationId xmlns:a16="http://schemas.microsoft.com/office/drawing/2014/main" id="{42771D2E-4A88-9F49-A9C3-760364F0DE91}"/>
              </a:ext>
            </a:extLst>
          </p:cNvPr>
          <p:cNvSpPr>
            <a:spLocks noGrp="1"/>
          </p:cNvSpPr>
          <p:nvPr>
            <p:ph type="title"/>
          </p:nvPr>
        </p:nvSpPr>
        <p:spPr>
          <a:xfrm>
            <a:off x="0" y="0"/>
            <a:ext cx="12192000" cy="1330525"/>
          </a:xfrm>
          <a:solidFill>
            <a:schemeClr val="tx1">
              <a:lumMod val="85000"/>
              <a:lumOff val="15000"/>
            </a:schemeClr>
          </a:solidFill>
        </p:spPr>
        <p:txBody>
          <a:bodyPr/>
          <a:lstStyle/>
          <a:p>
            <a:r>
              <a:rPr lang="en-US" dirty="0">
                <a:solidFill>
                  <a:schemeClr val="bg1"/>
                </a:solidFill>
              </a:rPr>
              <a:t>  </a:t>
            </a:r>
            <a:r>
              <a:rPr lang="en-US" altLang="zh-CN" dirty="0">
                <a:solidFill>
                  <a:schemeClr val="bg1"/>
                </a:solidFill>
              </a:rPr>
              <a:t>Implementation</a:t>
            </a:r>
            <a:endParaRPr lang="en-US" dirty="0">
              <a:solidFill>
                <a:schemeClr val="bg1"/>
              </a:solidFill>
            </a:endParaRPr>
          </a:p>
        </p:txBody>
      </p:sp>
      <p:pic>
        <p:nvPicPr>
          <p:cNvPr id="6" name="Picture 5">
            <a:extLst>
              <a:ext uri="{FF2B5EF4-FFF2-40B4-BE49-F238E27FC236}">
                <a16:creationId xmlns:a16="http://schemas.microsoft.com/office/drawing/2014/main" id="{6EA3C1C3-2C44-E840-AEDD-33A6CC3D23A8}"/>
              </a:ext>
            </a:extLst>
          </p:cNvPr>
          <p:cNvPicPr>
            <a:picLocks noChangeAspect="1"/>
          </p:cNvPicPr>
          <p:nvPr/>
        </p:nvPicPr>
        <p:blipFill>
          <a:blip r:embed="rId3"/>
          <a:stretch>
            <a:fillRect/>
          </a:stretch>
        </p:blipFill>
        <p:spPr>
          <a:xfrm>
            <a:off x="1336623" y="1572630"/>
            <a:ext cx="9518754" cy="4704035"/>
          </a:xfrm>
          <a:prstGeom prst="rect">
            <a:avLst/>
          </a:prstGeom>
        </p:spPr>
      </p:pic>
    </p:spTree>
    <p:extLst>
      <p:ext uri="{BB962C8B-B14F-4D97-AF65-F5344CB8AC3E}">
        <p14:creationId xmlns:p14="http://schemas.microsoft.com/office/powerpoint/2010/main" val="3778911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87EE29C-CA7E-9A44-B7E0-8D33820D1226}"/>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solidFill>
                  <a:schemeClr val="bg1"/>
                </a:solidFill>
              </a:rPr>
              <a:t>40</a:t>
            </a:fld>
            <a:endParaRPr lang="en-US" dirty="0">
              <a:solidFill>
                <a:schemeClr val="bg1"/>
              </a:solidFill>
            </a:endParaRPr>
          </a:p>
        </p:txBody>
      </p:sp>
      <p:sp>
        <p:nvSpPr>
          <p:cNvPr id="13" name="Title 1">
            <a:extLst>
              <a:ext uri="{FF2B5EF4-FFF2-40B4-BE49-F238E27FC236}">
                <a16:creationId xmlns:a16="http://schemas.microsoft.com/office/drawing/2014/main" id="{42771D2E-4A88-9F49-A9C3-760364F0DE91}"/>
              </a:ext>
            </a:extLst>
          </p:cNvPr>
          <p:cNvSpPr>
            <a:spLocks noGrp="1"/>
          </p:cNvSpPr>
          <p:nvPr>
            <p:ph type="title"/>
          </p:nvPr>
        </p:nvSpPr>
        <p:spPr>
          <a:xfrm>
            <a:off x="0" y="0"/>
            <a:ext cx="12192000" cy="1330525"/>
          </a:xfrm>
          <a:solidFill>
            <a:schemeClr val="tx1">
              <a:lumMod val="85000"/>
              <a:lumOff val="15000"/>
            </a:schemeClr>
          </a:solidFill>
        </p:spPr>
        <p:txBody>
          <a:bodyPr/>
          <a:lstStyle/>
          <a:p>
            <a:r>
              <a:rPr lang="en-US" dirty="0">
                <a:solidFill>
                  <a:schemeClr val="bg1"/>
                </a:solidFill>
              </a:rPr>
              <a:t>  </a:t>
            </a:r>
            <a:r>
              <a:rPr lang="en-US" altLang="zh-CN" dirty="0">
                <a:solidFill>
                  <a:schemeClr val="bg1"/>
                </a:solidFill>
              </a:rPr>
              <a:t>Evaluation</a:t>
            </a:r>
            <a:endParaRPr lang="en-US" dirty="0">
              <a:solidFill>
                <a:schemeClr val="bg1"/>
              </a:solidFill>
            </a:endParaRPr>
          </a:p>
        </p:txBody>
      </p:sp>
      <p:sp>
        <p:nvSpPr>
          <p:cNvPr id="7" name="Content Placeholder 2">
            <a:extLst>
              <a:ext uri="{FF2B5EF4-FFF2-40B4-BE49-F238E27FC236}">
                <a16:creationId xmlns:a16="http://schemas.microsoft.com/office/drawing/2014/main" id="{1EDFB213-11ED-9445-99D5-36DC844AF6B5}"/>
              </a:ext>
            </a:extLst>
          </p:cNvPr>
          <p:cNvSpPr>
            <a:spLocks noGrp="1"/>
          </p:cNvSpPr>
          <p:nvPr>
            <p:ph idx="1"/>
          </p:nvPr>
        </p:nvSpPr>
        <p:spPr>
          <a:xfrm>
            <a:off x="808220" y="1586482"/>
            <a:ext cx="10123968" cy="1330525"/>
          </a:xfrm>
        </p:spPr>
        <p:txBody>
          <a:bodyPr>
            <a:normAutofit/>
          </a:bodyPr>
          <a:lstStyle/>
          <a:p>
            <a:r>
              <a:rPr lang="en-US" altLang="zh-CN" dirty="0"/>
              <a:t>Time-slicing</a:t>
            </a:r>
          </a:p>
          <a:p>
            <a:pPr lvl="1"/>
            <a:r>
              <a:rPr lang="en-US" altLang="zh-CN" dirty="0"/>
              <a:t>6</a:t>
            </a:r>
            <a:r>
              <a:rPr lang="zh-CN" altLang="en-US" dirty="0"/>
              <a:t> </a:t>
            </a:r>
            <a:r>
              <a:rPr lang="en-US" altLang="zh-CN" dirty="0"/>
              <a:t>jobs</a:t>
            </a:r>
            <a:r>
              <a:rPr lang="zh-CN" altLang="en-US" dirty="0"/>
              <a:t> </a:t>
            </a:r>
            <a:r>
              <a:rPr lang="en-US" altLang="zh-CN" dirty="0"/>
              <a:t>(4</a:t>
            </a:r>
            <a:r>
              <a:rPr lang="zh-CN" altLang="en-US" dirty="0"/>
              <a:t> </a:t>
            </a:r>
            <a:r>
              <a:rPr lang="en-US" altLang="zh-CN" dirty="0"/>
              <a:t>long,</a:t>
            </a:r>
            <a:r>
              <a:rPr lang="zh-CN" altLang="en-US" dirty="0"/>
              <a:t> </a:t>
            </a:r>
            <a:r>
              <a:rPr lang="en-US" altLang="zh-CN" dirty="0"/>
              <a:t>2</a:t>
            </a:r>
            <a:r>
              <a:rPr lang="zh-CN" altLang="en-US" dirty="0"/>
              <a:t> </a:t>
            </a:r>
            <a:r>
              <a:rPr lang="en-US" altLang="zh-CN" dirty="0"/>
              <a:t>short)</a:t>
            </a:r>
            <a:r>
              <a:rPr lang="zh-CN" altLang="en-US" dirty="0"/>
              <a:t> </a:t>
            </a:r>
            <a:r>
              <a:rPr lang="en-US" altLang="zh-CN" dirty="0"/>
              <a:t>share</a:t>
            </a:r>
            <a:r>
              <a:rPr lang="zh-CN" altLang="en-US" dirty="0"/>
              <a:t> </a:t>
            </a:r>
            <a:r>
              <a:rPr lang="en-US" altLang="zh-CN" dirty="0"/>
              <a:t>4</a:t>
            </a:r>
            <a:r>
              <a:rPr lang="zh-CN" altLang="en-US" dirty="0"/>
              <a:t> </a:t>
            </a:r>
            <a:r>
              <a:rPr lang="en-US" altLang="zh-CN" dirty="0"/>
              <a:t>GPUs</a:t>
            </a:r>
          </a:p>
          <a:p>
            <a:pPr lvl="1"/>
            <a:r>
              <a:rPr lang="en-US" altLang="zh-CN" dirty="0"/>
              <a:t>Low</a:t>
            </a:r>
            <a:r>
              <a:rPr lang="zh-CN" altLang="en-US" dirty="0"/>
              <a:t> </a:t>
            </a:r>
            <a:r>
              <a:rPr lang="en-US" altLang="zh-CN" dirty="0"/>
              <a:t>overhead:</a:t>
            </a:r>
            <a:r>
              <a:rPr lang="zh-CN" altLang="en-US" dirty="0"/>
              <a:t> </a:t>
            </a:r>
            <a:r>
              <a:rPr lang="en-US" altLang="zh-CN" dirty="0"/>
              <a:t>total</a:t>
            </a:r>
            <a:r>
              <a:rPr lang="zh-CN" altLang="en-US" dirty="0"/>
              <a:t> </a:t>
            </a:r>
            <a:r>
              <a:rPr lang="en-US" altLang="zh-CN" dirty="0"/>
              <a:t>throughput</a:t>
            </a:r>
            <a:r>
              <a:rPr lang="zh-CN" altLang="en-US" dirty="0"/>
              <a:t> </a:t>
            </a:r>
            <a:r>
              <a:rPr lang="en-US" altLang="zh-CN" dirty="0"/>
              <a:t>remains</a:t>
            </a:r>
            <a:r>
              <a:rPr lang="zh-CN" altLang="en-US" dirty="0"/>
              <a:t> </a:t>
            </a:r>
            <a:r>
              <a:rPr lang="en-US" altLang="zh-CN" dirty="0"/>
              <a:t>the</a:t>
            </a:r>
            <a:r>
              <a:rPr lang="zh-CN" altLang="en-US" dirty="0"/>
              <a:t> </a:t>
            </a:r>
            <a:r>
              <a:rPr lang="en-US" altLang="zh-CN" dirty="0"/>
              <a:t>same</a:t>
            </a:r>
          </a:p>
          <a:p>
            <a:pPr lvl="1"/>
            <a:endParaRPr lang="en-US" dirty="0"/>
          </a:p>
          <a:p>
            <a:pPr marL="457200" lvl="1" indent="0">
              <a:buNone/>
            </a:pPr>
            <a:endParaRPr lang="en-US" dirty="0"/>
          </a:p>
          <a:p>
            <a:pPr lvl="1"/>
            <a:endParaRPr lang="en-US" dirty="0"/>
          </a:p>
          <a:p>
            <a:pPr lvl="2"/>
            <a:endParaRPr lang="en-US" dirty="0"/>
          </a:p>
          <a:p>
            <a:pPr lvl="1"/>
            <a:endParaRPr lang="en-US" dirty="0"/>
          </a:p>
        </p:txBody>
      </p:sp>
      <p:pic>
        <p:nvPicPr>
          <p:cNvPr id="3" name="Picture 2">
            <a:extLst>
              <a:ext uri="{FF2B5EF4-FFF2-40B4-BE49-F238E27FC236}">
                <a16:creationId xmlns:a16="http://schemas.microsoft.com/office/drawing/2014/main" id="{B394CBB7-FF73-D743-8C95-95BCC56FA5F6}"/>
              </a:ext>
            </a:extLst>
          </p:cNvPr>
          <p:cNvPicPr>
            <a:picLocks noChangeAspect="1"/>
          </p:cNvPicPr>
          <p:nvPr/>
        </p:nvPicPr>
        <p:blipFill>
          <a:blip r:embed="rId3"/>
          <a:stretch>
            <a:fillRect/>
          </a:stretch>
        </p:blipFill>
        <p:spPr>
          <a:xfrm>
            <a:off x="2774273" y="2789012"/>
            <a:ext cx="6643453" cy="3663366"/>
          </a:xfrm>
          <a:prstGeom prst="rect">
            <a:avLst/>
          </a:prstGeom>
        </p:spPr>
      </p:pic>
    </p:spTree>
    <p:extLst>
      <p:ext uri="{BB962C8B-B14F-4D97-AF65-F5344CB8AC3E}">
        <p14:creationId xmlns:p14="http://schemas.microsoft.com/office/powerpoint/2010/main" val="38617444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87EE29C-CA7E-9A44-B7E0-8D33820D1226}"/>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solidFill>
                  <a:schemeClr val="bg1"/>
                </a:solidFill>
              </a:rPr>
              <a:t>41</a:t>
            </a:fld>
            <a:endParaRPr lang="en-US" dirty="0">
              <a:solidFill>
                <a:schemeClr val="bg1"/>
              </a:solidFill>
            </a:endParaRPr>
          </a:p>
        </p:txBody>
      </p:sp>
      <p:sp>
        <p:nvSpPr>
          <p:cNvPr id="13" name="Title 1">
            <a:extLst>
              <a:ext uri="{FF2B5EF4-FFF2-40B4-BE49-F238E27FC236}">
                <a16:creationId xmlns:a16="http://schemas.microsoft.com/office/drawing/2014/main" id="{42771D2E-4A88-9F49-A9C3-760364F0DE91}"/>
              </a:ext>
            </a:extLst>
          </p:cNvPr>
          <p:cNvSpPr>
            <a:spLocks noGrp="1"/>
          </p:cNvSpPr>
          <p:nvPr>
            <p:ph type="title"/>
          </p:nvPr>
        </p:nvSpPr>
        <p:spPr>
          <a:xfrm>
            <a:off x="0" y="0"/>
            <a:ext cx="12192000" cy="1330525"/>
          </a:xfrm>
          <a:solidFill>
            <a:schemeClr val="tx1">
              <a:lumMod val="85000"/>
              <a:lumOff val="15000"/>
            </a:schemeClr>
          </a:solidFill>
        </p:spPr>
        <p:txBody>
          <a:bodyPr/>
          <a:lstStyle/>
          <a:p>
            <a:r>
              <a:rPr lang="en-US" dirty="0">
                <a:solidFill>
                  <a:schemeClr val="bg1"/>
                </a:solidFill>
              </a:rPr>
              <a:t>  </a:t>
            </a:r>
            <a:r>
              <a:rPr lang="en-US" altLang="zh-CN" dirty="0">
                <a:solidFill>
                  <a:schemeClr val="bg1"/>
                </a:solidFill>
              </a:rPr>
              <a:t>Evaluation</a:t>
            </a:r>
            <a:endParaRPr lang="en-US" dirty="0">
              <a:solidFill>
                <a:schemeClr val="bg1"/>
              </a:solidFill>
            </a:endParaRPr>
          </a:p>
        </p:txBody>
      </p:sp>
      <p:sp>
        <p:nvSpPr>
          <p:cNvPr id="7" name="Content Placeholder 2">
            <a:extLst>
              <a:ext uri="{FF2B5EF4-FFF2-40B4-BE49-F238E27FC236}">
                <a16:creationId xmlns:a16="http://schemas.microsoft.com/office/drawing/2014/main" id="{1EDFB213-11ED-9445-99D5-36DC844AF6B5}"/>
              </a:ext>
            </a:extLst>
          </p:cNvPr>
          <p:cNvSpPr>
            <a:spLocks noGrp="1"/>
          </p:cNvSpPr>
          <p:nvPr>
            <p:ph idx="1"/>
          </p:nvPr>
        </p:nvSpPr>
        <p:spPr>
          <a:xfrm>
            <a:off x="808220" y="1586482"/>
            <a:ext cx="10123968" cy="1330525"/>
          </a:xfrm>
        </p:spPr>
        <p:txBody>
          <a:bodyPr>
            <a:normAutofit/>
          </a:bodyPr>
          <a:lstStyle/>
          <a:p>
            <a:r>
              <a:rPr lang="en-US" altLang="zh-CN" dirty="0"/>
              <a:t>Packing</a:t>
            </a:r>
          </a:p>
          <a:p>
            <a:pPr lvl="1"/>
            <a:r>
              <a:rPr lang="en-US" altLang="zh-CN" dirty="0"/>
              <a:t>2</a:t>
            </a:r>
            <a:r>
              <a:rPr lang="zh-CN" altLang="en-US" dirty="0"/>
              <a:t> </a:t>
            </a:r>
            <a:r>
              <a:rPr lang="en-US" altLang="zh-CN" dirty="0"/>
              <a:t>jobs</a:t>
            </a:r>
            <a:r>
              <a:rPr lang="zh-CN" altLang="en-US" dirty="0"/>
              <a:t> </a:t>
            </a:r>
            <a:r>
              <a:rPr lang="en-US" altLang="zh-CN" dirty="0"/>
              <a:t>packed</a:t>
            </a:r>
            <a:r>
              <a:rPr lang="zh-CN" altLang="en-US" dirty="0"/>
              <a:t> </a:t>
            </a:r>
            <a:r>
              <a:rPr lang="en-US" altLang="zh-CN" dirty="0"/>
              <a:t>on</a:t>
            </a:r>
            <a:r>
              <a:rPr lang="zh-CN" altLang="en-US" dirty="0"/>
              <a:t> </a:t>
            </a:r>
            <a:r>
              <a:rPr lang="en-US" altLang="zh-CN" dirty="0"/>
              <a:t>the</a:t>
            </a:r>
            <a:r>
              <a:rPr lang="zh-CN" altLang="en-US" dirty="0"/>
              <a:t> </a:t>
            </a:r>
            <a:r>
              <a:rPr lang="en-US" altLang="zh-CN" dirty="0"/>
              <a:t>same</a:t>
            </a:r>
            <a:r>
              <a:rPr lang="zh-CN" altLang="en-US" dirty="0"/>
              <a:t> </a:t>
            </a:r>
            <a:r>
              <a:rPr lang="en-US" altLang="zh-CN" dirty="0"/>
              <a:t>GPU</a:t>
            </a:r>
          </a:p>
          <a:p>
            <a:pPr lvl="1"/>
            <a:r>
              <a:rPr lang="en-US" altLang="zh-CN" dirty="0"/>
              <a:t>Higher</a:t>
            </a:r>
            <a:r>
              <a:rPr lang="zh-CN" altLang="en-US" dirty="0"/>
              <a:t> </a:t>
            </a:r>
            <a:r>
              <a:rPr lang="en-US" altLang="zh-CN" dirty="0"/>
              <a:t>total</a:t>
            </a:r>
            <a:r>
              <a:rPr lang="zh-CN" altLang="en-US" dirty="0"/>
              <a:t> </a:t>
            </a:r>
            <a:r>
              <a:rPr lang="en-US" altLang="zh-CN" dirty="0"/>
              <a:t>throughput</a:t>
            </a:r>
            <a:r>
              <a:rPr lang="zh-CN" altLang="en-US" dirty="0"/>
              <a:t> </a:t>
            </a:r>
            <a:r>
              <a:rPr lang="en-US" altLang="zh-CN" dirty="0"/>
              <a:t>with</a:t>
            </a:r>
            <a:r>
              <a:rPr lang="zh-CN" altLang="en-US" dirty="0"/>
              <a:t> </a:t>
            </a:r>
            <a:r>
              <a:rPr lang="en-US" altLang="zh-CN" dirty="0"/>
              <a:t>packing</a:t>
            </a:r>
          </a:p>
          <a:p>
            <a:pPr lvl="1"/>
            <a:endParaRPr lang="en-US" dirty="0"/>
          </a:p>
          <a:p>
            <a:pPr marL="457200" lvl="1" indent="0">
              <a:buNone/>
            </a:pPr>
            <a:endParaRPr lang="en-US" dirty="0"/>
          </a:p>
          <a:p>
            <a:pPr lvl="1"/>
            <a:endParaRPr lang="en-US" dirty="0"/>
          </a:p>
          <a:p>
            <a:pPr lvl="2"/>
            <a:endParaRPr lang="en-US" dirty="0"/>
          </a:p>
          <a:p>
            <a:pPr lvl="1"/>
            <a:endParaRPr lang="en-US" dirty="0"/>
          </a:p>
        </p:txBody>
      </p:sp>
      <p:pic>
        <p:nvPicPr>
          <p:cNvPr id="4" name="Picture 3">
            <a:extLst>
              <a:ext uri="{FF2B5EF4-FFF2-40B4-BE49-F238E27FC236}">
                <a16:creationId xmlns:a16="http://schemas.microsoft.com/office/drawing/2014/main" id="{07643893-7F79-8244-ACA4-8A53ED588157}"/>
              </a:ext>
            </a:extLst>
          </p:cNvPr>
          <p:cNvPicPr>
            <a:picLocks noChangeAspect="1"/>
          </p:cNvPicPr>
          <p:nvPr/>
        </p:nvPicPr>
        <p:blipFill>
          <a:blip r:embed="rId3"/>
          <a:stretch>
            <a:fillRect/>
          </a:stretch>
        </p:blipFill>
        <p:spPr>
          <a:xfrm>
            <a:off x="2783174" y="2811910"/>
            <a:ext cx="6625652" cy="3640468"/>
          </a:xfrm>
          <a:prstGeom prst="rect">
            <a:avLst/>
          </a:prstGeom>
        </p:spPr>
      </p:pic>
    </p:spTree>
    <p:extLst>
      <p:ext uri="{BB962C8B-B14F-4D97-AF65-F5344CB8AC3E}">
        <p14:creationId xmlns:p14="http://schemas.microsoft.com/office/powerpoint/2010/main" val="1607651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87EE29C-CA7E-9A44-B7E0-8D33820D1226}"/>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solidFill>
                  <a:schemeClr val="bg1"/>
                </a:solidFill>
              </a:rPr>
              <a:t>42</a:t>
            </a:fld>
            <a:endParaRPr lang="en-US" dirty="0">
              <a:solidFill>
                <a:schemeClr val="bg1"/>
              </a:solidFill>
            </a:endParaRPr>
          </a:p>
        </p:txBody>
      </p:sp>
      <p:sp>
        <p:nvSpPr>
          <p:cNvPr id="13" name="Title 1">
            <a:extLst>
              <a:ext uri="{FF2B5EF4-FFF2-40B4-BE49-F238E27FC236}">
                <a16:creationId xmlns:a16="http://schemas.microsoft.com/office/drawing/2014/main" id="{42771D2E-4A88-9F49-A9C3-760364F0DE91}"/>
              </a:ext>
            </a:extLst>
          </p:cNvPr>
          <p:cNvSpPr>
            <a:spLocks noGrp="1"/>
          </p:cNvSpPr>
          <p:nvPr>
            <p:ph type="title"/>
          </p:nvPr>
        </p:nvSpPr>
        <p:spPr>
          <a:xfrm>
            <a:off x="0" y="0"/>
            <a:ext cx="12192000" cy="1330525"/>
          </a:xfrm>
          <a:solidFill>
            <a:schemeClr val="tx1">
              <a:lumMod val="85000"/>
              <a:lumOff val="15000"/>
            </a:schemeClr>
          </a:solidFill>
        </p:spPr>
        <p:txBody>
          <a:bodyPr/>
          <a:lstStyle/>
          <a:p>
            <a:r>
              <a:rPr lang="en-US" dirty="0">
                <a:solidFill>
                  <a:schemeClr val="bg1"/>
                </a:solidFill>
              </a:rPr>
              <a:t>  </a:t>
            </a:r>
            <a:r>
              <a:rPr lang="en-US" altLang="zh-CN" dirty="0">
                <a:solidFill>
                  <a:schemeClr val="bg1"/>
                </a:solidFill>
              </a:rPr>
              <a:t>Evaluation</a:t>
            </a:r>
            <a:endParaRPr lang="en-US" dirty="0">
              <a:solidFill>
                <a:schemeClr val="bg1"/>
              </a:solidFill>
            </a:endParaRPr>
          </a:p>
        </p:txBody>
      </p:sp>
      <p:sp>
        <p:nvSpPr>
          <p:cNvPr id="7" name="Content Placeholder 2">
            <a:extLst>
              <a:ext uri="{FF2B5EF4-FFF2-40B4-BE49-F238E27FC236}">
                <a16:creationId xmlns:a16="http://schemas.microsoft.com/office/drawing/2014/main" id="{1EDFB213-11ED-9445-99D5-36DC844AF6B5}"/>
              </a:ext>
            </a:extLst>
          </p:cNvPr>
          <p:cNvSpPr>
            <a:spLocks noGrp="1"/>
          </p:cNvSpPr>
          <p:nvPr>
            <p:ph idx="1"/>
          </p:nvPr>
        </p:nvSpPr>
        <p:spPr>
          <a:xfrm>
            <a:off x="808220" y="1586482"/>
            <a:ext cx="10123968" cy="1842518"/>
          </a:xfrm>
        </p:spPr>
        <p:txBody>
          <a:bodyPr>
            <a:normAutofit/>
          </a:bodyPr>
          <a:lstStyle/>
          <a:p>
            <a:r>
              <a:rPr lang="en-US" altLang="zh-CN" dirty="0"/>
              <a:t>Model</a:t>
            </a:r>
            <a:r>
              <a:rPr lang="zh-CN" altLang="en-US" dirty="0"/>
              <a:t> </a:t>
            </a:r>
            <a:r>
              <a:rPr lang="en-US" altLang="zh-CN" dirty="0"/>
              <a:t>exploration</a:t>
            </a:r>
          </a:p>
          <a:p>
            <a:pPr lvl="1"/>
            <a:r>
              <a:rPr lang="en-US" altLang="zh-CN" dirty="0" err="1"/>
              <a:t>AutoML</a:t>
            </a:r>
            <a:r>
              <a:rPr lang="en-US" altLang="zh-CN" dirty="0"/>
              <a:t>:</a:t>
            </a:r>
            <a:r>
              <a:rPr lang="zh-CN" altLang="en-US" dirty="0"/>
              <a:t> </a:t>
            </a:r>
            <a:r>
              <a:rPr lang="en-US" altLang="zh-CN" dirty="0"/>
              <a:t>explore</a:t>
            </a:r>
            <a:r>
              <a:rPr lang="zh-CN" altLang="en-US" dirty="0"/>
              <a:t> </a:t>
            </a:r>
            <a:r>
              <a:rPr lang="en-US" altLang="zh-CN" dirty="0"/>
              <a:t>100</a:t>
            </a:r>
            <a:r>
              <a:rPr lang="zh-CN" altLang="en-US" dirty="0"/>
              <a:t> </a:t>
            </a:r>
            <a:r>
              <a:rPr lang="en-US" altLang="zh-CN" dirty="0"/>
              <a:t>hyper-parameter</a:t>
            </a:r>
            <a:r>
              <a:rPr lang="zh-CN" altLang="en-US" dirty="0"/>
              <a:t> </a:t>
            </a:r>
            <a:r>
              <a:rPr lang="en-US" altLang="zh-CN" dirty="0"/>
              <a:t>configurations</a:t>
            </a:r>
            <a:r>
              <a:rPr lang="zh-CN" altLang="en-US" dirty="0"/>
              <a:t> </a:t>
            </a:r>
            <a:r>
              <a:rPr lang="en-US" altLang="zh-CN" dirty="0"/>
              <a:t>on</a:t>
            </a:r>
            <a:r>
              <a:rPr lang="zh-CN" altLang="en-US" dirty="0"/>
              <a:t> </a:t>
            </a:r>
            <a:r>
              <a:rPr lang="en-US" altLang="zh-CN" dirty="0"/>
              <a:t>16</a:t>
            </a:r>
            <a:r>
              <a:rPr lang="zh-CN" altLang="en-US" dirty="0"/>
              <a:t> </a:t>
            </a:r>
            <a:r>
              <a:rPr lang="en-US" altLang="zh-CN" dirty="0"/>
              <a:t>GPUs</a:t>
            </a:r>
          </a:p>
          <a:p>
            <a:pPr lvl="1"/>
            <a:r>
              <a:rPr lang="en-US" altLang="zh-CN" dirty="0"/>
              <a:t>More</a:t>
            </a:r>
            <a:r>
              <a:rPr lang="zh-CN" altLang="en-US" dirty="0"/>
              <a:t> </a:t>
            </a:r>
            <a:r>
              <a:rPr lang="en-US" altLang="zh-CN" dirty="0"/>
              <a:t>configurations</a:t>
            </a:r>
            <a:r>
              <a:rPr lang="zh-CN" altLang="en-US" dirty="0"/>
              <a:t> </a:t>
            </a:r>
            <a:r>
              <a:rPr lang="en-US" altLang="zh-CN" dirty="0"/>
              <a:t>can</a:t>
            </a:r>
            <a:r>
              <a:rPr lang="zh-CN" altLang="en-US" dirty="0"/>
              <a:t> </a:t>
            </a:r>
            <a:r>
              <a:rPr lang="en-US" altLang="zh-CN" dirty="0"/>
              <a:t>be</a:t>
            </a:r>
            <a:r>
              <a:rPr lang="zh-CN" altLang="en-US" dirty="0"/>
              <a:t> </a:t>
            </a:r>
            <a:r>
              <a:rPr lang="en-US" altLang="zh-CN" dirty="0"/>
              <a:t>explored</a:t>
            </a:r>
            <a:r>
              <a:rPr lang="zh-CN" altLang="en-US" dirty="0"/>
              <a:t> </a:t>
            </a:r>
            <a:r>
              <a:rPr lang="en-US" altLang="zh-CN" dirty="0"/>
              <a:t>in</a:t>
            </a:r>
            <a:r>
              <a:rPr lang="zh-CN" altLang="en-US" dirty="0"/>
              <a:t> </a:t>
            </a:r>
            <a:r>
              <a:rPr lang="en-US" altLang="zh-CN" dirty="0"/>
              <a:t>parallel</a:t>
            </a:r>
            <a:r>
              <a:rPr lang="zh-CN" altLang="en-US" dirty="0"/>
              <a:t> </a:t>
            </a:r>
            <a:endParaRPr lang="en-US" altLang="zh-CN" dirty="0"/>
          </a:p>
          <a:p>
            <a:pPr lvl="1"/>
            <a:r>
              <a:rPr lang="en-US" altLang="zh-CN" dirty="0"/>
              <a:t>Jobs</a:t>
            </a:r>
            <a:r>
              <a:rPr lang="zh-CN" altLang="en-US" dirty="0"/>
              <a:t> </a:t>
            </a:r>
            <a:r>
              <a:rPr lang="en-US" altLang="zh-CN" dirty="0"/>
              <a:t>with</a:t>
            </a:r>
            <a:r>
              <a:rPr lang="zh-CN" altLang="en-US" dirty="0"/>
              <a:t> </a:t>
            </a:r>
            <a:r>
              <a:rPr lang="en-US" altLang="zh-CN" dirty="0"/>
              <a:t>low</a:t>
            </a:r>
            <a:r>
              <a:rPr lang="zh-CN" altLang="en-US" dirty="0"/>
              <a:t> </a:t>
            </a:r>
            <a:r>
              <a:rPr lang="en-US" altLang="zh-CN" dirty="0"/>
              <a:t>quality</a:t>
            </a:r>
            <a:r>
              <a:rPr lang="zh-CN" altLang="en-US" dirty="0"/>
              <a:t> </a:t>
            </a:r>
            <a:r>
              <a:rPr lang="en-US" altLang="zh-CN" dirty="0"/>
              <a:t>can</a:t>
            </a:r>
            <a:r>
              <a:rPr lang="zh-CN" altLang="en-US" dirty="0"/>
              <a:t> </a:t>
            </a:r>
            <a:r>
              <a:rPr lang="en-US" altLang="zh-CN" dirty="0"/>
              <a:t>be</a:t>
            </a:r>
            <a:r>
              <a:rPr lang="zh-CN" altLang="en-US" dirty="0"/>
              <a:t> </a:t>
            </a:r>
            <a:r>
              <a:rPr lang="en-US" altLang="zh-CN" dirty="0"/>
              <a:t>stopped</a:t>
            </a:r>
            <a:r>
              <a:rPr lang="zh-CN" altLang="en-US" dirty="0"/>
              <a:t> </a:t>
            </a:r>
            <a:r>
              <a:rPr lang="en-US" altLang="zh-CN" dirty="0"/>
              <a:t>earlier</a:t>
            </a:r>
          </a:p>
          <a:p>
            <a:pPr lvl="1"/>
            <a:endParaRPr lang="en-US" altLang="zh-CN" dirty="0"/>
          </a:p>
          <a:p>
            <a:pPr lvl="1"/>
            <a:endParaRPr lang="en-US" dirty="0"/>
          </a:p>
          <a:p>
            <a:pPr marL="457200" lvl="1" indent="0">
              <a:buNone/>
            </a:pPr>
            <a:endParaRPr lang="en-US" dirty="0"/>
          </a:p>
          <a:p>
            <a:pPr lvl="1"/>
            <a:endParaRPr lang="en-US" dirty="0"/>
          </a:p>
          <a:p>
            <a:pPr lvl="2"/>
            <a:endParaRPr lang="en-US" dirty="0"/>
          </a:p>
          <a:p>
            <a:pPr lvl="1"/>
            <a:endParaRPr lang="en-US" dirty="0"/>
          </a:p>
        </p:txBody>
      </p:sp>
      <p:graphicFrame>
        <p:nvGraphicFramePr>
          <p:cNvPr id="2" name="Table 1">
            <a:extLst>
              <a:ext uri="{FF2B5EF4-FFF2-40B4-BE49-F238E27FC236}">
                <a16:creationId xmlns:a16="http://schemas.microsoft.com/office/drawing/2014/main" id="{0421CC21-C709-7342-94CD-625757524EBE}"/>
              </a:ext>
            </a:extLst>
          </p:cNvPr>
          <p:cNvGraphicFramePr>
            <a:graphicFrameLocks noGrp="1"/>
          </p:cNvGraphicFramePr>
          <p:nvPr>
            <p:extLst>
              <p:ext uri="{D42A27DB-BD31-4B8C-83A1-F6EECF244321}">
                <p14:modId xmlns:p14="http://schemas.microsoft.com/office/powerpoint/2010/main" val="2681968855"/>
              </p:ext>
            </p:extLst>
          </p:nvPr>
        </p:nvGraphicFramePr>
        <p:xfrm>
          <a:off x="1854200" y="3657738"/>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52500151"/>
                    </a:ext>
                  </a:extLst>
                </a:gridCol>
                <a:gridCol w="2032000">
                  <a:extLst>
                    <a:ext uri="{9D8B030D-6E8A-4147-A177-3AD203B41FA5}">
                      <a16:colId xmlns:a16="http://schemas.microsoft.com/office/drawing/2014/main" val="2997200703"/>
                    </a:ext>
                  </a:extLst>
                </a:gridCol>
                <a:gridCol w="2032000">
                  <a:extLst>
                    <a:ext uri="{9D8B030D-6E8A-4147-A177-3AD203B41FA5}">
                      <a16:colId xmlns:a16="http://schemas.microsoft.com/office/drawing/2014/main" val="2838102088"/>
                    </a:ext>
                  </a:extLst>
                </a:gridCol>
                <a:gridCol w="2032000">
                  <a:extLst>
                    <a:ext uri="{9D8B030D-6E8A-4147-A177-3AD203B41FA5}">
                      <a16:colId xmlns:a16="http://schemas.microsoft.com/office/drawing/2014/main" val="3126721051"/>
                    </a:ext>
                  </a:extLst>
                </a:gridCol>
              </a:tblGrid>
              <a:tr h="370840">
                <a:tc>
                  <a:txBody>
                    <a:bodyPr/>
                    <a:lstStyle/>
                    <a:p>
                      <a:endParaRPr lang="en-US" dirty="0"/>
                    </a:p>
                  </a:txBody>
                  <a:tcPr/>
                </a:tc>
                <a:tc>
                  <a:txBody>
                    <a:bodyPr/>
                    <a:lstStyle/>
                    <a:p>
                      <a:r>
                        <a:rPr lang="en-US" altLang="zh-CN" dirty="0"/>
                        <a:t>Accuracy:</a:t>
                      </a:r>
                      <a:r>
                        <a:rPr lang="zh-CN" altLang="en-US" dirty="0"/>
                        <a:t> </a:t>
                      </a:r>
                      <a:r>
                        <a:rPr lang="en-US" altLang="zh-CN" dirty="0"/>
                        <a:t>70%</a:t>
                      </a:r>
                      <a:endParaRPr lang="en-US" dirty="0"/>
                    </a:p>
                  </a:txBody>
                  <a:tcPr/>
                </a:tc>
                <a:tc>
                  <a:txBody>
                    <a:bodyPr/>
                    <a:lstStyle/>
                    <a:p>
                      <a:r>
                        <a:rPr lang="en-US" altLang="zh-CN" dirty="0"/>
                        <a:t>Accuracy:</a:t>
                      </a:r>
                      <a:r>
                        <a:rPr lang="zh-CN" altLang="en-US" dirty="0"/>
                        <a:t> </a:t>
                      </a:r>
                      <a:r>
                        <a:rPr lang="en-US" altLang="zh-CN" dirty="0"/>
                        <a:t>80%</a:t>
                      </a:r>
                      <a:endParaRPr lang="en-US" dirty="0"/>
                    </a:p>
                  </a:txBody>
                  <a:tcPr/>
                </a:tc>
                <a:tc>
                  <a:txBody>
                    <a:bodyPr/>
                    <a:lstStyle/>
                    <a:p>
                      <a:r>
                        <a:rPr lang="en-US" altLang="zh-CN" dirty="0"/>
                        <a:t>Accuracy:</a:t>
                      </a:r>
                      <a:r>
                        <a:rPr lang="zh-CN" altLang="en-US" dirty="0"/>
                        <a:t> </a:t>
                      </a:r>
                      <a:r>
                        <a:rPr lang="en-US" altLang="zh-CN" dirty="0"/>
                        <a:t>90%</a:t>
                      </a:r>
                      <a:endParaRPr lang="en-US" dirty="0"/>
                    </a:p>
                  </a:txBody>
                  <a:tcPr/>
                </a:tc>
                <a:extLst>
                  <a:ext uri="{0D108BD9-81ED-4DB2-BD59-A6C34878D82A}">
                    <a16:rowId xmlns:a16="http://schemas.microsoft.com/office/drawing/2014/main" val="1785105747"/>
                  </a:ext>
                </a:extLst>
              </a:tr>
              <a:tr h="370840">
                <a:tc>
                  <a:txBody>
                    <a:bodyPr/>
                    <a:lstStyle/>
                    <a:p>
                      <a:r>
                        <a:rPr lang="en-US" altLang="zh-CN" dirty="0"/>
                        <a:t>Baseline</a:t>
                      </a:r>
                      <a:r>
                        <a:rPr lang="zh-CN" altLang="en-US" dirty="0"/>
                        <a:t> </a:t>
                      </a:r>
                      <a:r>
                        <a:rPr lang="en-US" altLang="zh-CN" dirty="0"/>
                        <a:t>(</a:t>
                      </a:r>
                      <a:r>
                        <a:rPr lang="en-US" altLang="zh-CN" dirty="0" err="1"/>
                        <a:t>HyperOpt</a:t>
                      </a:r>
                      <a:r>
                        <a:rPr lang="en-US" altLang="zh-CN" dirty="0"/>
                        <a:t>)</a:t>
                      </a:r>
                      <a:endParaRPr lang="en-US" dirty="0"/>
                    </a:p>
                  </a:txBody>
                  <a:tcPr/>
                </a:tc>
                <a:tc>
                  <a:txBody>
                    <a:bodyPr/>
                    <a:lstStyle/>
                    <a:p>
                      <a:pPr algn="ctr"/>
                      <a:r>
                        <a:rPr lang="en-US" altLang="zh-CN" dirty="0"/>
                        <a:t>134.1</a:t>
                      </a:r>
                      <a:endParaRPr lang="en-US" dirty="0"/>
                    </a:p>
                  </a:txBody>
                  <a:tcPr/>
                </a:tc>
                <a:tc>
                  <a:txBody>
                    <a:bodyPr/>
                    <a:lstStyle/>
                    <a:p>
                      <a:pPr algn="ctr"/>
                      <a:r>
                        <a:rPr lang="en-US" altLang="zh-CN" dirty="0"/>
                        <a:t>2489.1</a:t>
                      </a:r>
                      <a:endParaRPr lang="en-US" dirty="0"/>
                    </a:p>
                  </a:txBody>
                  <a:tcPr/>
                </a:tc>
                <a:tc>
                  <a:txBody>
                    <a:bodyPr/>
                    <a:lstStyle/>
                    <a:p>
                      <a:pPr algn="ctr"/>
                      <a:r>
                        <a:rPr lang="en-US" altLang="zh-CN" dirty="0"/>
                        <a:t>5296.7</a:t>
                      </a:r>
                      <a:endParaRPr lang="en-US" dirty="0"/>
                    </a:p>
                  </a:txBody>
                  <a:tcPr/>
                </a:tc>
                <a:extLst>
                  <a:ext uri="{0D108BD9-81ED-4DB2-BD59-A6C34878D82A}">
                    <a16:rowId xmlns:a16="http://schemas.microsoft.com/office/drawing/2014/main" val="816841480"/>
                  </a:ext>
                </a:extLst>
              </a:tr>
              <a:tr h="370840">
                <a:tc>
                  <a:txBody>
                    <a:bodyPr/>
                    <a:lstStyle/>
                    <a:p>
                      <a:r>
                        <a:rPr lang="en-US" altLang="zh-CN" dirty="0" err="1"/>
                        <a:t>Gandiva</a:t>
                      </a:r>
                      <a:endParaRPr lang="en-US" dirty="0"/>
                    </a:p>
                  </a:txBody>
                  <a:tcPr/>
                </a:tc>
                <a:tc>
                  <a:txBody>
                    <a:bodyPr/>
                    <a:lstStyle/>
                    <a:p>
                      <a:pPr algn="ctr"/>
                      <a:r>
                        <a:rPr lang="en-US" altLang="zh-CN" dirty="0"/>
                        <a:t>134.1</a:t>
                      </a:r>
                      <a:endParaRPr lang="en-US" dirty="0"/>
                    </a:p>
                  </a:txBody>
                  <a:tcPr/>
                </a:tc>
                <a:tc>
                  <a:txBody>
                    <a:bodyPr/>
                    <a:lstStyle/>
                    <a:p>
                      <a:pPr algn="ctr"/>
                      <a:r>
                        <a:rPr lang="en-US" altLang="zh-CN" dirty="0"/>
                        <a:t>543.1</a:t>
                      </a:r>
                      <a:endParaRPr lang="en-US" dirty="0"/>
                    </a:p>
                  </a:txBody>
                  <a:tcPr/>
                </a:tc>
                <a:tc>
                  <a:txBody>
                    <a:bodyPr/>
                    <a:lstStyle/>
                    <a:p>
                      <a:pPr algn="ctr"/>
                      <a:r>
                        <a:rPr lang="en-US" altLang="zh-CN" dirty="0"/>
                        <a:t>935.4</a:t>
                      </a:r>
                      <a:endParaRPr lang="en-US" dirty="0"/>
                    </a:p>
                  </a:txBody>
                  <a:tcPr/>
                </a:tc>
                <a:extLst>
                  <a:ext uri="{0D108BD9-81ED-4DB2-BD59-A6C34878D82A}">
                    <a16:rowId xmlns:a16="http://schemas.microsoft.com/office/drawing/2014/main" val="4278158810"/>
                  </a:ext>
                </a:extLst>
              </a:tr>
              <a:tr h="370840">
                <a:tc>
                  <a:txBody>
                    <a:bodyPr/>
                    <a:lstStyle/>
                    <a:p>
                      <a:r>
                        <a:rPr lang="en-US" altLang="zh-CN" dirty="0"/>
                        <a:t>Speedup</a:t>
                      </a:r>
                      <a:endParaRPr lang="en-US" dirty="0"/>
                    </a:p>
                  </a:txBody>
                  <a:tcPr/>
                </a:tc>
                <a:tc>
                  <a:txBody>
                    <a:bodyPr/>
                    <a:lstStyle/>
                    <a:p>
                      <a:pPr algn="ctr"/>
                      <a:r>
                        <a:rPr lang="en-US" altLang="zh-CN" dirty="0">
                          <a:solidFill>
                            <a:srgbClr val="FF0000"/>
                          </a:solidFill>
                        </a:rPr>
                        <a:t>1x</a:t>
                      </a:r>
                      <a:endParaRPr lang="en-US" dirty="0">
                        <a:solidFill>
                          <a:srgbClr val="FF0000"/>
                        </a:solidFill>
                      </a:endParaRPr>
                    </a:p>
                  </a:txBody>
                  <a:tcPr/>
                </a:tc>
                <a:tc>
                  <a:txBody>
                    <a:bodyPr/>
                    <a:lstStyle/>
                    <a:p>
                      <a:pPr algn="ctr"/>
                      <a:r>
                        <a:rPr lang="en-US" altLang="zh-CN" dirty="0">
                          <a:solidFill>
                            <a:srgbClr val="FF0000"/>
                          </a:solidFill>
                        </a:rPr>
                        <a:t>5.25x</a:t>
                      </a:r>
                      <a:endParaRPr lang="en-US" dirty="0">
                        <a:solidFill>
                          <a:srgbClr val="FF0000"/>
                        </a:solidFill>
                      </a:endParaRPr>
                    </a:p>
                  </a:txBody>
                  <a:tcPr/>
                </a:tc>
                <a:tc>
                  <a:txBody>
                    <a:bodyPr/>
                    <a:lstStyle/>
                    <a:p>
                      <a:pPr algn="ctr"/>
                      <a:r>
                        <a:rPr lang="en-US" altLang="zh-CN" dirty="0">
                          <a:solidFill>
                            <a:srgbClr val="FF0000"/>
                          </a:solidFill>
                        </a:rPr>
                        <a:t>5.66x</a:t>
                      </a:r>
                      <a:endParaRPr lang="en-US" dirty="0">
                        <a:solidFill>
                          <a:srgbClr val="FF0000"/>
                        </a:solidFill>
                      </a:endParaRPr>
                    </a:p>
                  </a:txBody>
                  <a:tcPr/>
                </a:tc>
                <a:extLst>
                  <a:ext uri="{0D108BD9-81ED-4DB2-BD59-A6C34878D82A}">
                    <a16:rowId xmlns:a16="http://schemas.microsoft.com/office/drawing/2014/main" val="1722216434"/>
                  </a:ext>
                </a:extLst>
              </a:tr>
            </a:tbl>
          </a:graphicData>
        </a:graphic>
      </p:graphicFrame>
      <p:sp>
        <p:nvSpPr>
          <p:cNvPr id="3" name="TextBox 2">
            <a:extLst>
              <a:ext uri="{FF2B5EF4-FFF2-40B4-BE49-F238E27FC236}">
                <a16:creationId xmlns:a16="http://schemas.microsoft.com/office/drawing/2014/main" id="{F623DCC6-936F-3E4A-B10D-489F15F2E0C7}"/>
              </a:ext>
            </a:extLst>
          </p:cNvPr>
          <p:cNvSpPr txBox="1"/>
          <p:nvPr/>
        </p:nvSpPr>
        <p:spPr>
          <a:xfrm>
            <a:off x="3222885" y="5242740"/>
            <a:ext cx="4882619" cy="369332"/>
          </a:xfrm>
          <a:prstGeom prst="rect">
            <a:avLst/>
          </a:prstGeom>
          <a:noFill/>
        </p:spPr>
        <p:txBody>
          <a:bodyPr wrap="none" rtlCol="0">
            <a:spAutoFit/>
          </a:bodyPr>
          <a:lstStyle/>
          <a:p>
            <a:r>
              <a:rPr lang="en-US" altLang="zh-CN" dirty="0"/>
              <a:t>Time</a:t>
            </a:r>
            <a:r>
              <a:rPr lang="zh-CN" altLang="en-US" dirty="0"/>
              <a:t> </a:t>
            </a:r>
            <a:r>
              <a:rPr lang="en-US" altLang="zh-CN" dirty="0"/>
              <a:t>(mins)</a:t>
            </a:r>
            <a:r>
              <a:rPr lang="zh-CN" altLang="en-US" dirty="0"/>
              <a:t> </a:t>
            </a:r>
            <a:r>
              <a:rPr lang="en-US" altLang="zh-CN" dirty="0"/>
              <a:t>to</a:t>
            </a:r>
            <a:r>
              <a:rPr lang="zh-CN" altLang="en-US" dirty="0"/>
              <a:t> </a:t>
            </a:r>
            <a:r>
              <a:rPr lang="en-US" altLang="zh-CN" dirty="0"/>
              <a:t>find</a:t>
            </a:r>
            <a:r>
              <a:rPr lang="zh-CN" altLang="en-US" dirty="0"/>
              <a:t> </a:t>
            </a:r>
            <a:r>
              <a:rPr lang="en-US" altLang="zh-CN" dirty="0"/>
              <a:t>config</a:t>
            </a:r>
            <a:r>
              <a:rPr lang="zh-CN" altLang="en-US" dirty="0"/>
              <a:t> </a:t>
            </a:r>
            <a:r>
              <a:rPr lang="en-US" altLang="zh-CN" dirty="0"/>
              <a:t>w/</a:t>
            </a:r>
            <a:r>
              <a:rPr lang="zh-CN" altLang="en-US" dirty="0"/>
              <a:t> </a:t>
            </a:r>
            <a:r>
              <a:rPr lang="en-US" altLang="zh-CN" dirty="0"/>
              <a:t>accuracy</a:t>
            </a:r>
            <a:r>
              <a:rPr lang="zh-CN" altLang="en-US" dirty="0"/>
              <a:t> </a:t>
            </a:r>
            <a:r>
              <a:rPr lang="en-US" altLang="zh-CN" dirty="0"/>
              <a:t>&gt;</a:t>
            </a:r>
            <a:r>
              <a:rPr lang="zh-CN" altLang="en-US" dirty="0"/>
              <a:t> </a:t>
            </a:r>
            <a:r>
              <a:rPr lang="en-US" altLang="zh-CN" dirty="0"/>
              <a:t>threshold</a:t>
            </a:r>
            <a:endParaRPr lang="en-US" dirty="0"/>
          </a:p>
        </p:txBody>
      </p:sp>
    </p:spTree>
    <p:extLst>
      <p:ext uri="{BB962C8B-B14F-4D97-AF65-F5344CB8AC3E}">
        <p14:creationId xmlns:p14="http://schemas.microsoft.com/office/powerpoint/2010/main" val="1810729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7B38B9D-FEF2-A446-8672-BCDD5D54B686}"/>
              </a:ext>
            </a:extLst>
          </p:cNvPr>
          <p:cNvSpPr>
            <a:spLocks noGrp="1"/>
          </p:cNvSpPr>
          <p:nvPr>
            <p:ph type="sldNum" sz="quarter" idx="12"/>
          </p:nvPr>
        </p:nvSpPr>
        <p:spPr/>
        <p:txBody>
          <a:bodyPr/>
          <a:lstStyle/>
          <a:p>
            <a:fld id="{80C4585B-CFCB-F440-9495-A55347CBA6EB}" type="slidenum">
              <a:rPr lang="en-US" smtClean="0"/>
              <a:pPr/>
              <a:t>43</a:t>
            </a:fld>
            <a:endParaRPr lang="en-US" dirty="0"/>
          </a:p>
        </p:txBody>
      </p:sp>
      <p:sp>
        <p:nvSpPr>
          <p:cNvPr id="6" name="Rectangle 5">
            <a:extLst>
              <a:ext uri="{FF2B5EF4-FFF2-40B4-BE49-F238E27FC236}">
                <a16:creationId xmlns:a16="http://schemas.microsoft.com/office/drawing/2014/main" id="{DEB089A5-4E77-8E41-AEFF-B89F236F0B5E}"/>
              </a:ext>
            </a:extLst>
          </p:cNvPr>
          <p:cNvSpPr/>
          <p:nvPr/>
        </p:nvSpPr>
        <p:spPr>
          <a:xfrm>
            <a:off x="1" y="0"/>
            <a:ext cx="12192000" cy="3424296"/>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3">
            <a:extLst>
              <a:ext uri="{FF2B5EF4-FFF2-40B4-BE49-F238E27FC236}">
                <a16:creationId xmlns:a16="http://schemas.microsoft.com/office/drawing/2014/main" id="{BA0E9778-6A1B-8E40-AF9A-E2B55D76E0D2}"/>
              </a:ext>
            </a:extLst>
          </p:cNvPr>
          <p:cNvSpPr txBox="1">
            <a:spLocks/>
          </p:cNvSpPr>
          <p:nvPr/>
        </p:nvSpPr>
        <p:spPr>
          <a:xfrm>
            <a:off x="1481782" y="1050428"/>
            <a:ext cx="6324036" cy="1323439"/>
          </a:xfrm>
          <a:prstGeom prst="rect">
            <a:avLst/>
          </a:prstGeom>
          <a:noFill/>
        </p:spPr>
        <p:txBody>
          <a:bodyPr wrap="square">
            <a:spAutoFit/>
          </a:bodyPr>
          <a:lstStyle>
            <a:lvl1pPr algn="l" defTabSz="914400" rtl="0" eaLnBrk="1" latinLnBrk="0" hangingPunct="1">
              <a:spcBef>
                <a:spcPct val="0"/>
              </a:spcBef>
              <a:buNone/>
              <a:defRPr sz="4400" kern="1200">
                <a:solidFill>
                  <a:schemeClr val="tx1"/>
                </a:solidFill>
                <a:latin typeface="Segoe UI"/>
                <a:ea typeface="+mj-ea"/>
                <a:cs typeface="Segoe UI"/>
              </a:defRPr>
            </a:lvl1pPr>
          </a:lstStyle>
          <a:p>
            <a:r>
              <a:rPr lang="en-US" altLang="zh-CN" sz="8000" dirty="0" err="1">
                <a:solidFill>
                  <a:srgbClr val="FF6600"/>
                </a:solidFill>
                <a:latin typeface="Abril Fatface"/>
                <a:ea typeface="ＭＳ Ｐゴシック" charset="-128"/>
                <a:cs typeface="Abril Fatface"/>
              </a:rPr>
              <a:t>Gandvia</a:t>
            </a:r>
            <a:endParaRPr lang="en-US" sz="8000" dirty="0">
              <a:solidFill>
                <a:srgbClr val="FF6600"/>
              </a:solidFill>
              <a:latin typeface="Abril Fatface"/>
              <a:ea typeface="ＭＳ Ｐゴシック" charset="-128"/>
              <a:cs typeface="Abril Fatface"/>
            </a:endParaRPr>
          </a:p>
        </p:txBody>
      </p:sp>
      <p:sp>
        <p:nvSpPr>
          <p:cNvPr id="12" name="Content Placeholder 2">
            <a:extLst>
              <a:ext uri="{FF2B5EF4-FFF2-40B4-BE49-F238E27FC236}">
                <a16:creationId xmlns:a16="http://schemas.microsoft.com/office/drawing/2014/main" id="{0C0C6163-277C-BE44-95AA-563D1D5404B4}"/>
              </a:ext>
            </a:extLst>
          </p:cNvPr>
          <p:cNvSpPr>
            <a:spLocks noGrp="1"/>
          </p:cNvSpPr>
          <p:nvPr>
            <p:ph idx="1"/>
          </p:nvPr>
        </p:nvSpPr>
        <p:spPr>
          <a:xfrm>
            <a:off x="418822" y="3887813"/>
            <a:ext cx="11310334" cy="1889726"/>
          </a:xfrm>
        </p:spPr>
        <p:txBody>
          <a:bodyPr>
            <a:noAutofit/>
          </a:bodyPr>
          <a:lstStyle/>
          <a:p>
            <a:pPr lvl="1">
              <a:lnSpc>
                <a:spcPct val="150000"/>
              </a:lnSpc>
            </a:pPr>
            <a:r>
              <a:rPr lang="en-US" altLang="zh-CN" sz="2600" dirty="0"/>
              <a:t>Efficient</a:t>
            </a:r>
            <a:r>
              <a:rPr lang="zh-CN" altLang="en-US" sz="2600" dirty="0"/>
              <a:t> </a:t>
            </a:r>
            <a:r>
              <a:rPr lang="en-US" altLang="zh-CN" sz="2600" dirty="0"/>
              <a:t>time-slicing,</a:t>
            </a:r>
            <a:r>
              <a:rPr lang="zh-CN" altLang="en-US" sz="2600" dirty="0"/>
              <a:t> </a:t>
            </a:r>
            <a:r>
              <a:rPr lang="en-US" altLang="zh-CN" sz="2600" dirty="0"/>
              <a:t>packing,</a:t>
            </a:r>
            <a:r>
              <a:rPr lang="zh-CN" altLang="en-US" sz="2600" dirty="0"/>
              <a:t> </a:t>
            </a:r>
            <a:r>
              <a:rPr lang="en-US" altLang="zh-CN" sz="2600" dirty="0"/>
              <a:t>migration</a:t>
            </a:r>
            <a:r>
              <a:rPr lang="zh-CN" altLang="en-US" sz="2600" dirty="0"/>
              <a:t> </a:t>
            </a:r>
            <a:r>
              <a:rPr lang="en-US" altLang="zh-CN" sz="2600" dirty="0"/>
              <a:t>scheduling</a:t>
            </a:r>
            <a:r>
              <a:rPr lang="zh-CN" altLang="en-US" sz="2600" dirty="0"/>
              <a:t> </a:t>
            </a:r>
            <a:r>
              <a:rPr lang="en-US" altLang="zh-CN" sz="2600" dirty="0"/>
              <a:t>primitives</a:t>
            </a:r>
            <a:endParaRPr lang="en-US" sz="2600" dirty="0"/>
          </a:p>
          <a:p>
            <a:pPr lvl="1">
              <a:lnSpc>
                <a:spcPct val="150000"/>
              </a:lnSpc>
            </a:pPr>
            <a:r>
              <a:rPr lang="en-US" sz="2600" dirty="0"/>
              <a:t>Continuous and introspective scheduling to adapt to the changing environment </a:t>
            </a:r>
          </a:p>
          <a:p>
            <a:pPr lvl="1">
              <a:lnSpc>
                <a:spcPct val="150000"/>
              </a:lnSpc>
            </a:pPr>
            <a:r>
              <a:rPr lang="en-US" altLang="zh-Hans" sz="2600" dirty="0"/>
              <a:t>Faster &amp; cheaper execution of DLT workflows</a:t>
            </a:r>
            <a:r>
              <a:rPr lang="zh-CN" altLang="en-US" sz="2600" dirty="0"/>
              <a:t> </a:t>
            </a:r>
            <a:r>
              <a:rPr lang="en-US" altLang="zh-CN" sz="2600" dirty="0"/>
              <a:t>(hyperparameter</a:t>
            </a:r>
            <a:r>
              <a:rPr lang="zh-CN" altLang="en-US" sz="2600" dirty="0"/>
              <a:t> </a:t>
            </a:r>
            <a:r>
              <a:rPr lang="en-US" altLang="zh-CN" sz="2600" dirty="0"/>
              <a:t>tuning)</a:t>
            </a:r>
            <a:endParaRPr lang="en-US" altLang="zh-Hans" sz="2600" dirty="0"/>
          </a:p>
        </p:txBody>
      </p:sp>
      <p:sp>
        <p:nvSpPr>
          <p:cNvPr id="11" name="TextBox 10">
            <a:extLst>
              <a:ext uri="{FF2B5EF4-FFF2-40B4-BE49-F238E27FC236}">
                <a16:creationId xmlns:a16="http://schemas.microsoft.com/office/drawing/2014/main" id="{9A6A9237-BFDD-2841-AE4E-8B8E3D08F077}"/>
              </a:ext>
            </a:extLst>
          </p:cNvPr>
          <p:cNvSpPr txBox="1"/>
          <p:nvPr/>
        </p:nvSpPr>
        <p:spPr>
          <a:xfrm>
            <a:off x="6701782" y="1080461"/>
            <a:ext cx="4652018" cy="1477328"/>
          </a:xfrm>
          <a:prstGeom prst="rect">
            <a:avLst/>
          </a:prstGeom>
          <a:noFill/>
        </p:spPr>
        <p:txBody>
          <a:bodyPr wrap="square" rtlCol="0">
            <a:spAutoFit/>
          </a:bodyPr>
          <a:lstStyle/>
          <a:p>
            <a:r>
              <a:rPr lang="en-US" altLang="zh-CN" sz="3000" i="1" dirty="0">
                <a:solidFill>
                  <a:srgbClr val="FFFFFF"/>
                </a:solidFill>
                <a:latin typeface="Gill Sans Light"/>
                <a:cs typeface="Gill Sans Light"/>
              </a:rPr>
              <a:t>Introspective</a:t>
            </a:r>
            <a:r>
              <a:rPr lang="zh-CN" altLang="en-US" sz="3000" i="1" dirty="0">
                <a:solidFill>
                  <a:srgbClr val="FFFFFF"/>
                </a:solidFill>
                <a:latin typeface="Gill Sans Light"/>
                <a:cs typeface="Gill Sans Light"/>
              </a:rPr>
              <a:t> </a:t>
            </a:r>
            <a:r>
              <a:rPr lang="en-US" altLang="zh-CN" sz="3000" i="1" dirty="0">
                <a:solidFill>
                  <a:srgbClr val="FFFFFF"/>
                </a:solidFill>
                <a:latin typeface="Gill Sans Light"/>
                <a:cs typeface="Gill Sans Light"/>
              </a:rPr>
              <a:t>GPU</a:t>
            </a:r>
            <a:r>
              <a:rPr lang="zh-CN" altLang="en-US" sz="3000" i="1" dirty="0">
                <a:solidFill>
                  <a:srgbClr val="FFFFFF"/>
                </a:solidFill>
                <a:latin typeface="Gill Sans Light"/>
                <a:cs typeface="Gill Sans Light"/>
              </a:rPr>
              <a:t> </a:t>
            </a:r>
            <a:r>
              <a:rPr lang="en-US" altLang="zh-CN" sz="3000" i="1" dirty="0">
                <a:solidFill>
                  <a:srgbClr val="FFFFFF"/>
                </a:solidFill>
                <a:latin typeface="Gill Sans Light"/>
                <a:cs typeface="Gill Sans Light"/>
              </a:rPr>
              <a:t>cluster scheduling for Deep Learning Training</a:t>
            </a:r>
            <a:r>
              <a:rPr lang="zh-CN" altLang="en-US" sz="3000" i="1" dirty="0">
                <a:solidFill>
                  <a:srgbClr val="FFFFFF"/>
                </a:solidFill>
                <a:latin typeface="Gill Sans Light"/>
                <a:cs typeface="Gill Sans Light"/>
              </a:rPr>
              <a:t>  </a:t>
            </a:r>
            <a:endParaRPr lang="en-US" sz="3000" i="1" dirty="0">
              <a:solidFill>
                <a:srgbClr val="FFFFFF"/>
              </a:solidFill>
              <a:latin typeface="Gill Sans Light"/>
              <a:cs typeface="Gill Sans Light"/>
            </a:endParaRPr>
          </a:p>
        </p:txBody>
      </p:sp>
    </p:spTree>
    <p:extLst>
      <p:ext uri="{BB962C8B-B14F-4D97-AF65-F5344CB8AC3E}">
        <p14:creationId xmlns:p14="http://schemas.microsoft.com/office/powerpoint/2010/main" val="3587757347"/>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87EE29C-CA7E-9A44-B7E0-8D33820D1226}"/>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solidFill>
                  <a:schemeClr val="bg1"/>
                </a:solidFill>
              </a:rPr>
              <a:t>44</a:t>
            </a:fld>
            <a:endParaRPr lang="en-US" dirty="0">
              <a:solidFill>
                <a:schemeClr val="bg1"/>
              </a:solidFill>
            </a:endParaRPr>
          </a:p>
        </p:txBody>
      </p:sp>
      <p:sp>
        <p:nvSpPr>
          <p:cNvPr id="13" name="Title 1">
            <a:extLst>
              <a:ext uri="{FF2B5EF4-FFF2-40B4-BE49-F238E27FC236}">
                <a16:creationId xmlns:a16="http://schemas.microsoft.com/office/drawing/2014/main" id="{42771D2E-4A88-9F49-A9C3-760364F0DE91}"/>
              </a:ext>
            </a:extLst>
          </p:cNvPr>
          <p:cNvSpPr>
            <a:spLocks noGrp="1"/>
          </p:cNvSpPr>
          <p:nvPr>
            <p:ph type="title"/>
          </p:nvPr>
        </p:nvSpPr>
        <p:spPr>
          <a:xfrm>
            <a:off x="0" y="0"/>
            <a:ext cx="12192000" cy="1330525"/>
          </a:xfrm>
          <a:solidFill>
            <a:schemeClr val="tx1">
              <a:lumMod val="85000"/>
              <a:lumOff val="15000"/>
            </a:schemeClr>
          </a:solidFill>
        </p:spPr>
        <p:txBody>
          <a:bodyPr/>
          <a:lstStyle/>
          <a:p>
            <a:r>
              <a:rPr lang="zh-CN" altLang="en-US" dirty="0">
                <a:solidFill>
                  <a:schemeClr val="bg1"/>
                </a:solidFill>
              </a:rPr>
              <a:t> </a:t>
            </a:r>
            <a:r>
              <a:rPr lang="en-US" altLang="zh-CN" dirty="0">
                <a:solidFill>
                  <a:schemeClr val="bg1"/>
                </a:solidFill>
              </a:rPr>
              <a:t>Q&amp;A</a:t>
            </a:r>
            <a:endParaRPr lang="en-US" dirty="0">
              <a:solidFill>
                <a:schemeClr val="bg1"/>
              </a:solidFill>
            </a:endParaRPr>
          </a:p>
        </p:txBody>
      </p:sp>
      <p:sp>
        <p:nvSpPr>
          <p:cNvPr id="6" name="Content Placeholder 2">
            <a:extLst>
              <a:ext uri="{FF2B5EF4-FFF2-40B4-BE49-F238E27FC236}">
                <a16:creationId xmlns:a16="http://schemas.microsoft.com/office/drawing/2014/main" id="{5C8B4DCF-F8C0-F94C-99F8-15718014CF27}"/>
              </a:ext>
            </a:extLst>
          </p:cNvPr>
          <p:cNvSpPr>
            <a:spLocks noGrp="1"/>
          </p:cNvSpPr>
          <p:nvPr>
            <p:ph idx="1"/>
          </p:nvPr>
        </p:nvSpPr>
        <p:spPr>
          <a:xfrm>
            <a:off x="838200" y="1825624"/>
            <a:ext cx="10515600" cy="4614054"/>
          </a:xfrm>
        </p:spPr>
        <p:txBody>
          <a:bodyPr>
            <a:normAutofit lnSpcReduction="10000"/>
          </a:bodyPr>
          <a:lstStyle/>
          <a:p>
            <a:pPr marL="514350" indent="-514350">
              <a:buFont typeface="+mj-lt"/>
              <a:buAutoNum type="arabicPeriod"/>
            </a:pPr>
            <a:r>
              <a:rPr lang="en-US" dirty="0"/>
              <a:t>The </a:t>
            </a:r>
            <a:r>
              <a:rPr lang="en-US" altLang="zh-CN" dirty="0"/>
              <a:t>scheduling</a:t>
            </a:r>
            <a:r>
              <a:rPr lang="zh-CN" altLang="en-US" dirty="0"/>
              <a:t> </a:t>
            </a:r>
            <a:r>
              <a:rPr lang="en-US" altLang="zh-CN" dirty="0"/>
              <a:t>scheme</a:t>
            </a:r>
            <a:r>
              <a:rPr lang="zh-CN" altLang="en-US" dirty="0"/>
              <a:t> </a:t>
            </a:r>
            <a:r>
              <a:rPr lang="en-US" altLang="zh-CN" dirty="0"/>
              <a:t>in</a:t>
            </a:r>
            <a:r>
              <a:rPr lang="en-US" dirty="0"/>
              <a:t> </a:t>
            </a:r>
            <a:r>
              <a:rPr lang="en-US" dirty="0" err="1"/>
              <a:t>Gandiva</a:t>
            </a:r>
            <a:r>
              <a:rPr lang="en-US" dirty="0"/>
              <a:t> to pack jobs on a GPU is by trail and error, and revert if</a:t>
            </a:r>
            <a:r>
              <a:rPr lang="zh-CN" altLang="en-US" dirty="0"/>
              <a:t> </a:t>
            </a:r>
            <a:r>
              <a:rPr lang="en-US" altLang="zh-CN" dirty="0"/>
              <a:t>any</a:t>
            </a:r>
            <a:r>
              <a:rPr lang="zh-CN" altLang="en-US" dirty="0"/>
              <a:t> </a:t>
            </a:r>
            <a:r>
              <a:rPr lang="en-US" altLang="zh-CN" dirty="0"/>
              <a:t>performance</a:t>
            </a:r>
            <a:r>
              <a:rPr lang="zh-CN" altLang="en-US" dirty="0"/>
              <a:t> </a:t>
            </a:r>
            <a:r>
              <a:rPr lang="en-US" altLang="zh-CN" dirty="0"/>
              <a:t>degradation</a:t>
            </a:r>
            <a:r>
              <a:rPr lang="zh-CN" altLang="en-US" dirty="0"/>
              <a:t> </a:t>
            </a:r>
            <a:r>
              <a:rPr lang="en-US" altLang="zh-CN" dirty="0"/>
              <a:t>is</a:t>
            </a:r>
            <a:r>
              <a:rPr lang="zh-CN" altLang="en-US" dirty="0"/>
              <a:t> </a:t>
            </a:r>
            <a:r>
              <a:rPr lang="en-US" altLang="zh-CN" dirty="0"/>
              <a:t>caused</a:t>
            </a:r>
            <a:r>
              <a:rPr lang="zh-CN" altLang="en-US" dirty="0"/>
              <a:t> </a:t>
            </a:r>
            <a:r>
              <a:rPr lang="en-US" altLang="zh-CN" dirty="0"/>
              <a:t>by</a:t>
            </a:r>
            <a:r>
              <a:rPr lang="zh-CN" altLang="en-US" dirty="0"/>
              <a:t> </a:t>
            </a:r>
            <a:r>
              <a:rPr lang="en-US" altLang="zh-CN" dirty="0"/>
              <a:t>job</a:t>
            </a:r>
            <a:r>
              <a:rPr lang="zh-CN" altLang="en-US" dirty="0"/>
              <a:t> </a:t>
            </a:r>
            <a:r>
              <a:rPr lang="en-US" altLang="zh-CN" dirty="0"/>
              <a:t>interferences</a:t>
            </a:r>
            <a:r>
              <a:rPr lang="en-US" dirty="0"/>
              <a:t>. </a:t>
            </a:r>
          </a:p>
          <a:p>
            <a:pPr marL="971550" lvl="1" indent="-514350">
              <a:buFont typeface="+mj-lt"/>
              <a:buAutoNum type="arabicPeriod"/>
            </a:pPr>
            <a:r>
              <a:rPr lang="en-US" dirty="0"/>
              <a:t>Will the overhead of this method be too large if the job might be migrated several times?</a:t>
            </a:r>
          </a:p>
          <a:p>
            <a:pPr marL="971550" lvl="1" indent="-514350">
              <a:buFont typeface="+mj-lt"/>
              <a:buAutoNum type="arabicPeriod"/>
            </a:pPr>
            <a:r>
              <a:rPr lang="en-US" dirty="0"/>
              <a:t>How to efficiently profiling jobs </a:t>
            </a:r>
            <a:r>
              <a:rPr lang="en-US" dirty="0" err="1"/>
              <a:t>priorly</a:t>
            </a:r>
            <a:r>
              <a:rPr lang="en-US" dirty="0"/>
              <a:t> and predict the interference? </a:t>
            </a:r>
          </a:p>
          <a:p>
            <a:pPr marL="971550" lvl="1" indent="-514350">
              <a:buFont typeface="+mj-lt"/>
              <a:buAutoNum type="arabicPeriod"/>
            </a:pPr>
            <a:r>
              <a:rPr lang="en-US" dirty="0"/>
              <a:t>Is greedy heuristic a good solution to pack jobs without considering interference in advance?</a:t>
            </a:r>
            <a:br>
              <a:rPr lang="en-US" altLang="zh-CN" dirty="0"/>
            </a:br>
            <a:endParaRPr lang="en-US" altLang="zh-CN" dirty="0"/>
          </a:p>
          <a:p>
            <a:pPr marL="514350" indent="-514350">
              <a:buFont typeface="+mj-lt"/>
              <a:buAutoNum type="arabicPeriod"/>
            </a:pPr>
            <a:r>
              <a:rPr lang="en-US" dirty="0"/>
              <a:t>How </a:t>
            </a:r>
            <a:r>
              <a:rPr lang="en-US" dirty="0" err="1"/>
              <a:t>Gandiva</a:t>
            </a:r>
            <a:r>
              <a:rPr lang="en-US" dirty="0"/>
              <a:t> schedule jobs during migration in order to migrate interfering jobs and avoid fragmentation harmoniously? Is it possible that migrating interfering jobs will cause </a:t>
            </a:r>
            <a:r>
              <a:rPr lang="en-US" altLang="zh-CN" dirty="0"/>
              <a:t>any</a:t>
            </a:r>
            <a:r>
              <a:rPr lang="en-US" dirty="0"/>
              <a:t> fragmentation</a:t>
            </a:r>
            <a:r>
              <a:rPr lang="en-US" altLang="zh-CN" dirty="0"/>
              <a:t>s</a:t>
            </a:r>
            <a:r>
              <a:rPr lang="en-US" dirty="0"/>
              <a:t> and need to further defragmentation?</a:t>
            </a:r>
          </a:p>
        </p:txBody>
      </p:sp>
    </p:spTree>
    <p:extLst>
      <p:ext uri="{BB962C8B-B14F-4D97-AF65-F5344CB8AC3E}">
        <p14:creationId xmlns:p14="http://schemas.microsoft.com/office/powerpoint/2010/main" val="2609083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87EE29C-CA7E-9A44-B7E0-8D33820D1226}"/>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solidFill>
                  <a:schemeClr val="bg1"/>
                </a:solidFill>
              </a:rPr>
              <a:t>45</a:t>
            </a:fld>
            <a:endParaRPr lang="en-US" dirty="0">
              <a:solidFill>
                <a:schemeClr val="bg1"/>
              </a:solidFill>
            </a:endParaRPr>
          </a:p>
        </p:txBody>
      </p:sp>
      <p:sp>
        <p:nvSpPr>
          <p:cNvPr id="13" name="Title 1">
            <a:extLst>
              <a:ext uri="{FF2B5EF4-FFF2-40B4-BE49-F238E27FC236}">
                <a16:creationId xmlns:a16="http://schemas.microsoft.com/office/drawing/2014/main" id="{42771D2E-4A88-9F49-A9C3-760364F0DE91}"/>
              </a:ext>
            </a:extLst>
          </p:cNvPr>
          <p:cNvSpPr>
            <a:spLocks noGrp="1"/>
          </p:cNvSpPr>
          <p:nvPr>
            <p:ph type="title"/>
          </p:nvPr>
        </p:nvSpPr>
        <p:spPr>
          <a:xfrm>
            <a:off x="0" y="0"/>
            <a:ext cx="12192000" cy="1330525"/>
          </a:xfrm>
          <a:solidFill>
            <a:schemeClr val="tx1">
              <a:lumMod val="85000"/>
              <a:lumOff val="15000"/>
            </a:schemeClr>
          </a:solidFill>
        </p:spPr>
        <p:txBody>
          <a:bodyPr/>
          <a:lstStyle/>
          <a:p>
            <a:r>
              <a:rPr lang="zh-CN" altLang="en-US" dirty="0">
                <a:solidFill>
                  <a:schemeClr val="bg1"/>
                </a:solidFill>
              </a:rPr>
              <a:t> </a:t>
            </a:r>
            <a:r>
              <a:rPr lang="en-US" altLang="zh-CN" dirty="0">
                <a:solidFill>
                  <a:schemeClr val="bg1"/>
                </a:solidFill>
              </a:rPr>
              <a:t>Q&amp;A</a:t>
            </a:r>
            <a:endParaRPr lang="en-US" dirty="0">
              <a:solidFill>
                <a:schemeClr val="bg1"/>
              </a:solidFill>
            </a:endParaRPr>
          </a:p>
        </p:txBody>
      </p:sp>
      <p:sp>
        <p:nvSpPr>
          <p:cNvPr id="6" name="Content Placeholder 2">
            <a:extLst>
              <a:ext uri="{FF2B5EF4-FFF2-40B4-BE49-F238E27FC236}">
                <a16:creationId xmlns:a16="http://schemas.microsoft.com/office/drawing/2014/main" id="{5C8B4DCF-F8C0-F94C-99F8-15718014CF27}"/>
              </a:ext>
            </a:extLst>
          </p:cNvPr>
          <p:cNvSpPr>
            <a:spLocks noGrp="1"/>
          </p:cNvSpPr>
          <p:nvPr>
            <p:ph idx="1"/>
          </p:nvPr>
        </p:nvSpPr>
        <p:spPr>
          <a:xfrm>
            <a:off x="838200" y="1825624"/>
            <a:ext cx="10515600" cy="4614054"/>
          </a:xfrm>
        </p:spPr>
        <p:txBody>
          <a:bodyPr>
            <a:normAutofit/>
          </a:bodyPr>
          <a:lstStyle/>
          <a:p>
            <a:pPr marL="514350" indent="-514350">
              <a:buFont typeface="+mj-lt"/>
              <a:buAutoNum type="arabicPeriod" startAt="3"/>
            </a:pPr>
            <a:r>
              <a:rPr lang="en-US" dirty="0"/>
              <a:t>For time-slicing strategy of </a:t>
            </a:r>
            <a:r>
              <a:rPr lang="en-US" dirty="0" err="1"/>
              <a:t>Gandiva</a:t>
            </a:r>
            <a:r>
              <a:rPr lang="en-US" dirty="0"/>
              <a:t>, is it possible that small jobs will interrupt the jobs in cluster most of the time?</a:t>
            </a:r>
            <a:br>
              <a:rPr lang="en-US" dirty="0"/>
            </a:br>
            <a:endParaRPr lang="en-US" dirty="0"/>
          </a:p>
        </p:txBody>
      </p:sp>
    </p:spTree>
    <p:extLst>
      <p:ext uri="{BB962C8B-B14F-4D97-AF65-F5344CB8AC3E}">
        <p14:creationId xmlns:p14="http://schemas.microsoft.com/office/powerpoint/2010/main" val="283167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87EE29C-CA7E-9A44-B7E0-8D33820D1226}"/>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solidFill>
                  <a:schemeClr val="bg1"/>
                </a:solidFill>
              </a:rPr>
              <a:t>46</a:t>
            </a:fld>
            <a:endParaRPr lang="en-US" dirty="0">
              <a:solidFill>
                <a:schemeClr val="bg1"/>
              </a:solidFill>
            </a:endParaRPr>
          </a:p>
        </p:txBody>
      </p:sp>
      <p:sp>
        <p:nvSpPr>
          <p:cNvPr id="13" name="Title 1">
            <a:extLst>
              <a:ext uri="{FF2B5EF4-FFF2-40B4-BE49-F238E27FC236}">
                <a16:creationId xmlns:a16="http://schemas.microsoft.com/office/drawing/2014/main" id="{42771D2E-4A88-9F49-A9C3-760364F0DE91}"/>
              </a:ext>
            </a:extLst>
          </p:cNvPr>
          <p:cNvSpPr>
            <a:spLocks noGrp="1"/>
          </p:cNvSpPr>
          <p:nvPr>
            <p:ph type="title"/>
          </p:nvPr>
        </p:nvSpPr>
        <p:spPr>
          <a:xfrm>
            <a:off x="0" y="0"/>
            <a:ext cx="12192000" cy="1330525"/>
          </a:xfrm>
          <a:solidFill>
            <a:schemeClr val="tx1">
              <a:lumMod val="85000"/>
              <a:lumOff val="15000"/>
            </a:schemeClr>
          </a:solidFill>
        </p:spPr>
        <p:txBody>
          <a:bodyPr/>
          <a:lstStyle/>
          <a:p>
            <a:r>
              <a:rPr lang="en-US" dirty="0">
                <a:solidFill>
                  <a:schemeClr val="bg1"/>
                </a:solidFill>
              </a:rPr>
              <a:t>  Thank You</a:t>
            </a:r>
          </a:p>
        </p:txBody>
      </p:sp>
    </p:spTree>
    <p:extLst>
      <p:ext uri="{BB962C8B-B14F-4D97-AF65-F5344CB8AC3E}">
        <p14:creationId xmlns:p14="http://schemas.microsoft.com/office/powerpoint/2010/main" val="7648117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F87EE29C-CA7E-9A44-B7E0-8D33820D1226}"/>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solidFill>
                  <a:schemeClr val="bg1"/>
                </a:solidFill>
              </a:rPr>
              <a:t>47</a:t>
            </a:fld>
            <a:endParaRPr lang="en-US" dirty="0">
              <a:solidFill>
                <a:schemeClr val="bg1"/>
              </a:solidFill>
            </a:endParaRPr>
          </a:p>
        </p:txBody>
      </p:sp>
      <p:sp>
        <p:nvSpPr>
          <p:cNvPr id="13" name="Title 1">
            <a:extLst>
              <a:ext uri="{FF2B5EF4-FFF2-40B4-BE49-F238E27FC236}">
                <a16:creationId xmlns:a16="http://schemas.microsoft.com/office/drawing/2014/main" id="{42771D2E-4A88-9F49-A9C3-760364F0DE91}"/>
              </a:ext>
            </a:extLst>
          </p:cNvPr>
          <p:cNvSpPr>
            <a:spLocks noGrp="1"/>
          </p:cNvSpPr>
          <p:nvPr>
            <p:ph type="title"/>
          </p:nvPr>
        </p:nvSpPr>
        <p:spPr>
          <a:xfrm>
            <a:off x="0" y="0"/>
            <a:ext cx="12192000" cy="1330525"/>
          </a:xfrm>
          <a:solidFill>
            <a:schemeClr val="tx1">
              <a:lumMod val="85000"/>
              <a:lumOff val="15000"/>
            </a:schemeClr>
          </a:solidFill>
        </p:spPr>
        <p:txBody>
          <a:bodyPr/>
          <a:lstStyle/>
          <a:p>
            <a:r>
              <a:rPr lang="en-US" dirty="0">
                <a:solidFill>
                  <a:schemeClr val="bg1"/>
                </a:solidFill>
              </a:rPr>
              <a:t> </a:t>
            </a:r>
            <a:r>
              <a:rPr lang="en-US" dirty="0" err="1">
                <a:solidFill>
                  <a:schemeClr val="bg1"/>
                </a:solidFill>
              </a:rPr>
              <a:t>Gandiva</a:t>
            </a:r>
            <a:r>
              <a:rPr lang="en-US" dirty="0">
                <a:solidFill>
                  <a:schemeClr val="bg1"/>
                </a:solidFill>
              </a:rPr>
              <a:t> Algorithm (I guess…)</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D243229-EE90-E245-8AA5-0861B383396C}"/>
                  </a:ext>
                </a:extLst>
              </p:cNvPr>
              <p:cNvSpPr txBox="1"/>
              <p:nvPr/>
            </p:nvSpPr>
            <p:spPr>
              <a:xfrm>
                <a:off x="444371" y="1425761"/>
                <a:ext cx="6479303" cy="6319679"/>
              </a:xfrm>
              <a:prstGeom prst="rect">
                <a:avLst/>
              </a:prstGeom>
              <a:noFill/>
            </p:spPr>
            <p:txBody>
              <a:bodyPr wrap="square" rtlCol="0">
                <a:spAutoFit/>
              </a:bodyPr>
              <a:lstStyle/>
              <a:p>
                <a:r>
                  <a:rPr lang="en-US" b="1" dirty="0">
                    <a:latin typeface="Times" pitchFamily="2" charset="0"/>
                  </a:rPr>
                  <a:t>procedure</a:t>
                </a:r>
                <a:r>
                  <a:rPr lang="en-US" dirty="0">
                    <a:latin typeface="Times" pitchFamily="2" charset="0"/>
                  </a:rPr>
                  <a:t> </a:t>
                </a:r>
                <a:r>
                  <a:rPr lang="en-US" dirty="0" err="1">
                    <a:latin typeface="Times" pitchFamily="2" charset="0"/>
                  </a:rPr>
                  <a:t>JobArrival</a:t>
                </a:r>
                <a:r>
                  <a:rPr lang="en-US" dirty="0">
                    <a:latin typeface="Times" pitchFamily="2" charset="0"/>
                  </a:rPr>
                  <a:t>(Job </a:t>
                </a:r>
                <a:r>
                  <a:rPr lang="en-US" i="1" dirty="0">
                    <a:latin typeface="Times" pitchFamily="2" charset="0"/>
                  </a:rPr>
                  <a:t>j</a:t>
                </a:r>
                <a:r>
                  <a:rPr lang="en-US" dirty="0">
                    <a:latin typeface="Times" pitchFamily="2" charset="0"/>
                  </a:rPr>
                  <a:t>)</a:t>
                </a:r>
              </a:p>
              <a:p>
                <a:r>
                  <a:rPr lang="en-US" dirty="0">
                    <a:latin typeface="Times" pitchFamily="2" charset="0"/>
                  </a:rPr>
                  <a:t>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oMath>
                </a14:m>
                <a:r>
                  <a:rPr lang="en-US" b="1" dirty="0">
                    <a:latin typeface="Times" pitchFamily="2" charset="0"/>
                  </a:rPr>
                  <a:t> </a:t>
                </a:r>
                <a:r>
                  <a:rPr lang="en-US" dirty="0">
                    <a:latin typeface="Times" pitchFamily="2" charset="0"/>
                  </a:rPr>
                  <a:t>is the number of GPUs in Job </a:t>
                </a:r>
                <a:r>
                  <a:rPr lang="en-US" i="1" dirty="0">
                    <a:latin typeface="Times" pitchFamily="2" charset="0"/>
                  </a:rPr>
                  <a:t>j</a:t>
                </a:r>
              </a:p>
              <a:p>
                <a:r>
                  <a:rPr lang="en-US" i="1" dirty="0">
                    <a:latin typeface="Times" pitchFamily="2" charset="0"/>
                  </a:rPr>
                  <a:t>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sub>
                    </m:sSub>
                  </m:oMath>
                </a14:m>
                <a:r>
                  <a:rPr lang="en-US" dirty="0">
                    <a:latin typeface="Times" pitchFamily="2" charset="0"/>
                  </a:rPr>
                  <a:t> is a server running jobs; each job needs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oMath>
                </a14:m>
                <a:r>
                  <a:rPr lang="en-US" dirty="0">
                    <a:latin typeface="Times" pitchFamily="2" charset="0"/>
                  </a:rPr>
                  <a:t> GPUs</a:t>
                </a:r>
              </a:p>
              <a:p>
                <a:r>
                  <a:rPr lang="en-US" i="1" dirty="0">
                    <a:latin typeface="Times" pitchFamily="2" charset="0"/>
                  </a:rPr>
                  <a:t>    # </a:t>
                </a:r>
                <a14:m>
                  <m:oMath xmlns:m="http://schemas.openxmlformats.org/officeDocument/2006/math">
                    <m:r>
                      <a:rPr lang="en-US" b="0" i="1" smtClean="0">
                        <a:latin typeface="Cambria Math" panose="02040503050406030204" pitchFamily="18" charset="0"/>
                      </a:rPr>
                      <m:t>𝐴𝑑𝑑𝐽𝑜𝑏</m:t>
                    </m:r>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 </m:t>
                        </m:r>
                        <m:r>
                          <a:rPr lang="en-US" b="0" i="1" smtClean="0">
                            <a:latin typeface="Cambria Math" panose="02040503050406030204" pitchFamily="18" charset="0"/>
                          </a:rPr>
                          <m:t>𝑗</m:t>
                        </m:r>
                      </m:e>
                    </m:d>
                    <m:r>
                      <a:rPr lang="en-US" b="0" i="1" smtClean="0">
                        <a:latin typeface="Cambria Math" panose="02040503050406030204" pitchFamily="18" charset="0"/>
                      </a:rPr>
                      <m:t> </m:t>
                    </m:r>
                  </m:oMath>
                </a14:m>
                <a:r>
                  <a:rPr lang="en-US" dirty="0">
                    <a:latin typeface="Times" pitchFamily="2" charset="0"/>
                  </a:rPr>
                  <a:t>places Job </a:t>
                </a:r>
                <a:r>
                  <a:rPr lang="en-US" i="1" dirty="0">
                    <a:latin typeface="Times" pitchFamily="2" charset="0"/>
                  </a:rPr>
                  <a:t>j</a:t>
                </a:r>
                <a:r>
                  <a:rPr lang="en-US" dirty="0">
                    <a:latin typeface="Times" pitchFamily="2" charset="0"/>
                  </a:rPr>
                  <a:t> on to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sub>
                    </m:sSub>
                  </m:oMath>
                </a14:m>
                <a:r>
                  <a:rPr lang="en-US" dirty="0">
                    <a:latin typeface="Times" pitchFamily="2" charset="0"/>
                  </a:rPr>
                  <a:t> </a:t>
                </a:r>
              </a:p>
              <a:p>
                <a:r>
                  <a:rPr lang="en-US" dirty="0">
                    <a:latin typeface="Times" pitchFamily="2" charset="0"/>
                  </a:rPr>
                  <a:t>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𝑆𝐺</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sub>
                    </m:sSub>
                  </m:oMath>
                </a14:m>
                <a:r>
                  <a:rPr lang="en-US" dirty="0">
                    <a:latin typeface="Times" pitchFamily="2" charset="0"/>
                  </a:rPr>
                  <a:t> is a group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sub>
                    </m:sSub>
                  </m:oMath>
                </a14:m>
                <a:endParaRPr lang="en-US" dirty="0">
                  <a:latin typeface="Times" pitchFamily="2" charset="0"/>
                </a:endParaRPr>
              </a:p>
              <a:p>
                <a:endParaRPr lang="en-US" dirty="0">
                  <a:latin typeface="Times" pitchFamily="2" charset="0"/>
                </a:endParaRPr>
              </a:p>
              <a:p>
                <a:r>
                  <a:rPr lang="en-US" b="1" dirty="0">
                    <a:latin typeface="Times" pitchFamily="2" charset="0"/>
                  </a:rPr>
                  <a:t>    if </a:t>
                </a:r>
                <a:r>
                  <a:rPr lang="en-US" i="1" dirty="0">
                    <a:latin typeface="Times" pitchFamily="2" charset="0"/>
                  </a:rPr>
                  <a:t>AvailableGPUs</a:t>
                </a:r>
                <a:r>
                  <a:rPr lang="en-US" dirty="0">
                    <a:latin typeface="Times" pitchFamily="2" charset="0"/>
                  </a:rPr>
                  <a:t> ≥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oMath>
                </a14:m>
                <a:r>
                  <a:rPr lang="en-US" b="1" dirty="0">
                    <a:latin typeface="Times" pitchFamily="2" charset="0"/>
                  </a:rPr>
                  <a:t> then </a:t>
                </a:r>
                <a:r>
                  <a:rPr lang="en-US" dirty="0">
                    <a:latin typeface="Times" pitchFamily="2" charset="0"/>
                  </a:rPr>
                  <a:t>#available GPUs from free servers</a:t>
                </a:r>
              </a:p>
              <a:p>
                <a:r>
                  <a:rPr lang="en-US" b="1" dirty="0">
                    <a:latin typeface="Times" pitchFamily="2"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m:t>
                    </m:r>
                    <m:r>
                      <a:rPr lang="en-US" b="0" i="1" smtClean="0">
                        <a:latin typeface="Cambria Math" panose="02040503050406030204" pitchFamily="18" charset="0"/>
                      </a:rPr>
                      <m:t>𝐺𝑒𝑡𝑁𝑒𝑤𝑆𝑒𝑟𝑣𝑒𝑟</m:t>
                    </m:r>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e>
                    </m:d>
                  </m:oMath>
                </a14:m>
                <a:endParaRPr lang="en-US" b="0" i="1" dirty="0">
                  <a:latin typeface="Cambria Math" panose="02040503050406030204" pitchFamily="18" charset="0"/>
                </a:endParaRPr>
              </a:p>
              <a:p>
                <a:r>
                  <a:rPr lang="en-US"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𝐴𝑑𝑑𝐽𝑜𝑏</m:t>
                    </m:r>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 </m:t>
                        </m:r>
                        <m:r>
                          <a:rPr lang="en-US" b="0" i="1" smtClean="0">
                            <a:latin typeface="Cambria Math" panose="02040503050406030204" pitchFamily="18" charset="0"/>
                          </a:rPr>
                          <m:t>𝑗</m:t>
                        </m:r>
                      </m:e>
                    </m:d>
                  </m:oMath>
                </a14:m>
                <a:endParaRPr lang="en-US" b="1" dirty="0">
                  <a:latin typeface="Times" pitchFamily="2" charset="0"/>
                </a:endParaRPr>
              </a:p>
              <a:p>
                <a:r>
                  <a:rPr lang="en-US" b="1" dirty="0">
                    <a:latin typeface="Times" pitchFamily="2"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𝑆𝐺</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sub>
                    </m:sSub>
                    <m:r>
                      <a:rPr lang="en-US" b="0" i="1" smtClean="0">
                        <a:latin typeface="Cambria Math" panose="02040503050406030204" pitchFamily="18" charset="0"/>
                        <a:ea typeface="Cambria Math" panose="02040503050406030204" pitchFamily="18" charset="0"/>
                      </a:rPr>
                      <m:t>=</m:t>
                    </m:r>
                  </m:oMath>
                </a14:m>
                <a:r>
                  <a:rPr lang="en-US" b="1" dirty="0">
                    <a:latin typeface="Times" pitchFamily="2"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𝑆𝐺</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sub>
                    </m:sSub>
                    <m:nary>
                      <m:naryPr>
                        <m:chr m:val="⋃"/>
                        <m:subHide m:val="on"/>
                        <m:supHide m:val="on"/>
                        <m:ctrlPr>
                          <a:rPr lang="en-US" b="0" i="1" smtClean="0">
                            <a:latin typeface="Cambria Math" panose="02040503050406030204" pitchFamily="18" charset="0"/>
                          </a:rPr>
                        </m:ctrlPr>
                      </m:naryP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sub>
                        </m:sSub>
                      </m:e>
                    </m:nary>
                  </m:oMath>
                </a14:m>
                <a:endParaRPr lang="en-US" b="1" dirty="0">
                  <a:latin typeface="Times" pitchFamily="2" charset="0"/>
                </a:endParaRPr>
              </a:p>
              <a:p>
                <a:r>
                  <a:rPr lang="en-US" b="1" dirty="0">
                    <a:latin typeface="Times" pitchFamily="2" charset="0"/>
                  </a:rPr>
                  <a:t>        </a:t>
                </a:r>
                <a14:m>
                  <m:oMath xmlns:m="http://schemas.openxmlformats.org/officeDocument/2006/math">
                    <m:r>
                      <m:rPr>
                        <m:sty m:val="p"/>
                      </m:rPr>
                      <a:rPr lang="en-US" b="0" i="0" smtClean="0">
                        <a:latin typeface="Cambria Math" panose="02040503050406030204" pitchFamily="18" charset="0"/>
                      </a:rPr>
                      <m:t>Balance</m:t>
                    </m:r>
                    <m:r>
                      <a:rPr lang="en-US" b="0" i="1" smtClean="0">
                        <a:latin typeface="Cambria Math" panose="02040503050406030204" pitchFamily="18" charset="0"/>
                      </a:rPr>
                      <m:t>𝑆𝑒𝑟𝑣𝑒𝑟𝑠</m:t>
                    </m:r>
                    <m:d>
                      <m:dPr>
                        <m:ctrlPr>
                          <a:rPr lang="en-US" b="1"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𝑆𝐺</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sub>
                        </m:sSub>
                      </m:e>
                    </m:d>
                  </m:oMath>
                </a14:m>
                <a:endParaRPr lang="en-US" b="1" dirty="0">
                  <a:latin typeface="Times" pitchFamily="2" charset="0"/>
                </a:endParaRPr>
              </a:p>
              <a:p>
                <a:r>
                  <a:rPr lang="zh-Hans" altLang="en-US" b="1" dirty="0">
                    <a:latin typeface="Times" pitchFamily="2" charset="0"/>
                  </a:rPr>
                  <a:t>    </a:t>
                </a:r>
                <a:r>
                  <a:rPr lang="en-US" b="1" dirty="0">
                    <a:latin typeface="Times" pitchFamily="2" charset="0"/>
                  </a:rPr>
                  <a:t>else 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𝑆𝐺</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sub>
                    </m:sSub>
                    <m:r>
                      <a:rPr lang="en-US" b="0" i="1" smtClean="0">
                        <a:latin typeface="Cambria Math" panose="02040503050406030204" pitchFamily="18" charset="0"/>
                        <a:ea typeface="Cambria Math" panose="02040503050406030204" pitchFamily="18" charset="0"/>
                      </a:rPr>
                      <m:t>≠∅</m:t>
                    </m:r>
                  </m:oMath>
                </a14:m>
                <a:r>
                  <a:rPr lang="en-US" b="1" dirty="0">
                    <a:latin typeface="Times" pitchFamily="2" charset="0"/>
                  </a:rPr>
                  <a:t> </a:t>
                </a:r>
                <a:r>
                  <a:rPr lang="en-US" altLang="zh-Hans" b="1" dirty="0">
                    <a:latin typeface="Times" pitchFamily="2" charset="0"/>
                  </a:rPr>
                  <a:t>then</a:t>
                </a:r>
              </a:p>
              <a:p>
                <a:r>
                  <a:rPr lang="en-US" b="1" dirty="0">
                    <a:latin typeface="Times" pitchFamily="2" charset="0"/>
                  </a:rPr>
                  <a:t> </a:t>
                </a:r>
                <a:r>
                  <a:rPr lang="zh-Hans" altLang="en-US" b="1" dirty="0">
                    <a:latin typeface="Times" pitchFamily="2" charset="0"/>
                  </a:rPr>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sub>
                    </m:sSub>
                    <m:r>
                      <a:rPr lang="en-US" altLang="zh-Hans" b="0" i="1" smtClean="0">
                        <a:latin typeface="Cambria Math" panose="02040503050406030204" pitchFamily="18" charset="0"/>
                      </a:rPr>
                      <m:t>=</m:t>
                    </m:r>
                    <m:r>
                      <a:rPr lang="en-US" altLang="zh-Hans" b="0" i="1" smtClean="0">
                        <a:latin typeface="Cambria Math" panose="02040503050406030204" pitchFamily="18" charset="0"/>
                      </a:rPr>
                      <m:t>𝐺𝑒𝑡𝑆𝑒𝑟𝑣𝑒𝑟</m:t>
                    </m:r>
                    <m:d>
                      <m:dPr>
                        <m:ctrlPr>
                          <a:rPr lang="en-US" altLang="zh-Han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e>
                    </m:d>
                  </m:oMath>
                </a14:m>
                <a:r>
                  <a:rPr lang="en-US" b="1" dirty="0">
                    <a:latin typeface="Times" pitchFamily="2" charset="0"/>
                  </a:rPr>
                  <a:t> #</a:t>
                </a:r>
                <a:r>
                  <a:rPr lang="en-US" dirty="0">
                    <a:latin typeface="Times" pitchFamily="2" charset="0"/>
                  </a:rPr>
                  <a:t>get a server in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𝑆𝐺</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sub>
                    </m:sSub>
                  </m:oMath>
                </a14:m>
                <a:r>
                  <a:rPr lang="en-US" dirty="0">
                    <a:latin typeface="Times" pitchFamily="2" charset="0"/>
                  </a:rPr>
                  <a:t> with lowest load</a:t>
                </a:r>
              </a:p>
              <a:p>
                <a:r>
                  <a:rPr lang="en-US" dirty="0">
                    <a:latin typeface="Times" pitchFamily="2" charset="0"/>
                  </a:rPr>
                  <a:t>        </a:t>
                </a:r>
                <a14:m>
                  <m:oMath xmlns:m="http://schemas.openxmlformats.org/officeDocument/2006/math">
                    <m:r>
                      <a:rPr lang="en-US" b="0" i="1" smtClean="0">
                        <a:latin typeface="Cambria Math" panose="02040503050406030204" pitchFamily="18" charset="0"/>
                      </a:rPr>
                      <m:t>𝐴𝑑𝑑𝐽𝑜𝑏</m:t>
                    </m:r>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 </m:t>
                        </m:r>
                        <m:r>
                          <a:rPr lang="en-US" b="0" i="1" smtClean="0">
                            <a:latin typeface="Cambria Math" panose="02040503050406030204" pitchFamily="18" charset="0"/>
                          </a:rPr>
                          <m:t>𝑗</m:t>
                        </m:r>
                      </m:e>
                    </m:d>
                  </m:oMath>
                </a14:m>
                <a:endParaRPr lang="en-US" dirty="0">
                  <a:latin typeface="Times" pitchFamily="2" charset="0"/>
                </a:endParaRPr>
              </a:p>
              <a:p>
                <a:r>
                  <a:rPr lang="en-US" b="1" dirty="0">
                    <a:latin typeface="Times" pitchFamily="2" charset="0"/>
                  </a:rPr>
                  <a:t>    else </a:t>
                </a:r>
              </a:p>
              <a:p>
                <a:r>
                  <a:rPr lang="en-US" dirty="0">
                    <a:latin typeface="Times" pitchFamily="2" charset="0"/>
                  </a:rPr>
                  <a:t>        </a:t>
                </a:r>
                <a14:m>
                  <m:oMath xmlns:m="http://schemas.openxmlformats.org/officeDocument/2006/math">
                    <m:r>
                      <a:rPr lang="en-US" b="0" i="1" smtClean="0">
                        <a:latin typeface="Cambria Math" panose="02040503050406030204" pitchFamily="18" charset="0"/>
                      </a:rPr>
                      <m:t>𝑊𝑎𝑖𝑡𝑖𝑛𝑔𝐽𝑜𝑏𝑠</m:t>
                    </m:r>
                    <m:r>
                      <a:rPr lang="en-US" b="0" i="1" smtClean="0">
                        <a:latin typeface="Cambria Math" panose="02040503050406030204" pitchFamily="18" charset="0"/>
                      </a:rPr>
                      <m:t>=</m:t>
                    </m:r>
                    <m:r>
                      <a:rPr lang="en-US" b="0" i="1" smtClean="0">
                        <a:latin typeface="Cambria Math" panose="02040503050406030204" pitchFamily="18" charset="0"/>
                      </a:rPr>
                      <m:t>𝑊𝑎𝑖𝑡𝑖𝑛𝑔𝐽𝑜𝑏𝑠</m:t>
                    </m:r>
                    <m:r>
                      <a:rPr lang="en-US" b="0" i="1" smtClean="0">
                        <a:latin typeface="Cambria Math" panose="02040503050406030204" pitchFamily="18" charset="0"/>
                      </a:rPr>
                      <m:t> </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𝑗</m:t>
                        </m:r>
                      </m:e>
                    </m:nary>
                  </m:oMath>
                </a14:m>
                <a:r>
                  <a:rPr lang="en-US" dirty="0">
                    <a:latin typeface="Times" pitchFamily="2" charset="0"/>
                  </a:rPr>
                  <a:t> # Job </a:t>
                </a:r>
                <a:r>
                  <a:rPr lang="en-US" i="1" dirty="0">
                    <a:latin typeface="Times" pitchFamily="2" charset="0"/>
                  </a:rPr>
                  <a:t>j</a:t>
                </a:r>
                <a:r>
                  <a:rPr lang="en-US" dirty="0">
                    <a:latin typeface="Times" pitchFamily="2" charset="0"/>
                  </a:rPr>
                  <a:t> needs to wait</a:t>
                </a:r>
              </a:p>
              <a:p>
                <a:r>
                  <a:rPr lang="en-US" b="1" dirty="0">
                    <a:latin typeface="Times" pitchFamily="2" charset="0"/>
                  </a:rPr>
                  <a:t>    end if</a:t>
                </a:r>
                <a:endParaRPr lang="en-US" dirty="0">
                  <a:latin typeface="Times" pitchFamily="2" charset="0"/>
                </a:endParaRPr>
              </a:p>
              <a:p>
                <a:r>
                  <a:rPr lang="en-US" b="1" dirty="0">
                    <a:latin typeface="Times" pitchFamily="2" charset="0"/>
                  </a:rPr>
                  <a:t>end procedure</a:t>
                </a:r>
              </a:p>
              <a:p>
                <a:r>
                  <a:rPr lang="en-US" dirty="0">
                    <a:latin typeface="Times" pitchFamily="2" charset="0"/>
                  </a:rPr>
                  <a:t>		</a:t>
                </a:r>
              </a:p>
            </p:txBody>
          </p:sp>
        </mc:Choice>
        <mc:Fallback>
          <p:sp>
            <p:nvSpPr>
              <p:cNvPr id="6" name="TextBox 5">
                <a:extLst>
                  <a:ext uri="{FF2B5EF4-FFF2-40B4-BE49-F238E27FC236}">
                    <a16:creationId xmlns:a16="http://schemas.microsoft.com/office/drawing/2014/main" id="{8D243229-EE90-E245-8AA5-0861B383396C}"/>
                  </a:ext>
                </a:extLst>
              </p:cNvPr>
              <p:cNvSpPr txBox="1">
                <a:spLocks noRot="1" noChangeAspect="1" noMove="1" noResize="1" noEditPoints="1" noAdjustHandles="1" noChangeArrowheads="1" noChangeShapeType="1" noTextEdit="1"/>
              </p:cNvSpPr>
              <p:nvPr/>
            </p:nvSpPr>
            <p:spPr>
              <a:xfrm>
                <a:off x="444371" y="1425761"/>
                <a:ext cx="6479303" cy="6319679"/>
              </a:xfrm>
              <a:prstGeom prst="rect">
                <a:avLst/>
              </a:prstGeom>
              <a:blipFill>
                <a:blip r:embed="rId3"/>
                <a:stretch>
                  <a:fillRect l="-783" t="-4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EECEB7B-5D39-664C-B471-D69943ADBB10}"/>
                  </a:ext>
                </a:extLst>
              </p:cNvPr>
              <p:cNvSpPr txBox="1"/>
              <p:nvPr/>
            </p:nvSpPr>
            <p:spPr>
              <a:xfrm>
                <a:off x="7422515" y="1425761"/>
                <a:ext cx="4769485" cy="4762201"/>
              </a:xfrm>
              <a:prstGeom prst="rect">
                <a:avLst/>
              </a:prstGeom>
              <a:noFill/>
            </p:spPr>
            <p:txBody>
              <a:bodyPr wrap="square" rtlCol="0">
                <a:spAutoFit/>
              </a:bodyPr>
              <a:lstStyle/>
              <a:p>
                <a:r>
                  <a:rPr lang="en-US" b="1" dirty="0">
                    <a:latin typeface="Times" pitchFamily="2" charset="0"/>
                  </a:rPr>
                  <a:t>procedure</a:t>
                </a:r>
                <a:r>
                  <a:rPr lang="en-US" dirty="0">
                    <a:latin typeface="Times" pitchFamily="2" charset="0"/>
                  </a:rPr>
                  <a:t> </a:t>
                </a:r>
                <a:r>
                  <a:rPr lang="en-US" dirty="0" err="1">
                    <a:latin typeface="Times" pitchFamily="2" charset="0"/>
                  </a:rPr>
                  <a:t>JobComplete</a:t>
                </a:r>
                <a:r>
                  <a:rPr lang="en-US" dirty="0">
                    <a:latin typeface="Times" pitchFamily="2" charset="0"/>
                  </a:rPr>
                  <a:t>(Job </a:t>
                </a:r>
                <a:r>
                  <a:rPr lang="en-US" i="1" dirty="0">
                    <a:latin typeface="Times" pitchFamily="2" charset="0"/>
                  </a:rPr>
                  <a:t>j</a:t>
                </a:r>
                <a:r>
                  <a:rPr lang="en-US" dirty="0">
                    <a:latin typeface="Times" pitchFamily="2" charset="0"/>
                  </a:rPr>
                  <a:t>)</a:t>
                </a:r>
              </a:p>
              <a:p>
                <a:r>
                  <a:rPr lang="en-US" dirty="0">
                    <a:latin typeface="Times" pitchFamily="2" charset="0"/>
                  </a:rPr>
                  <a:t>     # </a:t>
                </a:r>
                <a14:m>
                  <m:oMath xmlns:m="http://schemas.openxmlformats.org/officeDocument/2006/math">
                    <m:r>
                      <m:rPr>
                        <m:sty m:val="p"/>
                      </m:rPr>
                      <a:rPr lang="en-US" b="0" i="0" smtClean="0">
                        <a:latin typeface="Cambria Math" panose="02040503050406030204" pitchFamily="18" charset="0"/>
                      </a:rPr>
                      <m:t>FS</m:t>
                    </m:r>
                  </m:oMath>
                </a14:m>
                <a:r>
                  <a:rPr lang="en-US" dirty="0">
                    <a:latin typeface="Times" pitchFamily="2" charset="0"/>
                  </a:rPr>
                  <a:t> is the set of free servers</a:t>
                </a:r>
              </a:p>
              <a:p>
                <a:endParaRPr lang="en-US" dirty="0">
                  <a:latin typeface="Times" pitchFamily="2" charset="0"/>
                </a:endParaRPr>
              </a:p>
              <a:p>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m:t>
                    </m:r>
                    <m:r>
                      <a:rPr lang="en-US" b="0" i="1" smtClean="0">
                        <a:latin typeface="Cambria Math" panose="02040503050406030204" pitchFamily="18" charset="0"/>
                      </a:rPr>
                      <m:t>𝐺𝑒𝑡𝐽𝑜𝑏𝑆𝑒𝑟𝑣𝑒𝑟</m:t>
                    </m:r>
                    <m:d>
                      <m:dPr>
                        <m:ctrlPr>
                          <a:rPr lang="en-US" b="0" i="1" smtClean="0">
                            <a:latin typeface="Cambria Math" panose="02040503050406030204" pitchFamily="18" charset="0"/>
                          </a:rPr>
                        </m:ctrlPr>
                      </m:dPr>
                      <m:e>
                        <m:r>
                          <a:rPr lang="en-US" b="0" i="1" smtClean="0">
                            <a:latin typeface="Cambria Math" panose="02040503050406030204" pitchFamily="18" charset="0"/>
                          </a:rPr>
                          <m:t>𝑗</m:t>
                        </m:r>
                      </m:e>
                    </m:d>
                  </m:oMath>
                </a14:m>
                <a:r>
                  <a:rPr lang="en-US" dirty="0">
                    <a:latin typeface="Times" pitchFamily="2" charset="0"/>
                  </a:rPr>
                  <a:t> # get Job </a:t>
                </a:r>
                <a:r>
                  <a:rPr lang="en-US" i="1" dirty="0">
                    <a:latin typeface="Times" pitchFamily="2" charset="0"/>
                  </a:rPr>
                  <a:t>j’s server</a:t>
                </a:r>
                <a:endParaRPr lang="en-US" dirty="0">
                  <a:latin typeface="Times" pitchFamily="2" charset="0"/>
                </a:endParaRPr>
              </a:p>
              <a:p>
                <a:r>
                  <a:rPr lang="en-US" dirty="0">
                    <a:latin typeface="Times" pitchFamily="2" charset="0"/>
                  </a:rPr>
                  <a:t>     </a:t>
                </a:r>
                <a14:m>
                  <m:oMath xmlns:m="http://schemas.openxmlformats.org/officeDocument/2006/math">
                    <m:r>
                      <m:rPr>
                        <m:sty m:val="p"/>
                      </m:rPr>
                      <a:rPr lang="en-US">
                        <a:latin typeface="Cambria Math" panose="02040503050406030204" pitchFamily="18" charset="0"/>
                      </a:rPr>
                      <m:t>R</m:t>
                    </m:r>
                    <m:r>
                      <m:rPr>
                        <m:sty m:val="p"/>
                      </m:rPr>
                      <a:rPr lang="en-US" b="0" i="0" smtClean="0">
                        <a:latin typeface="Cambria Math" panose="02040503050406030204" pitchFamily="18" charset="0"/>
                      </a:rPr>
                      <m:t>emo</m:t>
                    </m:r>
                    <m:r>
                      <a:rPr lang="en-US" b="0" i="1" smtClean="0">
                        <a:latin typeface="Cambria Math" panose="02040503050406030204" pitchFamily="18" charset="0"/>
                      </a:rPr>
                      <m:t>𝑣𝑒𝐽𝑜𝑏</m:t>
                    </m:r>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 </m:t>
                        </m:r>
                        <m:r>
                          <a:rPr lang="en-US" b="0" i="1" smtClean="0">
                            <a:latin typeface="Cambria Math" panose="02040503050406030204" pitchFamily="18" charset="0"/>
                          </a:rPr>
                          <m:t>𝑗</m:t>
                        </m:r>
                      </m:e>
                    </m:d>
                    <m:r>
                      <a:rPr lang="en-US" b="0" i="1" smtClean="0">
                        <a:latin typeface="Cambria Math" panose="02040503050406030204" pitchFamily="18" charset="0"/>
                      </a:rPr>
                      <m:t> </m:t>
                    </m:r>
                  </m:oMath>
                </a14:m>
                <a:endParaRPr lang="en-US" dirty="0">
                  <a:latin typeface="Times" pitchFamily="2" charset="0"/>
                </a:endParaRPr>
              </a:p>
              <a:p>
                <a:r>
                  <a:rPr lang="en-US" dirty="0">
                    <a:latin typeface="Times" pitchFamily="2" charset="0"/>
                  </a:rPr>
                  <a:t>     </a:t>
                </a:r>
                <a:r>
                  <a:rPr lang="en-US" b="1" dirty="0">
                    <a:latin typeface="Times" pitchFamily="2" charset="0"/>
                  </a:rPr>
                  <a:t>if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 </m:t>
                    </m:r>
                  </m:oMath>
                </a14:m>
                <a:r>
                  <a:rPr lang="en-US" dirty="0">
                    <a:latin typeface="Times" pitchFamily="2" charset="0"/>
                  </a:rPr>
                  <a:t>has no jobs </a:t>
                </a:r>
                <a:r>
                  <a:rPr lang="en-US" b="1" dirty="0">
                    <a:latin typeface="Times" pitchFamily="2" charset="0"/>
                  </a:rPr>
                  <a:t>then</a:t>
                </a:r>
                <a:endParaRPr lang="en-US" dirty="0">
                  <a:latin typeface="Times" pitchFamily="2" charset="0"/>
                </a:endParaRPr>
              </a:p>
              <a:p>
                <a:r>
                  <a:rPr lang="en-US" dirty="0">
                    <a:latin typeface="Times" pitchFamily="2" charset="0"/>
                  </a:rPr>
                  <a:t>         </a:t>
                </a:r>
                <a14:m>
                  <m:oMath xmlns:m="http://schemas.openxmlformats.org/officeDocument/2006/math">
                    <m:r>
                      <a:rPr lang="en-US" b="0" i="1" smtClean="0">
                        <a:latin typeface="Cambria Math" panose="02040503050406030204" pitchFamily="18" charset="0"/>
                      </a:rPr>
                      <m:t>𝐹𝑆</m:t>
                    </m:r>
                    <m:r>
                      <a:rPr lang="en-US" b="0" i="1" smtClean="0">
                        <a:latin typeface="Cambria Math" panose="02040503050406030204" pitchFamily="18" charset="0"/>
                      </a:rPr>
                      <m:t>=</m:t>
                    </m:r>
                    <m:r>
                      <a:rPr lang="en-US" b="0" i="1" smtClean="0">
                        <a:latin typeface="Cambria Math" panose="02040503050406030204" pitchFamily="18" charset="0"/>
                      </a:rPr>
                      <m:t>𝐹𝑆</m:t>
                    </m:r>
                    <m:nary>
                      <m:naryPr>
                        <m:chr m:val="⋃"/>
                        <m:subHide m:val="on"/>
                        <m:supHide m:val="on"/>
                        <m:ctrlPr>
                          <a:rPr lang="en-US" b="0" i="1" smtClean="0">
                            <a:latin typeface="Cambria Math" panose="02040503050406030204" pitchFamily="18" charset="0"/>
                          </a:rPr>
                        </m:ctrlPr>
                      </m:naryP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sub>
                        </m:sSub>
                      </m:e>
                    </m:nary>
                  </m:oMath>
                </a14:m>
                <a:r>
                  <a:rPr lang="en-US" dirty="0">
                    <a:latin typeface="Times" pitchFamily="2" charset="0"/>
                  </a:rPr>
                  <a:t>	</a:t>
                </a:r>
              </a:p>
              <a:p>
                <a:r>
                  <a:rPr lang="en-US" dirty="0">
                    <a:latin typeface="Times" pitchFamily="2" charset="0"/>
                  </a:rPr>
                  <a:t>         </a:t>
                </a:r>
                <a:r>
                  <a:rPr lang="en-US" b="1" dirty="0">
                    <a:latin typeface="Times" pitchFamily="2" charset="0"/>
                  </a:rPr>
                  <a:t>for</a:t>
                </a:r>
                <a:r>
                  <a:rPr lang="en-US" dirty="0">
                    <a:latin typeface="Times" pitchFamily="2" charset="0"/>
                  </a:rPr>
                  <a:t> </a:t>
                </a:r>
                <a:r>
                  <a:rPr lang="en-US" b="1" dirty="0">
                    <a:latin typeface="Times" pitchFamily="2" charset="0"/>
                  </a:rPr>
                  <a:t>Job</a:t>
                </a:r>
                <a:r>
                  <a:rPr lang="en-US" dirty="0">
                    <a:latin typeface="Times" pitchFamily="2" charset="0"/>
                  </a:rPr>
                  <a:t> </a:t>
                </a:r>
                <a:r>
                  <a:rPr lang="en-US" i="1" dirty="0" err="1">
                    <a:latin typeface="Times" pitchFamily="2" charset="0"/>
                  </a:rPr>
                  <a:t>w_j</a:t>
                </a:r>
                <a:r>
                  <a:rPr lang="en-US" i="1" dirty="0">
                    <a:latin typeface="Times" pitchFamily="2" charset="0"/>
                  </a:rPr>
                  <a:t>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𝑊𝑎𝑖𝑡𝑖𝑛𝑔𝐽𝑜𝑏𝑠</m:t>
                    </m:r>
                  </m:oMath>
                </a14:m>
                <a:r>
                  <a:rPr lang="en-US" i="1" dirty="0">
                    <a:latin typeface="Times" pitchFamily="2" charset="0"/>
                  </a:rPr>
                  <a:t> </a:t>
                </a:r>
                <a:r>
                  <a:rPr lang="en-US" b="1" dirty="0">
                    <a:latin typeface="Times" pitchFamily="2" charset="0"/>
                  </a:rPr>
                  <a:t>do</a:t>
                </a:r>
              </a:p>
              <a:p>
                <a:r>
                  <a:rPr lang="en-US" b="1" dirty="0">
                    <a:latin typeface="Times" pitchFamily="2" charset="0"/>
                  </a:rPr>
                  <a:t>             </a:t>
                </a:r>
                <a14:m>
                  <m:oMath xmlns:m="http://schemas.openxmlformats.org/officeDocument/2006/math">
                    <m:r>
                      <a:rPr lang="en-US" b="0" i="1" smtClean="0">
                        <a:latin typeface="Cambria Math" panose="02040503050406030204" pitchFamily="18" charset="0"/>
                      </a:rPr>
                      <m:t>𝐽𝑜𝑏𝐴𝑟𝑟𝑖𝑣𝑎𝑙</m:t>
                    </m:r>
                    <m:d>
                      <m:dPr>
                        <m:ctrlPr>
                          <a:rPr lang="en-US"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_</m:t>
                        </m:r>
                        <m:r>
                          <a:rPr lang="en-US" b="0" i="1" smtClean="0">
                            <a:latin typeface="Cambria Math" panose="02040503050406030204" pitchFamily="18" charset="0"/>
                          </a:rPr>
                          <m:t>𝑗</m:t>
                        </m:r>
                      </m:e>
                    </m:d>
                  </m:oMath>
                </a14:m>
                <a:endParaRPr lang="en-US" i="1" dirty="0">
                  <a:latin typeface="Times" pitchFamily="2" charset="0"/>
                </a:endParaRPr>
              </a:p>
              <a:p>
                <a:r>
                  <a:rPr lang="en-US" i="1" dirty="0">
                    <a:latin typeface="Times" pitchFamily="2" charset="0"/>
                  </a:rPr>
                  <a:t>     </a:t>
                </a:r>
                <a:r>
                  <a:rPr lang="en-US" b="1" dirty="0">
                    <a:latin typeface="Times" pitchFamily="2" charset="0"/>
                  </a:rPr>
                  <a:t>else</a:t>
                </a:r>
              </a:p>
              <a:p>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𝑆𝐺</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m:t>
                    </m:r>
                    <m:r>
                      <a:rPr lang="en-US" b="0" i="1" smtClean="0">
                        <a:latin typeface="Cambria Math" panose="02040503050406030204" pitchFamily="18" charset="0"/>
                      </a:rPr>
                      <m:t>𝐺𝑒𝑡𝑆𝑒𝑟𝑣𝑒𝑟𝐺𝑟𝑜𝑢𝑝</m:t>
                    </m:r>
                    <m:d>
                      <m:dPr>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e>
                    </m:d>
                  </m:oMath>
                </a14:m>
                <a:endParaRPr lang="en-US" i="1" dirty="0">
                  <a:latin typeface="Times" pitchFamily="2" charset="0"/>
                </a:endParaRPr>
              </a:p>
              <a:p>
                <a:r>
                  <a:rPr lang="en-US" i="1" dirty="0">
                    <a:latin typeface="Times" pitchFamily="2" charset="0"/>
                  </a:rPr>
                  <a:t>            </a:t>
                </a:r>
                <a14:m>
                  <m:oMath xmlns:m="http://schemas.openxmlformats.org/officeDocument/2006/math">
                    <m:r>
                      <m:rPr>
                        <m:sty m:val="p"/>
                      </m:rPr>
                      <a:rPr lang="en-US" b="0" i="0" smtClean="0">
                        <a:latin typeface="Cambria Math" panose="02040503050406030204" pitchFamily="18" charset="0"/>
                      </a:rPr>
                      <m:t>Balance</m:t>
                    </m:r>
                    <m:r>
                      <a:rPr lang="en-US" b="0" i="1" smtClean="0">
                        <a:latin typeface="Cambria Math" panose="02040503050406030204" pitchFamily="18" charset="0"/>
                      </a:rPr>
                      <m:t>𝑆𝑒𝑟𝑣𝑒𝑟𝑠</m:t>
                    </m:r>
                    <m:d>
                      <m:dPr>
                        <m:ctrlPr>
                          <a:rPr lang="en-US" b="1"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𝑆𝐺</m:t>
                            </m:r>
                          </m:e>
                          <m:sub>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𝑗</m:t>
                                </m:r>
                              </m:sub>
                            </m:sSub>
                          </m:sub>
                        </m:sSub>
                      </m:e>
                    </m:d>
                  </m:oMath>
                </a14:m>
                <a:endParaRPr lang="en-US" i="1" dirty="0">
                  <a:latin typeface="Times" pitchFamily="2" charset="0"/>
                </a:endParaRPr>
              </a:p>
              <a:p>
                <a:r>
                  <a:rPr lang="en-US" b="1" i="1" dirty="0">
                    <a:latin typeface="Times" pitchFamily="2" charset="0"/>
                  </a:rPr>
                  <a:t>     </a:t>
                </a:r>
                <a:r>
                  <a:rPr lang="en-US" b="1" dirty="0">
                    <a:latin typeface="Times" pitchFamily="2" charset="0"/>
                  </a:rPr>
                  <a:t>endif	</a:t>
                </a:r>
              </a:p>
              <a:p>
                <a:r>
                  <a:rPr lang="en-US" b="1" dirty="0">
                    <a:latin typeface="Times" pitchFamily="2" charset="0"/>
                  </a:rPr>
                  <a:t>end procedure</a:t>
                </a:r>
              </a:p>
              <a:p>
                <a:endParaRPr lang="en-US" b="1" dirty="0">
                  <a:latin typeface="Times" pitchFamily="2" charset="0"/>
                </a:endParaRPr>
              </a:p>
            </p:txBody>
          </p:sp>
        </mc:Choice>
        <mc:Fallback>
          <p:sp>
            <p:nvSpPr>
              <p:cNvPr id="7" name="TextBox 6">
                <a:extLst>
                  <a:ext uri="{FF2B5EF4-FFF2-40B4-BE49-F238E27FC236}">
                    <a16:creationId xmlns:a16="http://schemas.microsoft.com/office/drawing/2014/main" id="{2EECEB7B-5D39-664C-B471-D69943ADBB10}"/>
                  </a:ext>
                </a:extLst>
              </p:cNvPr>
              <p:cNvSpPr txBox="1">
                <a:spLocks noRot="1" noChangeAspect="1" noMove="1" noResize="1" noEditPoints="1" noAdjustHandles="1" noChangeArrowheads="1" noChangeShapeType="1" noTextEdit="1"/>
              </p:cNvSpPr>
              <p:nvPr/>
            </p:nvSpPr>
            <p:spPr>
              <a:xfrm>
                <a:off x="7422515" y="1425761"/>
                <a:ext cx="4769485" cy="4762201"/>
              </a:xfrm>
              <a:prstGeom prst="rect">
                <a:avLst/>
              </a:prstGeom>
              <a:blipFill>
                <a:blip r:embed="rId4"/>
                <a:stretch>
                  <a:fillRect l="-796" t="-532"/>
                </a:stretch>
              </a:blipFill>
            </p:spPr>
            <p:txBody>
              <a:bodyPr/>
              <a:lstStyle/>
              <a:p>
                <a:r>
                  <a:rPr lang="en-US">
                    <a:noFill/>
                  </a:rPr>
                  <a:t> </a:t>
                </a:r>
              </a:p>
            </p:txBody>
          </p:sp>
        </mc:Fallback>
      </mc:AlternateContent>
    </p:spTree>
    <p:extLst>
      <p:ext uri="{BB962C8B-B14F-4D97-AF65-F5344CB8AC3E}">
        <p14:creationId xmlns:p14="http://schemas.microsoft.com/office/powerpoint/2010/main" val="3179829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 name="Chart 112">
            <a:extLst>
              <a:ext uri="{FF2B5EF4-FFF2-40B4-BE49-F238E27FC236}">
                <a16:creationId xmlns:a16="http://schemas.microsoft.com/office/drawing/2014/main" id="{A5ED66C5-811F-E64A-AAF1-EE72FAB12E08}"/>
              </a:ext>
            </a:extLst>
          </p:cNvPr>
          <p:cNvGraphicFramePr>
            <a:graphicFrameLocks/>
          </p:cNvGraphicFramePr>
          <p:nvPr/>
        </p:nvGraphicFramePr>
        <p:xfrm>
          <a:off x="5575518" y="3910359"/>
          <a:ext cx="4959863" cy="281111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4" name="Chart 113">
            <a:extLst>
              <a:ext uri="{FF2B5EF4-FFF2-40B4-BE49-F238E27FC236}">
                <a16:creationId xmlns:a16="http://schemas.microsoft.com/office/drawing/2014/main" id="{31B14150-81C2-2044-A06E-E062801D8147}"/>
              </a:ext>
            </a:extLst>
          </p:cNvPr>
          <p:cNvGraphicFramePr>
            <a:graphicFrameLocks/>
          </p:cNvGraphicFramePr>
          <p:nvPr/>
        </p:nvGraphicFramePr>
        <p:xfrm>
          <a:off x="5674386" y="3738415"/>
          <a:ext cx="4860995" cy="2983060"/>
        </p:xfrm>
        <a:graphic>
          <a:graphicData uri="http://schemas.openxmlformats.org/drawingml/2006/chart">
            <c:chart xmlns:c="http://schemas.openxmlformats.org/drawingml/2006/chart" xmlns:r="http://schemas.openxmlformats.org/officeDocument/2006/relationships" r:id="rId5"/>
          </a:graphicData>
        </a:graphic>
      </p:graphicFrame>
      <p:sp>
        <p:nvSpPr>
          <p:cNvPr id="51" name="Title 1">
            <a:extLst>
              <a:ext uri="{FF2B5EF4-FFF2-40B4-BE49-F238E27FC236}">
                <a16:creationId xmlns:a16="http://schemas.microsoft.com/office/drawing/2014/main" id="{A35A4685-00BE-ED4E-9643-4ACA845D0CCF}"/>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t>4</a:t>
            </a:fld>
            <a:endParaRPr lang="en-US"/>
          </a:p>
        </p:txBody>
      </p:sp>
      <p:sp>
        <p:nvSpPr>
          <p:cNvPr id="6" name="TextBox 5">
            <a:extLst>
              <a:ext uri="{FF2B5EF4-FFF2-40B4-BE49-F238E27FC236}">
                <a16:creationId xmlns:a16="http://schemas.microsoft.com/office/drawing/2014/main" id="{133695E8-C166-A043-BFF0-8AAB8D0D6529}"/>
              </a:ext>
            </a:extLst>
          </p:cNvPr>
          <p:cNvSpPr txBox="1"/>
          <p:nvPr/>
        </p:nvSpPr>
        <p:spPr>
          <a:xfrm>
            <a:off x="1408743" y="6516408"/>
            <a:ext cx="5170005" cy="246221"/>
          </a:xfrm>
          <a:prstGeom prst="rect">
            <a:avLst/>
          </a:prstGeom>
          <a:noFill/>
        </p:spPr>
        <p:txBody>
          <a:bodyPr wrap="none" rtlCol="0">
            <a:spAutoFit/>
          </a:bodyPr>
          <a:lstStyle/>
          <a:p>
            <a:r>
              <a:rPr lang="en-US" sz="1000" dirty="0">
                <a:solidFill>
                  <a:schemeClr val="bg1"/>
                </a:solidFill>
                <a:latin typeface="Gill Sans" panose="020B0502020104020203" pitchFamily="34" charset="-79"/>
                <a:cs typeface="Gill Sans" panose="020B0502020104020203" pitchFamily="34" charset="-79"/>
              </a:rPr>
              <a:t>[1]. Optimus: An Efficient Dynamic Resource Scheduler for Deep Learning Clusters</a:t>
            </a:r>
            <a:r>
              <a:rPr lang="en-US" altLang="zh-Hans" sz="1000" dirty="0">
                <a:solidFill>
                  <a:schemeClr val="bg1"/>
                </a:solidFill>
                <a:latin typeface="Gill Sans" panose="020B0502020104020203" pitchFamily="34" charset="-79"/>
                <a:cs typeface="Gill Sans" panose="020B0502020104020203" pitchFamily="34" charset="-79"/>
              </a:rPr>
              <a:t>,</a:t>
            </a:r>
            <a:r>
              <a:rPr lang="zh-Hans" altLang="en-US" sz="1000" dirty="0">
                <a:solidFill>
                  <a:schemeClr val="bg1"/>
                </a:solidFill>
                <a:latin typeface="Gill Sans" panose="020B0502020104020203" pitchFamily="34" charset="-79"/>
                <a:cs typeface="Gill Sans" panose="020B0502020104020203" pitchFamily="34" charset="-79"/>
              </a:rPr>
              <a:t> </a:t>
            </a:r>
            <a:r>
              <a:rPr lang="en-US" altLang="zh-Hans" sz="1000" dirty="0">
                <a:solidFill>
                  <a:schemeClr val="bg1"/>
                </a:solidFill>
                <a:latin typeface="Gill Sans" panose="020B0502020104020203" pitchFamily="34" charset="-79"/>
                <a:cs typeface="Gill Sans" panose="020B0502020104020203" pitchFamily="34" charset="-79"/>
              </a:rPr>
              <a:t>EuroSys’18</a:t>
            </a:r>
            <a:endParaRPr lang="en-US" sz="1000" dirty="0">
              <a:solidFill>
                <a:schemeClr val="bg1"/>
              </a:solidFill>
              <a:latin typeface="Gill Sans" panose="020B0502020104020203" pitchFamily="34" charset="-79"/>
              <a:cs typeface="Gill Sans" panose="020B0502020104020203" pitchFamily="34" charset="-79"/>
            </a:endParaRPr>
          </a:p>
        </p:txBody>
      </p:sp>
      <p:sp>
        <p:nvSpPr>
          <p:cNvPr id="33" name="Freeform 32">
            <a:extLst>
              <a:ext uri="{FF2B5EF4-FFF2-40B4-BE49-F238E27FC236}">
                <a16:creationId xmlns:a16="http://schemas.microsoft.com/office/drawing/2014/main" id="{311EDE13-0DC4-F647-85E0-BA5B29C8DBB6}"/>
              </a:ext>
            </a:extLst>
          </p:cNvPr>
          <p:cNvSpPr/>
          <p:nvPr/>
        </p:nvSpPr>
        <p:spPr>
          <a:xfrm>
            <a:off x="1784871" y="4169849"/>
            <a:ext cx="3606963" cy="425693"/>
          </a:xfrm>
          <a:custGeom>
            <a:avLst/>
            <a:gdLst>
              <a:gd name="connsiteX0" fmla="*/ 0 w 4612257"/>
              <a:gd name="connsiteY0" fmla="*/ 0 h 603849"/>
              <a:gd name="connsiteX1" fmla="*/ 1052423 w 4612257"/>
              <a:gd name="connsiteY1" fmla="*/ 448573 h 603849"/>
              <a:gd name="connsiteX2" fmla="*/ 4612257 w 4612257"/>
              <a:gd name="connsiteY2" fmla="*/ 603849 h 603849"/>
              <a:gd name="connsiteX0" fmla="*/ 0 w 4612257"/>
              <a:gd name="connsiteY0" fmla="*/ 0 h 603849"/>
              <a:gd name="connsiteX1" fmla="*/ 954657 w 4612257"/>
              <a:gd name="connsiteY1" fmla="*/ 471577 h 603849"/>
              <a:gd name="connsiteX2" fmla="*/ 4612257 w 4612257"/>
              <a:gd name="connsiteY2" fmla="*/ 603849 h 603849"/>
            </a:gdLst>
            <a:ahLst/>
            <a:cxnLst>
              <a:cxn ang="0">
                <a:pos x="connsiteX0" y="connsiteY0"/>
              </a:cxn>
              <a:cxn ang="0">
                <a:pos x="connsiteX1" y="connsiteY1"/>
              </a:cxn>
              <a:cxn ang="0">
                <a:pos x="connsiteX2" y="connsiteY2"/>
              </a:cxn>
            </a:cxnLst>
            <a:rect l="l" t="t" r="r" b="b"/>
            <a:pathLst>
              <a:path w="4612257" h="603849">
                <a:moveTo>
                  <a:pt x="0" y="0"/>
                </a:moveTo>
                <a:cubicBezTo>
                  <a:pt x="141857" y="173966"/>
                  <a:pt x="185948" y="370936"/>
                  <a:pt x="954657" y="471577"/>
                </a:cubicBezTo>
                <a:cubicBezTo>
                  <a:pt x="1723367" y="572219"/>
                  <a:pt x="3216695" y="576532"/>
                  <a:pt x="4612257" y="603849"/>
                </a:cubicBezTo>
              </a:path>
            </a:pathLst>
          </a:custGeom>
          <a:noFill/>
          <a:ln w="19050">
            <a:solidFill>
              <a:srgbClr val="FF2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83F67D2B-26B3-1F4D-979F-0EDC806DAD45}"/>
              </a:ext>
            </a:extLst>
          </p:cNvPr>
          <p:cNvSpPr/>
          <p:nvPr/>
        </p:nvSpPr>
        <p:spPr>
          <a:xfrm>
            <a:off x="1788719" y="4177678"/>
            <a:ext cx="3609465" cy="1305159"/>
          </a:xfrm>
          <a:custGeom>
            <a:avLst/>
            <a:gdLst>
              <a:gd name="connsiteX0" fmla="*/ 0 w 4595004"/>
              <a:gd name="connsiteY0" fmla="*/ 0 h 2127849"/>
              <a:gd name="connsiteX1" fmla="*/ 1127185 w 4595004"/>
              <a:gd name="connsiteY1" fmla="*/ 1506747 h 2127849"/>
              <a:gd name="connsiteX2" fmla="*/ 4595004 w 4595004"/>
              <a:gd name="connsiteY2" fmla="*/ 2127849 h 2127849"/>
              <a:gd name="connsiteX0" fmla="*/ 0 w 4595004"/>
              <a:gd name="connsiteY0" fmla="*/ 0 h 2127849"/>
              <a:gd name="connsiteX1" fmla="*/ 1150189 w 4595004"/>
              <a:gd name="connsiteY1" fmla="*/ 1570007 h 2127849"/>
              <a:gd name="connsiteX2" fmla="*/ 4595004 w 4595004"/>
              <a:gd name="connsiteY2" fmla="*/ 2127849 h 2127849"/>
            </a:gdLst>
            <a:ahLst/>
            <a:cxnLst>
              <a:cxn ang="0">
                <a:pos x="connsiteX0" y="connsiteY0"/>
              </a:cxn>
              <a:cxn ang="0">
                <a:pos x="connsiteX1" y="connsiteY1"/>
              </a:cxn>
              <a:cxn ang="0">
                <a:pos x="connsiteX2" y="connsiteY2"/>
              </a:cxn>
            </a:cxnLst>
            <a:rect l="l" t="t" r="r" b="b"/>
            <a:pathLst>
              <a:path w="4595004" h="2127849">
                <a:moveTo>
                  <a:pt x="0" y="0"/>
                </a:moveTo>
                <a:cubicBezTo>
                  <a:pt x="180675" y="576053"/>
                  <a:pt x="384355" y="1215366"/>
                  <a:pt x="1150189" y="1570007"/>
                </a:cubicBezTo>
                <a:cubicBezTo>
                  <a:pt x="1916023" y="1924648"/>
                  <a:pt x="3244011" y="1994618"/>
                  <a:pt x="4595004" y="2127849"/>
                </a:cubicBezTo>
              </a:path>
            </a:pathLst>
          </a:cu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60000"/>
                  <a:lumOff val="40000"/>
                </a:schemeClr>
              </a:solidFill>
            </a:endParaRPr>
          </a:p>
        </p:txBody>
      </p:sp>
      <p:sp>
        <p:nvSpPr>
          <p:cNvPr id="35" name="Freeform 34">
            <a:extLst>
              <a:ext uri="{FF2B5EF4-FFF2-40B4-BE49-F238E27FC236}">
                <a16:creationId xmlns:a16="http://schemas.microsoft.com/office/drawing/2014/main" id="{FA515159-5292-AE41-BBE3-92903C782489}"/>
              </a:ext>
            </a:extLst>
          </p:cNvPr>
          <p:cNvSpPr/>
          <p:nvPr/>
        </p:nvSpPr>
        <p:spPr>
          <a:xfrm>
            <a:off x="1788719" y="4176769"/>
            <a:ext cx="3609465" cy="1538787"/>
          </a:xfrm>
          <a:custGeom>
            <a:avLst/>
            <a:gdLst>
              <a:gd name="connsiteX0" fmla="*/ 0 w 4600755"/>
              <a:gd name="connsiteY0" fmla="*/ 0 h 2421147"/>
              <a:gd name="connsiteX1" fmla="*/ 908649 w 4600755"/>
              <a:gd name="connsiteY1" fmla="*/ 1886309 h 2421147"/>
              <a:gd name="connsiteX2" fmla="*/ 4600755 w 4600755"/>
              <a:gd name="connsiteY2" fmla="*/ 2421147 h 2421147"/>
              <a:gd name="connsiteX0" fmla="*/ 0 w 4600755"/>
              <a:gd name="connsiteY0" fmla="*/ 0 h 2421147"/>
              <a:gd name="connsiteX1" fmla="*/ 914400 w 4600755"/>
              <a:gd name="connsiteY1" fmla="*/ 1966823 h 2421147"/>
              <a:gd name="connsiteX2" fmla="*/ 4600755 w 4600755"/>
              <a:gd name="connsiteY2" fmla="*/ 2421147 h 2421147"/>
            </a:gdLst>
            <a:ahLst/>
            <a:cxnLst>
              <a:cxn ang="0">
                <a:pos x="connsiteX0" y="connsiteY0"/>
              </a:cxn>
              <a:cxn ang="0">
                <a:pos x="connsiteX1" y="connsiteY1"/>
              </a:cxn>
              <a:cxn ang="0">
                <a:pos x="connsiteX2" y="connsiteY2"/>
              </a:cxn>
            </a:cxnLst>
            <a:rect l="l" t="t" r="r" b="b"/>
            <a:pathLst>
              <a:path w="4600755" h="2421147">
                <a:moveTo>
                  <a:pt x="0" y="0"/>
                </a:moveTo>
                <a:cubicBezTo>
                  <a:pt x="70928" y="741392"/>
                  <a:pt x="147608" y="1563299"/>
                  <a:pt x="914400" y="1966823"/>
                </a:cubicBezTo>
                <a:cubicBezTo>
                  <a:pt x="1681192" y="2370347"/>
                  <a:pt x="3138098" y="2355490"/>
                  <a:pt x="4600755" y="2421147"/>
                </a:cubicBezTo>
              </a:path>
            </a:pathLst>
          </a:cu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43B35F8-5611-394E-A370-6EB4CA1A29DD}"/>
              </a:ext>
            </a:extLst>
          </p:cNvPr>
          <p:cNvSpPr txBox="1"/>
          <p:nvPr/>
        </p:nvSpPr>
        <p:spPr>
          <a:xfrm>
            <a:off x="2543933" y="4152876"/>
            <a:ext cx="603523" cy="184666"/>
          </a:xfrm>
          <a:prstGeom prst="rect">
            <a:avLst/>
          </a:prstGeom>
          <a:noFill/>
        </p:spPr>
        <p:txBody>
          <a:bodyPr wrap="square" lIns="0" tIns="0" rIns="0" bIns="0" rtlCol="0" anchor="ctr">
            <a:spAutoFit/>
          </a:bodyPr>
          <a:lstStyle/>
          <a:p>
            <a:pPr algn="ctr" defTabSz="914400">
              <a:defRPr/>
            </a:pPr>
            <a:r>
              <a:rPr lang="zh-Hans" altLang="en-US" sz="1200" b="1" kern="0" dirty="0">
                <a:solidFill>
                  <a:srgbClr val="FF2600"/>
                </a:solidFill>
                <a:latin typeface="Gill Sans" panose="020B0502020104020203" pitchFamily="34" charset="-79"/>
                <a:cs typeface="Gill Sans" panose="020B0502020104020203" pitchFamily="34" charset="-79"/>
              </a:rPr>
              <a:t>⎯</a:t>
            </a:r>
            <a:r>
              <a:rPr lang="zh-Hans" altLang="en-US" sz="1200" kern="0" dirty="0">
                <a:solidFill>
                  <a:srgbClr val="FF2600"/>
                </a:solidFill>
                <a:latin typeface="Gill Sans" panose="020B0502020104020203" pitchFamily="34" charset="-79"/>
                <a:cs typeface="Gill Sans" panose="020B0502020104020203" pitchFamily="34" charset="-79"/>
              </a:rPr>
              <a:t> </a:t>
            </a:r>
            <a:r>
              <a:rPr lang="en-US" sz="1200" kern="0" dirty="0">
                <a:solidFill>
                  <a:srgbClr val="FF2600"/>
                </a:solidFill>
                <a:latin typeface="Gill Sans" panose="020B0502020104020203" pitchFamily="34" charset="-79"/>
                <a:cs typeface="Gill Sans" panose="020B0502020104020203" pitchFamily="34" charset="-79"/>
              </a:rPr>
              <a:t>DSSM</a:t>
            </a:r>
          </a:p>
        </p:txBody>
      </p:sp>
      <p:sp>
        <p:nvSpPr>
          <p:cNvPr id="37" name="TextBox 36">
            <a:extLst>
              <a:ext uri="{FF2B5EF4-FFF2-40B4-BE49-F238E27FC236}">
                <a16:creationId xmlns:a16="http://schemas.microsoft.com/office/drawing/2014/main" id="{B3238771-7A1C-2848-A2C5-D0BB0608B32E}"/>
              </a:ext>
            </a:extLst>
          </p:cNvPr>
          <p:cNvSpPr txBox="1"/>
          <p:nvPr/>
        </p:nvSpPr>
        <p:spPr>
          <a:xfrm>
            <a:off x="3166319" y="4152876"/>
            <a:ext cx="748338" cy="184666"/>
          </a:xfrm>
          <a:prstGeom prst="rect">
            <a:avLst/>
          </a:prstGeom>
          <a:noFill/>
        </p:spPr>
        <p:txBody>
          <a:bodyPr wrap="square" lIns="0" tIns="0" rIns="0" bIns="0" rtlCol="0" anchor="ctr">
            <a:spAutoFit/>
          </a:bodyPr>
          <a:lstStyle/>
          <a:p>
            <a:pPr algn="ctr" defTabSz="914400">
              <a:defRPr/>
            </a:pPr>
            <a:r>
              <a:rPr lang="zh-Hans" altLang="en-US" sz="1200" b="1" kern="0" dirty="0">
                <a:solidFill>
                  <a:srgbClr val="92D050"/>
                </a:solidFill>
                <a:latin typeface="Gill Sans" panose="020B0502020104020203" pitchFamily="34" charset="-79"/>
                <a:cs typeface="Gill Sans" panose="020B0502020104020203" pitchFamily="34" charset="-79"/>
              </a:rPr>
              <a:t>⎯</a:t>
            </a:r>
            <a:r>
              <a:rPr lang="zh-Hans" altLang="en-US" sz="1200" kern="0" dirty="0">
                <a:solidFill>
                  <a:srgbClr val="92D050"/>
                </a:solidFill>
                <a:latin typeface="Gill Sans" panose="020B0502020104020203" pitchFamily="34" charset="-79"/>
                <a:cs typeface="Gill Sans" panose="020B0502020104020203" pitchFamily="34" charset="-79"/>
              </a:rPr>
              <a:t> </a:t>
            </a:r>
            <a:r>
              <a:rPr lang="en-US" sz="1200" kern="0" dirty="0" err="1">
                <a:solidFill>
                  <a:srgbClr val="92D050"/>
                </a:solidFill>
                <a:latin typeface="Gill Sans" panose="020B0502020104020203" pitchFamily="34" charset="-79"/>
                <a:cs typeface="Gill Sans" panose="020B0502020104020203" pitchFamily="34" charset="-79"/>
              </a:rPr>
              <a:t>ResNext</a:t>
            </a:r>
            <a:endParaRPr lang="en-US" sz="1200" kern="0" dirty="0">
              <a:solidFill>
                <a:srgbClr val="92D050"/>
              </a:solidFill>
              <a:latin typeface="Gill Sans" panose="020B0502020104020203" pitchFamily="34" charset="-79"/>
              <a:cs typeface="Gill Sans" panose="020B0502020104020203" pitchFamily="34" charset="-79"/>
            </a:endParaRPr>
          </a:p>
        </p:txBody>
      </p:sp>
      <p:sp>
        <p:nvSpPr>
          <p:cNvPr id="38" name="TextBox 37">
            <a:extLst>
              <a:ext uri="{FF2B5EF4-FFF2-40B4-BE49-F238E27FC236}">
                <a16:creationId xmlns:a16="http://schemas.microsoft.com/office/drawing/2014/main" id="{59F0C59C-1B82-A541-A1F9-4A499AB2945C}"/>
              </a:ext>
            </a:extLst>
          </p:cNvPr>
          <p:cNvSpPr txBox="1"/>
          <p:nvPr/>
        </p:nvSpPr>
        <p:spPr>
          <a:xfrm>
            <a:off x="3983135" y="4152876"/>
            <a:ext cx="748338" cy="184666"/>
          </a:xfrm>
          <a:prstGeom prst="rect">
            <a:avLst/>
          </a:prstGeom>
          <a:noFill/>
        </p:spPr>
        <p:txBody>
          <a:bodyPr wrap="square" lIns="0" tIns="0" rIns="0" bIns="0" rtlCol="0" anchor="ctr">
            <a:spAutoFit/>
          </a:bodyPr>
          <a:lstStyle/>
          <a:p>
            <a:pPr algn="ctr" defTabSz="914400">
              <a:defRPr/>
            </a:pPr>
            <a:r>
              <a:rPr lang="zh-Hans" altLang="en-US" sz="1200" b="1" kern="0" dirty="0">
                <a:solidFill>
                  <a:schemeClr val="accent5"/>
                </a:solidFill>
                <a:latin typeface="Gill Sans" panose="020B0502020104020203" pitchFamily="34" charset="-79"/>
                <a:cs typeface="Gill Sans" panose="020B0502020104020203" pitchFamily="34" charset="-79"/>
              </a:rPr>
              <a:t>⎯</a:t>
            </a:r>
            <a:r>
              <a:rPr lang="zh-Hans" altLang="en-US" sz="1200" kern="0" dirty="0">
                <a:solidFill>
                  <a:schemeClr val="accent5"/>
                </a:solidFill>
                <a:latin typeface="Gill Sans" panose="020B0502020104020203" pitchFamily="34" charset="-79"/>
                <a:cs typeface="Gill Sans" panose="020B0502020104020203" pitchFamily="34" charset="-79"/>
              </a:rPr>
              <a:t> </a:t>
            </a:r>
            <a:r>
              <a:rPr lang="en-US" sz="1200" kern="0" dirty="0">
                <a:solidFill>
                  <a:schemeClr val="accent5"/>
                </a:solidFill>
                <a:latin typeface="Gill Sans" panose="020B0502020104020203" pitchFamily="34" charset="-79"/>
                <a:cs typeface="Gill Sans" panose="020B0502020104020203" pitchFamily="34" charset="-79"/>
              </a:rPr>
              <a:t>Seq2Seq</a:t>
            </a:r>
          </a:p>
        </p:txBody>
      </p:sp>
      <p:grpSp>
        <p:nvGrpSpPr>
          <p:cNvPr id="39" name="Group 38">
            <a:extLst>
              <a:ext uri="{FF2B5EF4-FFF2-40B4-BE49-F238E27FC236}">
                <a16:creationId xmlns:a16="http://schemas.microsoft.com/office/drawing/2014/main" id="{94F491F4-6E21-3744-B48C-FF1F4F79DBB7}"/>
              </a:ext>
            </a:extLst>
          </p:cNvPr>
          <p:cNvGrpSpPr/>
          <p:nvPr/>
        </p:nvGrpSpPr>
        <p:grpSpPr>
          <a:xfrm>
            <a:off x="1160188" y="3984814"/>
            <a:ext cx="4607649" cy="2194132"/>
            <a:chOff x="1236685" y="3522965"/>
            <a:chExt cx="4607649" cy="2194132"/>
          </a:xfrm>
        </p:grpSpPr>
        <p:sp>
          <p:nvSpPr>
            <p:cNvPr id="40" name="TextBox 39">
              <a:extLst>
                <a:ext uri="{FF2B5EF4-FFF2-40B4-BE49-F238E27FC236}">
                  <a16:creationId xmlns:a16="http://schemas.microsoft.com/office/drawing/2014/main" id="{A3BC49AB-F476-1F42-AC22-3931E1B3633C}"/>
                </a:ext>
              </a:extLst>
            </p:cNvPr>
            <p:cNvSpPr txBox="1"/>
            <p:nvPr/>
          </p:nvSpPr>
          <p:spPr>
            <a:xfrm>
              <a:off x="3285572" y="5470876"/>
              <a:ext cx="808692" cy="246221"/>
            </a:xfrm>
            <a:prstGeom prst="rect">
              <a:avLst/>
            </a:prstGeom>
            <a:solidFill>
              <a:srgbClr val="FFFFFF"/>
            </a:solidFill>
          </p:spPr>
          <p:txBody>
            <a:bodyPr wrap="square" lIns="0" tIns="0" rIns="0" bIns="0" rtlCol="0" anchor="ctr">
              <a:spAutoFit/>
            </a:bodyPr>
            <a:lstStyle/>
            <a:p>
              <a:pPr algn="ctr" defTabSz="914400">
                <a:defRPr/>
              </a:pPr>
              <a:r>
                <a:rPr lang="en-US" sz="1600" kern="0" dirty="0">
                  <a:solidFill>
                    <a:sysClr val="windowText" lastClr="000000"/>
                  </a:solidFill>
                  <a:latin typeface="Gill Sans" panose="020B0502020104020203" pitchFamily="34" charset="-79"/>
                  <a:cs typeface="Gill Sans" panose="020B0502020104020203" pitchFamily="34" charset="-79"/>
                </a:rPr>
                <a:t>Progress</a:t>
              </a:r>
            </a:p>
          </p:txBody>
        </p:sp>
        <p:cxnSp>
          <p:nvCxnSpPr>
            <p:cNvPr id="41" name="Straight Arrow Connector 40">
              <a:extLst>
                <a:ext uri="{FF2B5EF4-FFF2-40B4-BE49-F238E27FC236}">
                  <a16:creationId xmlns:a16="http://schemas.microsoft.com/office/drawing/2014/main" id="{BEE62658-064C-6048-A879-5C81F170C99D}"/>
                </a:ext>
              </a:extLst>
            </p:cNvPr>
            <p:cNvCxnSpPr>
              <a:cxnSpLocks/>
            </p:cNvCxnSpPr>
            <p:nvPr/>
          </p:nvCxnSpPr>
          <p:spPr>
            <a:xfrm>
              <a:off x="1837507" y="5459529"/>
              <a:ext cx="4006827" cy="0"/>
            </a:xfrm>
            <a:prstGeom prst="straightConnector1">
              <a:avLst/>
            </a:prstGeom>
            <a:noFill/>
            <a:ln w="25400" cap="flat" cmpd="sng" algn="ctr">
              <a:solidFill>
                <a:sysClr val="windowText" lastClr="000000"/>
              </a:solidFill>
              <a:prstDash val="solid"/>
              <a:miter lim="800000"/>
              <a:tailEnd type="arrow"/>
            </a:ln>
            <a:effectLst/>
          </p:spPr>
        </p:cxnSp>
        <p:cxnSp>
          <p:nvCxnSpPr>
            <p:cNvPr id="42" name="Straight Arrow Connector 41">
              <a:extLst>
                <a:ext uri="{FF2B5EF4-FFF2-40B4-BE49-F238E27FC236}">
                  <a16:creationId xmlns:a16="http://schemas.microsoft.com/office/drawing/2014/main" id="{3EE92B65-00B7-DB48-82EC-3127153C0E7F}"/>
                </a:ext>
              </a:extLst>
            </p:cNvPr>
            <p:cNvCxnSpPr>
              <a:cxnSpLocks/>
            </p:cNvCxnSpPr>
            <p:nvPr/>
          </p:nvCxnSpPr>
          <p:spPr>
            <a:xfrm flipV="1">
              <a:off x="1830272" y="3522965"/>
              <a:ext cx="0" cy="1947911"/>
            </a:xfrm>
            <a:prstGeom prst="straightConnector1">
              <a:avLst/>
            </a:prstGeom>
            <a:noFill/>
            <a:ln w="25400" cap="flat" cmpd="sng" algn="ctr">
              <a:solidFill>
                <a:sysClr val="windowText" lastClr="000000"/>
              </a:solidFill>
              <a:prstDash val="solid"/>
              <a:miter lim="800000"/>
              <a:tailEnd type="arrow"/>
            </a:ln>
            <a:effectLst/>
          </p:spPr>
        </p:cxnSp>
        <p:cxnSp>
          <p:nvCxnSpPr>
            <p:cNvPr id="43" name="Straight Connector 42">
              <a:extLst>
                <a:ext uri="{FF2B5EF4-FFF2-40B4-BE49-F238E27FC236}">
                  <a16:creationId xmlns:a16="http://schemas.microsoft.com/office/drawing/2014/main" id="{11460577-FB77-6242-8FB1-D8D6CD970CA2}"/>
                </a:ext>
              </a:extLst>
            </p:cNvPr>
            <p:cNvCxnSpPr/>
            <p:nvPr/>
          </p:nvCxnSpPr>
          <p:spPr>
            <a:xfrm>
              <a:off x="1765753" y="5459529"/>
              <a:ext cx="6517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1362E48-72C3-754F-96D0-8E6EEA237400}"/>
                </a:ext>
              </a:extLst>
            </p:cNvPr>
            <p:cNvCxnSpPr/>
            <p:nvPr/>
          </p:nvCxnSpPr>
          <p:spPr>
            <a:xfrm>
              <a:off x="1761942" y="4554205"/>
              <a:ext cx="6517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C891BE1-6B44-B94E-9319-C2C40B9E424C}"/>
                </a:ext>
              </a:extLst>
            </p:cNvPr>
            <p:cNvCxnSpPr/>
            <p:nvPr/>
          </p:nvCxnSpPr>
          <p:spPr>
            <a:xfrm>
              <a:off x="1761942" y="3708001"/>
              <a:ext cx="6517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B6277FD-1510-DF41-8620-B5210F72FAD3}"/>
                </a:ext>
              </a:extLst>
            </p:cNvPr>
            <p:cNvSpPr txBox="1"/>
            <p:nvPr/>
          </p:nvSpPr>
          <p:spPr>
            <a:xfrm rot="16200000">
              <a:off x="578665" y="4422588"/>
              <a:ext cx="1562262" cy="246221"/>
            </a:xfrm>
            <a:prstGeom prst="rect">
              <a:avLst/>
            </a:prstGeom>
            <a:noFill/>
          </p:spPr>
          <p:txBody>
            <a:bodyPr wrap="square" lIns="0" tIns="0" rIns="0" bIns="0" rtlCol="0" anchor="ctr">
              <a:spAutoFit/>
            </a:bodyPr>
            <a:lstStyle/>
            <a:p>
              <a:pPr algn="ctr" defTabSz="914400">
                <a:defRPr/>
              </a:pPr>
              <a:r>
                <a:rPr lang="en-US" sz="1600" kern="0" dirty="0">
                  <a:solidFill>
                    <a:sysClr val="windowText" lastClr="000000"/>
                  </a:solidFill>
                  <a:latin typeface="Gill Sans" panose="020B0502020104020203" pitchFamily="34" charset="-79"/>
                  <a:cs typeface="Gill Sans" panose="020B0502020104020203" pitchFamily="34" charset="-79"/>
                </a:rPr>
                <a:t>Norm. Train. Loss</a:t>
              </a:r>
            </a:p>
          </p:txBody>
        </p:sp>
        <p:sp>
          <p:nvSpPr>
            <p:cNvPr id="47" name="TextBox 46">
              <a:extLst>
                <a:ext uri="{FF2B5EF4-FFF2-40B4-BE49-F238E27FC236}">
                  <a16:creationId xmlns:a16="http://schemas.microsoft.com/office/drawing/2014/main" id="{4ECD0770-842D-E94D-BE02-4E4DD660CBEE}"/>
                </a:ext>
              </a:extLst>
            </p:cNvPr>
            <p:cNvSpPr txBox="1"/>
            <p:nvPr/>
          </p:nvSpPr>
          <p:spPr>
            <a:xfrm>
              <a:off x="1441245" y="3569501"/>
              <a:ext cx="396262" cy="276999"/>
            </a:xfrm>
            <a:prstGeom prst="rect">
              <a:avLst/>
            </a:prstGeom>
            <a:noFill/>
          </p:spPr>
          <p:txBody>
            <a:bodyPr wrap="none" rtlCol="0">
              <a:spAutoFit/>
            </a:bodyPr>
            <a:lstStyle/>
            <a:p>
              <a:pPr defTabSz="914400"/>
              <a:r>
                <a:rPr lang="en-US" sz="1200" b="1" dirty="0">
                  <a:solidFill>
                    <a:prstClr val="black"/>
                  </a:solidFill>
                  <a:latin typeface="Gill Sans MT" panose="020B0502020104020203" pitchFamily="34" charset="77"/>
                  <a:cs typeface="Times"/>
                </a:rPr>
                <a:t>1.0</a:t>
              </a:r>
              <a:endParaRPr lang="en-US" sz="1200" b="1" baseline="-25000" dirty="0">
                <a:solidFill>
                  <a:prstClr val="black"/>
                </a:solidFill>
                <a:latin typeface="Gill Sans MT" panose="020B0502020104020203" pitchFamily="34" charset="77"/>
                <a:cs typeface="Times"/>
              </a:endParaRPr>
            </a:p>
          </p:txBody>
        </p:sp>
        <p:sp>
          <p:nvSpPr>
            <p:cNvPr id="48" name="TextBox 47">
              <a:extLst>
                <a:ext uri="{FF2B5EF4-FFF2-40B4-BE49-F238E27FC236}">
                  <a16:creationId xmlns:a16="http://schemas.microsoft.com/office/drawing/2014/main" id="{5D005A8E-02E9-184A-8BCF-44DF91B4CFF6}"/>
                </a:ext>
              </a:extLst>
            </p:cNvPr>
            <p:cNvSpPr txBox="1"/>
            <p:nvPr/>
          </p:nvSpPr>
          <p:spPr>
            <a:xfrm>
              <a:off x="1450091" y="4415705"/>
              <a:ext cx="396262" cy="276999"/>
            </a:xfrm>
            <a:prstGeom prst="rect">
              <a:avLst/>
            </a:prstGeom>
            <a:noFill/>
          </p:spPr>
          <p:txBody>
            <a:bodyPr wrap="none" rtlCol="0">
              <a:spAutoFit/>
            </a:bodyPr>
            <a:lstStyle/>
            <a:p>
              <a:pPr defTabSz="914400"/>
              <a:r>
                <a:rPr lang="en-US" sz="1200" b="1" dirty="0">
                  <a:solidFill>
                    <a:prstClr val="black"/>
                  </a:solidFill>
                  <a:latin typeface="Gill Sans MT" panose="020B0502020104020203" pitchFamily="34" charset="77"/>
                  <a:cs typeface="Times"/>
                </a:rPr>
                <a:t>0.5</a:t>
              </a:r>
              <a:endParaRPr lang="en-US" sz="1200" b="1" baseline="-25000" dirty="0">
                <a:solidFill>
                  <a:prstClr val="black"/>
                </a:solidFill>
                <a:latin typeface="Gill Sans MT" panose="020B0502020104020203" pitchFamily="34" charset="77"/>
                <a:cs typeface="Times"/>
              </a:endParaRPr>
            </a:p>
          </p:txBody>
        </p:sp>
        <p:sp>
          <p:nvSpPr>
            <p:cNvPr id="49" name="TextBox 48">
              <a:extLst>
                <a:ext uri="{FF2B5EF4-FFF2-40B4-BE49-F238E27FC236}">
                  <a16:creationId xmlns:a16="http://schemas.microsoft.com/office/drawing/2014/main" id="{9335C220-E2CE-3C4D-8BE3-E85D52424956}"/>
                </a:ext>
              </a:extLst>
            </p:cNvPr>
            <p:cNvSpPr txBox="1"/>
            <p:nvPr/>
          </p:nvSpPr>
          <p:spPr>
            <a:xfrm>
              <a:off x="1450091" y="5312525"/>
              <a:ext cx="396262" cy="276999"/>
            </a:xfrm>
            <a:prstGeom prst="rect">
              <a:avLst/>
            </a:prstGeom>
            <a:noFill/>
          </p:spPr>
          <p:txBody>
            <a:bodyPr wrap="none" rtlCol="0">
              <a:spAutoFit/>
            </a:bodyPr>
            <a:lstStyle/>
            <a:p>
              <a:pPr defTabSz="914400"/>
              <a:r>
                <a:rPr lang="en-US" sz="1200" b="1" dirty="0">
                  <a:solidFill>
                    <a:prstClr val="black"/>
                  </a:solidFill>
                  <a:latin typeface="Gill Sans MT" panose="020B0502020104020203" pitchFamily="34" charset="77"/>
                  <a:cs typeface="Times"/>
                </a:rPr>
                <a:t>0.0</a:t>
              </a:r>
              <a:endParaRPr lang="en-US" sz="1200" b="1" baseline="-25000" dirty="0">
                <a:solidFill>
                  <a:prstClr val="black"/>
                </a:solidFill>
                <a:latin typeface="Gill Sans MT" panose="020B0502020104020203" pitchFamily="34" charset="77"/>
                <a:cs typeface="Times"/>
              </a:endParaRPr>
            </a:p>
          </p:txBody>
        </p:sp>
      </p:grpSp>
      <p:grpSp>
        <p:nvGrpSpPr>
          <p:cNvPr id="102" name="Group 101">
            <a:extLst>
              <a:ext uri="{FF2B5EF4-FFF2-40B4-BE49-F238E27FC236}">
                <a16:creationId xmlns:a16="http://schemas.microsoft.com/office/drawing/2014/main" id="{DBC89F2F-5F49-DA47-981E-65CDA5EAE496}"/>
              </a:ext>
            </a:extLst>
          </p:cNvPr>
          <p:cNvGrpSpPr/>
          <p:nvPr/>
        </p:nvGrpSpPr>
        <p:grpSpPr>
          <a:xfrm>
            <a:off x="6020653" y="3984814"/>
            <a:ext cx="4607649" cy="2213096"/>
            <a:chOff x="1236685" y="3522965"/>
            <a:chExt cx="4607649" cy="2213096"/>
          </a:xfrm>
        </p:grpSpPr>
        <p:sp>
          <p:nvSpPr>
            <p:cNvPr id="103" name="TextBox 102">
              <a:extLst>
                <a:ext uri="{FF2B5EF4-FFF2-40B4-BE49-F238E27FC236}">
                  <a16:creationId xmlns:a16="http://schemas.microsoft.com/office/drawing/2014/main" id="{DF3B27CC-3A84-AA46-BB43-CBC64B98A1DC}"/>
                </a:ext>
              </a:extLst>
            </p:cNvPr>
            <p:cNvSpPr txBox="1"/>
            <p:nvPr/>
          </p:nvSpPr>
          <p:spPr>
            <a:xfrm>
              <a:off x="3462929" y="5489840"/>
              <a:ext cx="930141" cy="246221"/>
            </a:xfrm>
            <a:prstGeom prst="rect">
              <a:avLst/>
            </a:prstGeom>
            <a:solidFill>
              <a:srgbClr val="FFFFFF"/>
            </a:solidFill>
          </p:spPr>
          <p:txBody>
            <a:bodyPr wrap="square" lIns="0" tIns="0" rIns="0" bIns="0" rtlCol="0" anchor="ctr">
              <a:spAutoFit/>
            </a:bodyPr>
            <a:lstStyle/>
            <a:p>
              <a:pPr algn="ctr" defTabSz="914400">
                <a:defRPr/>
              </a:pPr>
              <a:r>
                <a:rPr lang="en-US" sz="1600" kern="0" dirty="0">
                  <a:solidFill>
                    <a:sysClr val="windowText" lastClr="000000"/>
                  </a:solidFill>
                  <a:latin typeface="Gill Sans" panose="020B0502020104020203" pitchFamily="34" charset="-79"/>
                  <a:cs typeface="Gill Sans" panose="020B0502020104020203" pitchFamily="34" charset="-79"/>
                </a:rPr>
                <a:t>Progress</a:t>
              </a:r>
            </a:p>
          </p:txBody>
        </p:sp>
        <p:cxnSp>
          <p:nvCxnSpPr>
            <p:cNvPr id="104" name="Straight Arrow Connector 103">
              <a:extLst>
                <a:ext uri="{FF2B5EF4-FFF2-40B4-BE49-F238E27FC236}">
                  <a16:creationId xmlns:a16="http://schemas.microsoft.com/office/drawing/2014/main" id="{F62DB67D-8548-0F41-8EC3-5C9ECFA650B1}"/>
                </a:ext>
              </a:extLst>
            </p:cNvPr>
            <p:cNvCxnSpPr>
              <a:cxnSpLocks/>
            </p:cNvCxnSpPr>
            <p:nvPr/>
          </p:nvCxnSpPr>
          <p:spPr>
            <a:xfrm>
              <a:off x="1837507" y="5459529"/>
              <a:ext cx="4006827" cy="0"/>
            </a:xfrm>
            <a:prstGeom prst="straightConnector1">
              <a:avLst/>
            </a:prstGeom>
            <a:noFill/>
            <a:ln w="25400" cap="flat" cmpd="sng" algn="ctr">
              <a:solidFill>
                <a:sysClr val="windowText" lastClr="000000"/>
              </a:solidFill>
              <a:prstDash val="solid"/>
              <a:miter lim="800000"/>
              <a:tailEnd type="arrow"/>
            </a:ln>
            <a:effectLst/>
          </p:spPr>
        </p:cxnSp>
        <p:cxnSp>
          <p:nvCxnSpPr>
            <p:cNvPr id="105" name="Straight Arrow Connector 104">
              <a:extLst>
                <a:ext uri="{FF2B5EF4-FFF2-40B4-BE49-F238E27FC236}">
                  <a16:creationId xmlns:a16="http://schemas.microsoft.com/office/drawing/2014/main" id="{21F9C808-2159-834E-BF25-0DBFEEC9DD7D}"/>
                </a:ext>
              </a:extLst>
            </p:cNvPr>
            <p:cNvCxnSpPr>
              <a:cxnSpLocks/>
            </p:cNvCxnSpPr>
            <p:nvPr/>
          </p:nvCxnSpPr>
          <p:spPr>
            <a:xfrm flipV="1">
              <a:off x="1830272" y="3522965"/>
              <a:ext cx="0" cy="1947911"/>
            </a:xfrm>
            <a:prstGeom prst="straightConnector1">
              <a:avLst/>
            </a:prstGeom>
            <a:noFill/>
            <a:ln w="25400" cap="flat" cmpd="sng" algn="ctr">
              <a:solidFill>
                <a:sysClr val="windowText" lastClr="000000"/>
              </a:solidFill>
              <a:prstDash val="solid"/>
              <a:miter lim="800000"/>
              <a:tailEnd type="arrow"/>
            </a:ln>
            <a:effectLst/>
          </p:spPr>
        </p:cxnSp>
        <p:cxnSp>
          <p:nvCxnSpPr>
            <p:cNvPr id="106" name="Straight Connector 105">
              <a:extLst>
                <a:ext uri="{FF2B5EF4-FFF2-40B4-BE49-F238E27FC236}">
                  <a16:creationId xmlns:a16="http://schemas.microsoft.com/office/drawing/2014/main" id="{744947B9-C8C5-C64C-9CEC-D0DA3B1024F4}"/>
                </a:ext>
              </a:extLst>
            </p:cNvPr>
            <p:cNvCxnSpPr/>
            <p:nvPr/>
          </p:nvCxnSpPr>
          <p:spPr>
            <a:xfrm>
              <a:off x="1765753" y="5459529"/>
              <a:ext cx="6517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FBE88B2-E430-EA49-A844-DBBDA0DC4C7C}"/>
                </a:ext>
              </a:extLst>
            </p:cNvPr>
            <p:cNvCxnSpPr/>
            <p:nvPr/>
          </p:nvCxnSpPr>
          <p:spPr>
            <a:xfrm>
              <a:off x="1761942" y="4554205"/>
              <a:ext cx="6517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64420C3-0249-6740-8A79-374C8E485FEA}"/>
                </a:ext>
              </a:extLst>
            </p:cNvPr>
            <p:cNvCxnSpPr/>
            <p:nvPr/>
          </p:nvCxnSpPr>
          <p:spPr>
            <a:xfrm>
              <a:off x="1761942" y="3708001"/>
              <a:ext cx="6517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E3F732ED-7085-FA40-AF29-58924A19A3D3}"/>
                </a:ext>
              </a:extLst>
            </p:cNvPr>
            <p:cNvSpPr txBox="1"/>
            <p:nvPr/>
          </p:nvSpPr>
          <p:spPr>
            <a:xfrm rot="16200000">
              <a:off x="578665" y="4422588"/>
              <a:ext cx="1562262" cy="246221"/>
            </a:xfrm>
            <a:prstGeom prst="rect">
              <a:avLst/>
            </a:prstGeom>
            <a:noFill/>
          </p:spPr>
          <p:txBody>
            <a:bodyPr wrap="square" lIns="0" tIns="0" rIns="0" bIns="0" rtlCol="0" anchor="ctr">
              <a:spAutoFit/>
            </a:bodyPr>
            <a:lstStyle/>
            <a:p>
              <a:pPr algn="ctr" defTabSz="914400">
                <a:defRPr/>
              </a:pPr>
              <a:r>
                <a:rPr lang="en-US" sz="1600" kern="0" dirty="0">
                  <a:solidFill>
                    <a:sysClr val="windowText" lastClr="000000"/>
                  </a:solidFill>
                  <a:latin typeface="Gill Sans" panose="020B0502020104020203" pitchFamily="34" charset="-79"/>
                  <a:cs typeface="Gill Sans" panose="020B0502020104020203" pitchFamily="34" charset="-79"/>
                </a:rPr>
                <a:t>Norm. Train. Loss</a:t>
              </a:r>
            </a:p>
          </p:txBody>
        </p:sp>
        <p:sp>
          <p:nvSpPr>
            <p:cNvPr id="110" name="TextBox 109">
              <a:extLst>
                <a:ext uri="{FF2B5EF4-FFF2-40B4-BE49-F238E27FC236}">
                  <a16:creationId xmlns:a16="http://schemas.microsoft.com/office/drawing/2014/main" id="{707C199D-6F24-0641-A3FE-16EDB4509E68}"/>
                </a:ext>
              </a:extLst>
            </p:cNvPr>
            <p:cNvSpPr txBox="1"/>
            <p:nvPr/>
          </p:nvSpPr>
          <p:spPr>
            <a:xfrm>
              <a:off x="1441245" y="3569501"/>
              <a:ext cx="396262" cy="276999"/>
            </a:xfrm>
            <a:prstGeom prst="rect">
              <a:avLst/>
            </a:prstGeom>
            <a:noFill/>
          </p:spPr>
          <p:txBody>
            <a:bodyPr wrap="none" rtlCol="0">
              <a:spAutoFit/>
            </a:bodyPr>
            <a:lstStyle/>
            <a:p>
              <a:pPr defTabSz="914400"/>
              <a:r>
                <a:rPr lang="en-US" sz="1200" b="1" dirty="0">
                  <a:solidFill>
                    <a:prstClr val="black"/>
                  </a:solidFill>
                  <a:latin typeface="Gill Sans MT" panose="020B0502020104020203" pitchFamily="34" charset="77"/>
                  <a:cs typeface="Times"/>
                </a:rPr>
                <a:t>1.0</a:t>
              </a:r>
              <a:endParaRPr lang="en-US" sz="1200" b="1" baseline="-25000" dirty="0">
                <a:solidFill>
                  <a:prstClr val="black"/>
                </a:solidFill>
                <a:latin typeface="Gill Sans MT" panose="020B0502020104020203" pitchFamily="34" charset="77"/>
                <a:cs typeface="Times"/>
              </a:endParaRPr>
            </a:p>
          </p:txBody>
        </p:sp>
        <p:sp>
          <p:nvSpPr>
            <p:cNvPr id="111" name="TextBox 110">
              <a:extLst>
                <a:ext uri="{FF2B5EF4-FFF2-40B4-BE49-F238E27FC236}">
                  <a16:creationId xmlns:a16="http://schemas.microsoft.com/office/drawing/2014/main" id="{1A5167B8-6B96-7B40-8B6C-0BF8137E397D}"/>
                </a:ext>
              </a:extLst>
            </p:cNvPr>
            <p:cNvSpPr txBox="1"/>
            <p:nvPr/>
          </p:nvSpPr>
          <p:spPr>
            <a:xfrm>
              <a:off x="1450091" y="4415705"/>
              <a:ext cx="396262" cy="276999"/>
            </a:xfrm>
            <a:prstGeom prst="rect">
              <a:avLst/>
            </a:prstGeom>
            <a:noFill/>
          </p:spPr>
          <p:txBody>
            <a:bodyPr wrap="none" rtlCol="0">
              <a:spAutoFit/>
            </a:bodyPr>
            <a:lstStyle/>
            <a:p>
              <a:pPr defTabSz="914400"/>
              <a:r>
                <a:rPr lang="en-US" sz="1200" b="1" dirty="0">
                  <a:solidFill>
                    <a:prstClr val="black"/>
                  </a:solidFill>
                  <a:latin typeface="Gill Sans MT" panose="020B0502020104020203" pitchFamily="34" charset="77"/>
                  <a:cs typeface="Times"/>
                </a:rPr>
                <a:t>0.5</a:t>
              </a:r>
              <a:endParaRPr lang="en-US" sz="1200" b="1" baseline="-25000" dirty="0">
                <a:solidFill>
                  <a:prstClr val="black"/>
                </a:solidFill>
                <a:latin typeface="Gill Sans MT" panose="020B0502020104020203" pitchFamily="34" charset="77"/>
                <a:cs typeface="Times"/>
              </a:endParaRPr>
            </a:p>
          </p:txBody>
        </p:sp>
        <p:sp>
          <p:nvSpPr>
            <p:cNvPr id="112" name="TextBox 111">
              <a:extLst>
                <a:ext uri="{FF2B5EF4-FFF2-40B4-BE49-F238E27FC236}">
                  <a16:creationId xmlns:a16="http://schemas.microsoft.com/office/drawing/2014/main" id="{8B11B31A-4468-8248-9DDC-7A562B9BB580}"/>
                </a:ext>
              </a:extLst>
            </p:cNvPr>
            <p:cNvSpPr txBox="1"/>
            <p:nvPr/>
          </p:nvSpPr>
          <p:spPr>
            <a:xfrm>
              <a:off x="1450091" y="5312525"/>
              <a:ext cx="396262" cy="276999"/>
            </a:xfrm>
            <a:prstGeom prst="rect">
              <a:avLst/>
            </a:prstGeom>
            <a:noFill/>
          </p:spPr>
          <p:txBody>
            <a:bodyPr wrap="none" rtlCol="0">
              <a:spAutoFit/>
            </a:bodyPr>
            <a:lstStyle/>
            <a:p>
              <a:pPr defTabSz="914400"/>
              <a:r>
                <a:rPr lang="en-US" sz="1200" b="1" dirty="0">
                  <a:solidFill>
                    <a:prstClr val="black"/>
                  </a:solidFill>
                  <a:latin typeface="Gill Sans MT" panose="020B0502020104020203" pitchFamily="34" charset="77"/>
                  <a:cs typeface="Times"/>
                </a:rPr>
                <a:t>0.0</a:t>
              </a:r>
              <a:endParaRPr lang="en-US" sz="1200" b="1" baseline="-25000" dirty="0">
                <a:solidFill>
                  <a:prstClr val="black"/>
                </a:solidFill>
                <a:latin typeface="Gill Sans MT" panose="020B0502020104020203" pitchFamily="34" charset="77"/>
                <a:cs typeface="Times"/>
              </a:endParaRPr>
            </a:p>
          </p:txBody>
        </p:sp>
      </p:grpSp>
      <p:sp>
        <p:nvSpPr>
          <p:cNvPr id="116" name="TextBox 115">
            <a:extLst>
              <a:ext uri="{FF2B5EF4-FFF2-40B4-BE49-F238E27FC236}">
                <a16:creationId xmlns:a16="http://schemas.microsoft.com/office/drawing/2014/main" id="{369003A8-8298-3346-8DDE-AF109280E6A6}"/>
              </a:ext>
            </a:extLst>
          </p:cNvPr>
          <p:cNvSpPr txBox="1"/>
          <p:nvPr/>
        </p:nvSpPr>
        <p:spPr>
          <a:xfrm>
            <a:off x="8055449" y="5637088"/>
            <a:ext cx="603523" cy="184666"/>
          </a:xfrm>
          <a:prstGeom prst="rect">
            <a:avLst/>
          </a:prstGeom>
          <a:noFill/>
        </p:spPr>
        <p:txBody>
          <a:bodyPr wrap="square" lIns="0" tIns="0" rIns="0" bIns="0" rtlCol="0" anchor="ctr">
            <a:spAutoFit/>
          </a:bodyPr>
          <a:lstStyle/>
          <a:p>
            <a:pPr algn="ctr" defTabSz="914400">
              <a:defRPr/>
            </a:pPr>
            <a:r>
              <a:rPr lang="zh-Hans" altLang="en-US" sz="1200" b="1" kern="0" dirty="0">
                <a:solidFill>
                  <a:schemeClr val="accent2">
                    <a:lumMod val="75000"/>
                  </a:schemeClr>
                </a:solidFill>
                <a:latin typeface="Gill Sans" panose="020B0502020104020203" pitchFamily="34" charset="-79"/>
                <a:cs typeface="Gill Sans" panose="020B0502020104020203" pitchFamily="34" charset="-79"/>
              </a:rPr>
              <a:t>⎯</a:t>
            </a:r>
            <a:r>
              <a:rPr lang="zh-Hans" altLang="en-US" sz="1200" kern="0" dirty="0">
                <a:solidFill>
                  <a:schemeClr val="accent2">
                    <a:lumMod val="75000"/>
                  </a:schemeClr>
                </a:solidFill>
                <a:latin typeface="Gill Sans" panose="020B0502020104020203" pitchFamily="34" charset="-79"/>
                <a:cs typeface="Gill Sans" panose="020B0502020104020203" pitchFamily="34" charset="-79"/>
              </a:rPr>
              <a:t> </a:t>
            </a:r>
            <a:r>
              <a:rPr lang="en-US" altLang="zh-Hans" sz="1200" kern="0" dirty="0">
                <a:solidFill>
                  <a:schemeClr val="accent2">
                    <a:lumMod val="75000"/>
                  </a:schemeClr>
                </a:solidFill>
                <a:latin typeface="Gill Sans" panose="020B0502020104020203" pitchFamily="34" charset="-79"/>
                <a:cs typeface="Gill Sans" panose="020B0502020104020203" pitchFamily="34" charset="-79"/>
              </a:rPr>
              <a:t>Job</a:t>
            </a:r>
            <a:r>
              <a:rPr lang="en-US" altLang="zh-Hans" sz="1200" kern="0" baseline="-25000" dirty="0">
                <a:solidFill>
                  <a:schemeClr val="accent2">
                    <a:lumMod val="75000"/>
                  </a:schemeClr>
                </a:solidFill>
                <a:latin typeface="Gill Sans" panose="020B0502020104020203" pitchFamily="34" charset="-79"/>
                <a:cs typeface="Gill Sans" panose="020B0502020104020203" pitchFamily="34" charset="-79"/>
              </a:rPr>
              <a:t>1</a:t>
            </a:r>
            <a:endParaRPr lang="en-US" sz="1200" kern="0" baseline="-25000" dirty="0">
              <a:solidFill>
                <a:schemeClr val="accent2">
                  <a:lumMod val="75000"/>
                </a:schemeClr>
              </a:solidFill>
              <a:latin typeface="Gill Sans" panose="020B0502020104020203" pitchFamily="34" charset="-79"/>
              <a:cs typeface="Gill Sans" panose="020B0502020104020203" pitchFamily="34" charset="-79"/>
            </a:endParaRPr>
          </a:p>
        </p:txBody>
      </p:sp>
      <p:sp>
        <p:nvSpPr>
          <p:cNvPr id="117" name="TextBox 116">
            <a:extLst>
              <a:ext uri="{FF2B5EF4-FFF2-40B4-BE49-F238E27FC236}">
                <a16:creationId xmlns:a16="http://schemas.microsoft.com/office/drawing/2014/main" id="{8D89CF5B-93C4-224E-ADEA-66842052D0E8}"/>
              </a:ext>
            </a:extLst>
          </p:cNvPr>
          <p:cNvSpPr txBox="1"/>
          <p:nvPr/>
        </p:nvSpPr>
        <p:spPr>
          <a:xfrm>
            <a:off x="8576505" y="5637088"/>
            <a:ext cx="603523" cy="184666"/>
          </a:xfrm>
          <a:prstGeom prst="rect">
            <a:avLst/>
          </a:prstGeom>
          <a:noFill/>
        </p:spPr>
        <p:txBody>
          <a:bodyPr wrap="square" lIns="0" tIns="0" rIns="0" bIns="0" rtlCol="0" anchor="ctr">
            <a:spAutoFit/>
          </a:bodyPr>
          <a:lstStyle/>
          <a:p>
            <a:pPr algn="ctr" defTabSz="914400">
              <a:defRPr/>
            </a:pPr>
            <a:r>
              <a:rPr lang="zh-Hans" altLang="en-US" sz="1200" b="1" kern="0" dirty="0">
                <a:solidFill>
                  <a:schemeClr val="accent6">
                    <a:lumMod val="50000"/>
                  </a:schemeClr>
                </a:solidFill>
                <a:latin typeface="Gill Sans" panose="020B0502020104020203" pitchFamily="34" charset="-79"/>
                <a:cs typeface="Gill Sans" panose="020B0502020104020203" pitchFamily="34" charset="-79"/>
              </a:rPr>
              <a:t>⎯</a:t>
            </a:r>
            <a:r>
              <a:rPr lang="zh-Hans" altLang="en-US" sz="1200" kern="0" dirty="0">
                <a:solidFill>
                  <a:schemeClr val="accent6">
                    <a:lumMod val="50000"/>
                  </a:schemeClr>
                </a:solidFill>
                <a:latin typeface="Gill Sans" panose="020B0502020104020203" pitchFamily="34" charset="-79"/>
                <a:cs typeface="Gill Sans" panose="020B0502020104020203" pitchFamily="34" charset="-79"/>
              </a:rPr>
              <a:t> </a:t>
            </a:r>
            <a:r>
              <a:rPr lang="en-US" altLang="zh-Hans" sz="1200" kern="0" dirty="0">
                <a:solidFill>
                  <a:schemeClr val="accent6">
                    <a:lumMod val="50000"/>
                  </a:schemeClr>
                </a:solidFill>
                <a:latin typeface="Gill Sans" panose="020B0502020104020203" pitchFamily="34" charset="-79"/>
                <a:cs typeface="Gill Sans" panose="020B0502020104020203" pitchFamily="34" charset="-79"/>
              </a:rPr>
              <a:t>Job</a:t>
            </a:r>
            <a:r>
              <a:rPr lang="en-US" altLang="zh-Hans" sz="1200" kern="0" baseline="-25000" dirty="0">
                <a:solidFill>
                  <a:schemeClr val="accent6">
                    <a:lumMod val="50000"/>
                  </a:schemeClr>
                </a:solidFill>
                <a:latin typeface="Gill Sans" panose="020B0502020104020203" pitchFamily="34" charset="-79"/>
                <a:cs typeface="Gill Sans" panose="020B0502020104020203" pitchFamily="34" charset="-79"/>
              </a:rPr>
              <a:t>2</a:t>
            </a:r>
            <a:endParaRPr lang="en-US" sz="1200" kern="0" baseline="-25000" dirty="0">
              <a:solidFill>
                <a:schemeClr val="accent6">
                  <a:lumMod val="50000"/>
                </a:schemeClr>
              </a:solidFill>
              <a:latin typeface="Gill Sans" panose="020B0502020104020203" pitchFamily="34" charset="-79"/>
              <a:cs typeface="Gill Sans" panose="020B0502020104020203" pitchFamily="34" charset="-79"/>
            </a:endParaRPr>
          </a:p>
        </p:txBody>
      </p:sp>
      <p:sp>
        <p:nvSpPr>
          <p:cNvPr id="50" name="Title 1">
            <a:extLst>
              <a:ext uri="{FF2B5EF4-FFF2-40B4-BE49-F238E27FC236}">
                <a16:creationId xmlns:a16="http://schemas.microsoft.com/office/drawing/2014/main" id="{FA641562-A9BA-CC4E-9129-0772BF6A4770}"/>
              </a:ext>
            </a:extLst>
          </p:cNvPr>
          <p:cNvSpPr>
            <a:spLocks noGrp="1"/>
          </p:cNvSpPr>
          <p:nvPr>
            <p:ph type="title"/>
          </p:nvPr>
        </p:nvSpPr>
        <p:spPr>
          <a:xfrm>
            <a:off x="0" y="0"/>
            <a:ext cx="12192000" cy="1330525"/>
          </a:xfrm>
          <a:solidFill>
            <a:schemeClr val="tx1">
              <a:lumMod val="85000"/>
              <a:lumOff val="15000"/>
            </a:schemeClr>
          </a:solidFill>
        </p:spPr>
        <p:txBody>
          <a:bodyPr/>
          <a:lstStyle/>
          <a:p>
            <a:r>
              <a:rPr lang="en-US" dirty="0">
                <a:solidFill>
                  <a:schemeClr val="bg1"/>
                </a:solidFill>
              </a:rPr>
              <a:t>  Challenge</a:t>
            </a:r>
            <a:r>
              <a:rPr lang="zh-Hans" altLang="en-US" dirty="0">
                <a:solidFill>
                  <a:schemeClr val="bg1"/>
                </a:solidFill>
              </a:rPr>
              <a:t> </a:t>
            </a:r>
            <a:r>
              <a:rPr lang="en-US" dirty="0">
                <a:solidFill>
                  <a:schemeClr val="bg1"/>
                </a:solidFill>
              </a:rPr>
              <a:t>Ⅰ</a:t>
            </a:r>
            <a:r>
              <a:rPr lang="en-US" altLang="zh-Hans" dirty="0">
                <a:solidFill>
                  <a:schemeClr val="bg1"/>
                </a:solidFill>
              </a:rPr>
              <a:t>: </a:t>
            </a:r>
            <a:r>
              <a:rPr lang="en-US" dirty="0">
                <a:solidFill>
                  <a:schemeClr val="bg1"/>
                </a:solidFill>
              </a:rPr>
              <a:t>Unpredictable Training Time</a:t>
            </a:r>
          </a:p>
        </p:txBody>
      </p:sp>
      <p:sp>
        <p:nvSpPr>
          <p:cNvPr id="52" name="Rectangle 51">
            <a:extLst>
              <a:ext uri="{FF2B5EF4-FFF2-40B4-BE49-F238E27FC236}">
                <a16:creationId xmlns:a16="http://schemas.microsoft.com/office/drawing/2014/main" id="{742343BA-114A-9146-BE55-7162BADA4AD4}"/>
              </a:ext>
            </a:extLst>
          </p:cNvPr>
          <p:cNvSpPr/>
          <p:nvPr/>
        </p:nvSpPr>
        <p:spPr>
          <a:xfrm>
            <a:off x="7373547" y="3991737"/>
            <a:ext cx="2396214" cy="363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9" name="Picture 118">
            <a:extLst>
              <a:ext uri="{FF2B5EF4-FFF2-40B4-BE49-F238E27FC236}">
                <a16:creationId xmlns:a16="http://schemas.microsoft.com/office/drawing/2014/main" id="{C82326CA-87EA-534D-9E53-4AA9616CF096}"/>
              </a:ext>
            </a:extLst>
          </p:cNvPr>
          <p:cNvPicPr>
            <a:picLocks noChangeAspect="1"/>
          </p:cNvPicPr>
          <p:nvPr/>
        </p:nvPicPr>
        <p:blipFill>
          <a:blip r:embed="rId6"/>
          <a:stretch>
            <a:fillRect/>
          </a:stretch>
        </p:blipFill>
        <p:spPr>
          <a:xfrm>
            <a:off x="7280626" y="3984814"/>
            <a:ext cx="283310" cy="364762"/>
          </a:xfrm>
          <a:prstGeom prst="rect">
            <a:avLst/>
          </a:prstGeom>
        </p:spPr>
      </p:pic>
      <p:sp>
        <p:nvSpPr>
          <p:cNvPr id="53" name="Rectangle 52">
            <a:extLst>
              <a:ext uri="{FF2B5EF4-FFF2-40B4-BE49-F238E27FC236}">
                <a16:creationId xmlns:a16="http://schemas.microsoft.com/office/drawing/2014/main" id="{65BA12AA-F7A1-CD45-B278-F59A46F565BE}"/>
              </a:ext>
            </a:extLst>
          </p:cNvPr>
          <p:cNvSpPr/>
          <p:nvPr/>
        </p:nvSpPr>
        <p:spPr>
          <a:xfrm>
            <a:off x="273108" y="3781887"/>
            <a:ext cx="11161059" cy="24952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Content Placeholder 2">
            <a:extLst>
              <a:ext uri="{FF2B5EF4-FFF2-40B4-BE49-F238E27FC236}">
                <a16:creationId xmlns:a16="http://schemas.microsoft.com/office/drawing/2014/main" id="{E5F9E5DC-A614-7245-8E46-2F17BB4AF120}"/>
              </a:ext>
            </a:extLst>
          </p:cNvPr>
          <p:cNvSpPr txBox="1">
            <a:spLocks/>
          </p:cNvSpPr>
          <p:nvPr/>
        </p:nvSpPr>
        <p:spPr>
          <a:xfrm>
            <a:off x="1089796" y="4705414"/>
            <a:ext cx="10012408" cy="592124"/>
          </a:xfrm>
          <a:prstGeom prst="rect">
            <a:avLst/>
          </a:prstGeom>
        </p:spPr>
        <p:txBody>
          <a:bodyPr vert="horz" lIns="91440" tIns="45720" rIns="91440" bIns="45720" rtlCol="0">
            <a:normAutofit fontScale="92500"/>
          </a:bodyPr>
          <a:lstStyle>
            <a:defPPr>
              <a:defRPr lang="en-US"/>
            </a:defPPr>
            <a:lvl1pPr indent="0">
              <a:lnSpc>
                <a:spcPct val="90000"/>
              </a:lnSpc>
              <a:spcBef>
                <a:spcPts val="1000"/>
              </a:spcBef>
              <a:buFont typeface="Arial"/>
              <a:buNone/>
              <a:defRPr sz="3200" b="1" i="1">
                <a:solidFill>
                  <a:schemeClr val="accent2"/>
                </a:solidFill>
                <a:latin typeface="Gill Sans SemiBold" panose="020B0502020104020203" pitchFamily="34" charset="-79"/>
                <a:cs typeface="Gill Sans SemiBold" panose="020B0502020104020203" pitchFamily="34" charset="-79"/>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algn="ctr"/>
            <a:r>
              <a:rPr lang="en-US" sz="3400" dirty="0">
                <a:solidFill>
                  <a:srgbClr val="FF8C00"/>
                </a:solidFill>
              </a:rPr>
              <a:t>It’s hard to predict training time of DL jobs in many cases</a:t>
            </a:r>
          </a:p>
        </p:txBody>
      </p:sp>
      <p:sp>
        <p:nvSpPr>
          <p:cNvPr id="55" name="Content Placeholder 2">
            <a:extLst>
              <a:ext uri="{FF2B5EF4-FFF2-40B4-BE49-F238E27FC236}">
                <a16:creationId xmlns:a16="http://schemas.microsoft.com/office/drawing/2014/main" id="{F68E53D4-071F-6D44-95D4-4F60C4FEE04F}"/>
              </a:ext>
            </a:extLst>
          </p:cNvPr>
          <p:cNvSpPr txBox="1">
            <a:spLocks/>
          </p:cNvSpPr>
          <p:nvPr/>
        </p:nvSpPr>
        <p:spPr>
          <a:xfrm>
            <a:off x="990600" y="1571054"/>
            <a:ext cx="9067800" cy="1262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Gill Sans Light" panose="020B0302020104020203" pitchFamily="34" charset="-79"/>
                <a:ea typeface="+mn-ea"/>
                <a:cs typeface="Gill Sans Light" panose="020B0302020104020203" pitchFamily="34" charset="-79"/>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ill Sans Light" panose="020B0302020104020203" pitchFamily="34" charset="-79"/>
                <a:ea typeface="+mn-ea"/>
                <a:cs typeface="Gill Sans Light" panose="020B0302020104020203" pitchFamily="34" charset="-79"/>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ill Sans Light" panose="020B0302020104020203" pitchFamily="34" charset="-79"/>
                <a:ea typeface="+mn-ea"/>
                <a:cs typeface="Gill Sans Light" panose="020B0302020104020203" pitchFamily="34" charset="-79"/>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ill Sans Light" panose="020B0302020104020203" pitchFamily="34" charset="-79"/>
                <a:ea typeface="+mn-ea"/>
                <a:cs typeface="Gill Sans Light" panose="020B0302020104020203" pitchFamily="34" charset="-79"/>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ill Sans Light" panose="020B0302020104020203" pitchFamily="34" charset="-79"/>
                <a:ea typeface="+mn-ea"/>
                <a:cs typeface="Gill Sans Light" panose="020B0302020104020203" pitchFamily="34" charset="-79"/>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itchFamily="2" charset="2"/>
              <a:buChar char="§"/>
            </a:pPr>
            <a:r>
              <a:rPr lang="en-US" dirty="0"/>
              <a:t>Unknown execution time of DL training jobs</a:t>
            </a:r>
          </a:p>
          <a:p>
            <a:pPr lvl="1">
              <a:buFont typeface="Wingdings" pitchFamily="2" charset="2"/>
              <a:buChar char="§"/>
            </a:pPr>
            <a:r>
              <a:rPr lang="en-US" dirty="0"/>
              <a:t>Job execution time is useful when minimizing JCT</a:t>
            </a:r>
          </a:p>
          <a:p>
            <a:pPr marL="914400" lvl="2" indent="0">
              <a:buNone/>
            </a:pPr>
            <a:endParaRPr lang="en-US" dirty="0"/>
          </a:p>
        </p:txBody>
      </p:sp>
      <p:sp>
        <p:nvSpPr>
          <p:cNvPr id="56" name="Content Placeholder 2">
            <a:extLst>
              <a:ext uri="{FF2B5EF4-FFF2-40B4-BE49-F238E27FC236}">
                <a16:creationId xmlns:a16="http://schemas.microsoft.com/office/drawing/2014/main" id="{ECE75EA1-1157-1A4F-A3DD-EEC07518B2D8}"/>
              </a:ext>
            </a:extLst>
          </p:cNvPr>
          <p:cNvSpPr txBox="1">
            <a:spLocks/>
          </p:cNvSpPr>
          <p:nvPr/>
        </p:nvSpPr>
        <p:spPr>
          <a:xfrm>
            <a:off x="990600" y="2659460"/>
            <a:ext cx="9067800" cy="1262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Gill Sans Light" panose="020B0302020104020203" pitchFamily="34" charset="-79"/>
                <a:ea typeface="+mn-ea"/>
                <a:cs typeface="Gill Sans Light" panose="020B0302020104020203" pitchFamily="34" charset="-79"/>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ill Sans Light" panose="020B0302020104020203" pitchFamily="34" charset="-79"/>
                <a:ea typeface="+mn-ea"/>
                <a:cs typeface="Gill Sans Light" panose="020B0302020104020203" pitchFamily="34" charset="-79"/>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ill Sans Light" panose="020B0302020104020203" pitchFamily="34" charset="-79"/>
                <a:ea typeface="+mn-ea"/>
                <a:cs typeface="Gill Sans Light" panose="020B0302020104020203" pitchFamily="34" charset="-79"/>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ill Sans Light" panose="020B0302020104020203" pitchFamily="34" charset="-79"/>
                <a:ea typeface="+mn-ea"/>
                <a:cs typeface="Gill Sans Light" panose="020B0302020104020203" pitchFamily="34" charset="-79"/>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ill Sans Light" panose="020B0302020104020203" pitchFamily="34" charset="-79"/>
                <a:ea typeface="+mn-ea"/>
                <a:cs typeface="Gill Sans Light" panose="020B0302020104020203" pitchFamily="34" charset="-79"/>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itchFamily="2" charset="2"/>
              <a:buChar char="§"/>
            </a:pPr>
            <a:r>
              <a:rPr lang="en-US" dirty="0"/>
              <a:t>Predict job execution time </a:t>
            </a:r>
          </a:p>
          <a:p>
            <a:pPr lvl="1">
              <a:buFont typeface="Wingdings" pitchFamily="2" charset="2"/>
              <a:buChar char="§"/>
            </a:pPr>
            <a:r>
              <a:rPr lang="en-US" dirty="0"/>
              <a:t>Use the smooth loss curve of DL training jobs (</a:t>
            </a:r>
            <a:r>
              <a:rPr lang="en-US" i="1" dirty="0"/>
              <a:t>Optimus</a:t>
            </a:r>
            <a:r>
              <a:rPr lang="en-US" baseline="-25000" dirty="0"/>
              <a:t> [1]</a:t>
            </a:r>
            <a:r>
              <a:rPr lang="en-US" dirty="0"/>
              <a:t>) </a:t>
            </a:r>
          </a:p>
          <a:p>
            <a:pPr lvl="2">
              <a:buFont typeface="Wingdings" pitchFamily="2" charset="2"/>
              <a:buChar char="§"/>
            </a:pPr>
            <a:endParaRPr lang="en-US" dirty="0"/>
          </a:p>
        </p:txBody>
      </p:sp>
    </p:spTree>
    <p:custDataLst>
      <p:tags r:id="rId1"/>
    </p:custDataLst>
    <p:extLst>
      <p:ext uri="{BB962C8B-B14F-4D97-AF65-F5344CB8AC3E}">
        <p14:creationId xmlns:p14="http://schemas.microsoft.com/office/powerpoint/2010/main" val="1598409061"/>
      </p:ext>
    </p:extLst>
  </p:cSld>
  <p:clrMapOvr>
    <a:masterClrMapping/>
  </p:clrMapOvr>
  <p:transition spd="slow" advTm="83456">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8" presetClass="entr" presetSubtype="6"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strips(downRight)">
                                      <p:cBhvr>
                                        <p:cTn id="19" dur="500"/>
                                        <p:tgtEl>
                                          <p:spTgt spid="33"/>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par>
                          <p:cTn id="23" fill="hold">
                            <p:stCondLst>
                              <p:cond delay="500"/>
                            </p:stCondLst>
                            <p:childTnLst>
                              <p:par>
                                <p:cTn id="24" presetID="18" presetClass="entr" presetSubtype="6" fill="hold" grpId="0" nodeType="after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strips(downRight)">
                                      <p:cBhvr>
                                        <p:cTn id="26" dur="500"/>
                                        <p:tgtEl>
                                          <p:spTgt spid="34"/>
                                        </p:tgtEl>
                                      </p:cBhvr>
                                    </p:animEffec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childTnLst>
                                </p:cTn>
                              </p:par>
                            </p:childTnLst>
                          </p:cTn>
                        </p:par>
                        <p:par>
                          <p:cTn id="30" fill="hold">
                            <p:stCondLst>
                              <p:cond delay="1000"/>
                            </p:stCondLst>
                            <p:childTnLst>
                              <p:par>
                                <p:cTn id="31" presetID="18" presetClass="entr" presetSubtype="6" fill="hold" grpId="0"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strips(downRight)">
                                      <p:cBhvr>
                                        <p:cTn id="33" dur="500"/>
                                        <p:tgtEl>
                                          <p:spTgt spid="35"/>
                                        </p:tgtEl>
                                      </p:cBhvr>
                                    </p:animEffect>
                                  </p:childTnLst>
                                </p:cTn>
                              </p:par>
                            </p:childTnLst>
                          </p:cTn>
                        </p:par>
                        <p:par>
                          <p:cTn id="34" fill="hold">
                            <p:stCondLst>
                              <p:cond delay="1500"/>
                            </p:stCondLst>
                            <p:childTnLst>
                              <p:par>
                                <p:cTn id="35" presetID="1" presetClass="entr" presetSubtype="0"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
                                            <p:txEl>
                                              <p:pRg st="1" end="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8" presetClass="entr" presetSubtype="3" fill="hold" grpId="0" nodeType="clickEffect">
                                  <p:stCondLst>
                                    <p:cond delay="0"/>
                                  </p:stCondLst>
                                  <p:childTnLst>
                                    <p:set>
                                      <p:cBhvr>
                                        <p:cTn id="54" dur="1" fill="hold">
                                          <p:stCondLst>
                                            <p:cond delay="0"/>
                                          </p:stCondLst>
                                        </p:cTn>
                                        <p:tgtEl>
                                          <p:spTgt spid="113"/>
                                        </p:tgtEl>
                                        <p:attrNameLst>
                                          <p:attrName>style.visibility</p:attrName>
                                        </p:attrNameLst>
                                      </p:cBhvr>
                                      <p:to>
                                        <p:strVal val="visible"/>
                                      </p:to>
                                    </p:set>
                                    <p:animEffect transition="in" filter="strips(upRight)">
                                      <p:cBhvr>
                                        <p:cTn id="55" dur="1000"/>
                                        <p:tgtEl>
                                          <p:spTgt spid="113"/>
                                        </p:tgtEl>
                                      </p:cBhvr>
                                    </p:animEffect>
                                  </p:childTnLst>
                                </p:cTn>
                              </p:par>
                            </p:childTnLst>
                          </p:cTn>
                        </p:par>
                        <p:par>
                          <p:cTn id="56" fill="hold">
                            <p:stCondLst>
                              <p:cond delay="1000"/>
                            </p:stCondLst>
                            <p:childTnLst>
                              <p:par>
                                <p:cTn id="57" presetID="1" presetClass="entr" presetSubtype="0" fill="hold" grpId="0" nodeType="afterEffect">
                                  <p:stCondLst>
                                    <p:cond delay="0"/>
                                  </p:stCondLst>
                                  <p:childTnLst>
                                    <p:set>
                                      <p:cBhvr>
                                        <p:cTn id="58" dur="1" fill="hold">
                                          <p:stCondLst>
                                            <p:cond delay="0"/>
                                          </p:stCondLst>
                                        </p:cTn>
                                        <p:tgtEl>
                                          <p:spTgt spid="1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8" presetClass="entr" presetSubtype="3" fill="hold" grpId="0" nodeType="clickEffect">
                                  <p:stCondLst>
                                    <p:cond delay="0"/>
                                  </p:stCondLst>
                                  <p:childTnLst>
                                    <p:set>
                                      <p:cBhvr>
                                        <p:cTn id="62" dur="1" fill="hold">
                                          <p:stCondLst>
                                            <p:cond delay="0"/>
                                          </p:stCondLst>
                                        </p:cTn>
                                        <p:tgtEl>
                                          <p:spTgt spid="114"/>
                                        </p:tgtEl>
                                        <p:attrNameLst>
                                          <p:attrName>style.visibility</p:attrName>
                                        </p:attrNameLst>
                                      </p:cBhvr>
                                      <p:to>
                                        <p:strVal val="visible"/>
                                      </p:to>
                                    </p:set>
                                    <p:animEffect transition="in" filter="strips(upRight)">
                                      <p:cBhvr>
                                        <p:cTn id="63" dur="1000"/>
                                        <p:tgtEl>
                                          <p:spTgt spid="114"/>
                                        </p:tgtEl>
                                      </p:cBhvr>
                                    </p:animEffect>
                                  </p:childTnLst>
                                </p:cTn>
                              </p:par>
                              <p:par>
                                <p:cTn id="64" presetID="1" presetClass="entr" presetSubtype="0" fill="hold" grpId="0" nodeType="withEffect">
                                  <p:stCondLst>
                                    <p:cond delay="0"/>
                                  </p:stCondLst>
                                  <p:childTnLst>
                                    <p:set>
                                      <p:cBhvr>
                                        <p:cTn id="65" dur="1" fill="hold">
                                          <p:stCondLst>
                                            <p:cond delay="0"/>
                                          </p:stCondLst>
                                        </p:cTn>
                                        <p:tgtEl>
                                          <p:spTgt spid="52"/>
                                        </p:tgtEl>
                                        <p:attrNameLst>
                                          <p:attrName>style.visibility</p:attrName>
                                        </p:attrNameLst>
                                      </p:cBhvr>
                                      <p:to>
                                        <p:strVal val="visible"/>
                                      </p:to>
                                    </p:set>
                                  </p:childTnLst>
                                </p:cTn>
                              </p:par>
                            </p:childTnLst>
                          </p:cTn>
                        </p:par>
                        <p:par>
                          <p:cTn id="66" fill="hold">
                            <p:stCondLst>
                              <p:cond delay="1000"/>
                            </p:stCondLst>
                            <p:childTnLst>
                              <p:par>
                                <p:cTn id="67" presetID="1" presetClass="entr" presetSubtype="0" fill="hold" nodeType="afterEffect">
                                  <p:stCondLst>
                                    <p:cond delay="0"/>
                                  </p:stCondLst>
                                  <p:childTnLst>
                                    <p:set>
                                      <p:cBhvr>
                                        <p:cTn id="68" dur="1" fill="hold">
                                          <p:stCondLst>
                                            <p:cond delay="0"/>
                                          </p:stCondLst>
                                        </p:cTn>
                                        <p:tgtEl>
                                          <p:spTgt spid="119"/>
                                        </p:tgtEl>
                                        <p:attrNameLst>
                                          <p:attrName>style.visibility</p:attrName>
                                        </p:attrNameLst>
                                      </p:cBhvr>
                                      <p:to>
                                        <p:strVal val="visible"/>
                                      </p:to>
                                    </p:set>
                                  </p:childTnLst>
                                </p:cTn>
                              </p:par>
                            </p:childTnLst>
                          </p:cTn>
                        </p:par>
                        <p:par>
                          <p:cTn id="69" fill="hold">
                            <p:stCondLst>
                              <p:cond delay="1000"/>
                            </p:stCondLst>
                            <p:childTnLst>
                              <p:par>
                                <p:cTn id="70" presetID="1" presetClass="entr" presetSubtype="0" fill="hold" grpId="0" nodeType="afterEffect">
                                  <p:stCondLst>
                                    <p:cond delay="0"/>
                                  </p:stCondLst>
                                  <p:childTnLst>
                                    <p:set>
                                      <p:cBhvr>
                                        <p:cTn id="71" dur="1" fill="hold">
                                          <p:stCondLst>
                                            <p:cond delay="0"/>
                                          </p:stCondLst>
                                        </p:cTn>
                                        <p:tgtEl>
                                          <p:spTgt spid="117"/>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53"/>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3" grpId="0">
        <p:bldAsOne/>
      </p:bldGraphic>
      <p:bldGraphic spid="114" grpId="0">
        <p:bldAsOne/>
      </p:bldGraphic>
      <p:bldP spid="6" grpId="0"/>
      <p:bldP spid="33" grpId="0" animBg="1"/>
      <p:bldP spid="34" grpId="0" animBg="1"/>
      <p:bldP spid="35" grpId="0" animBg="1"/>
      <p:bldP spid="36" grpId="0"/>
      <p:bldP spid="37" grpId="0"/>
      <p:bldP spid="38" grpId="0"/>
      <p:bldP spid="116" grpId="0"/>
      <p:bldP spid="117" grpId="0"/>
      <p:bldP spid="52" grpId="0" animBg="1"/>
      <p:bldP spid="53" grpId="0" animBg="1"/>
      <p:bldP spid="5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itle 1">
            <a:extLst>
              <a:ext uri="{FF2B5EF4-FFF2-40B4-BE49-F238E27FC236}">
                <a16:creationId xmlns:a16="http://schemas.microsoft.com/office/drawing/2014/main" id="{71FAE731-C08E-C944-AA55-2E987F80FE80}"/>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t>5</a:t>
            </a:fld>
            <a:endParaRPr lang="en-US"/>
          </a:p>
        </p:txBody>
      </p:sp>
      <p:sp>
        <p:nvSpPr>
          <p:cNvPr id="94" name="Title 1">
            <a:extLst>
              <a:ext uri="{FF2B5EF4-FFF2-40B4-BE49-F238E27FC236}">
                <a16:creationId xmlns:a16="http://schemas.microsoft.com/office/drawing/2014/main" id="{8B2455C5-0DBF-784D-8889-8B29E312D730}"/>
              </a:ext>
            </a:extLst>
          </p:cNvPr>
          <p:cNvSpPr txBox="1">
            <a:spLocks/>
          </p:cNvSpPr>
          <p:nvPr/>
        </p:nvSpPr>
        <p:spPr>
          <a:xfrm>
            <a:off x="0" y="0"/>
            <a:ext cx="12192000" cy="1330525"/>
          </a:xfrm>
          <a:prstGeom prst="rect">
            <a:avLst/>
          </a:prstGeom>
          <a:solidFill>
            <a:schemeClr val="tx1">
              <a:lumMod val="85000"/>
              <a:lumOff val="1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r>
              <a:rPr lang="en-US" dirty="0">
                <a:solidFill>
                  <a:schemeClr val="bg1"/>
                </a:solidFill>
              </a:rPr>
              <a:t>  Challenge ⅠⅠ: Over-Aggressive Job Consolidation</a:t>
            </a:r>
          </a:p>
        </p:txBody>
      </p:sp>
      <p:sp>
        <p:nvSpPr>
          <p:cNvPr id="99" name="Content Placeholder 2">
            <a:extLst>
              <a:ext uri="{FF2B5EF4-FFF2-40B4-BE49-F238E27FC236}">
                <a16:creationId xmlns:a16="http://schemas.microsoft.com/office/drawing/2014/main" id="{CE12519F-0C7D-564D-A745-90D33F7FDDAA}"/>
              </a:ext>
            </a:extLst>
          </p:cNvPr>
          <p:cNvSpPr>
            <a:spLocks noGrp="1"/>
          </p:cNvSpPr>
          <p:nvPr>
            <p:ph idx="1"/>
          </p:nvPr>
        </p:nvSpPr>
        <p:spPr>
          <a:xfrm>
            <a:off x="1445145" y="2945002"/>
            <a:ext cx="10515600" cy="921726"/>
          </a:xfrm>
        </p:spPr>
        <p:txBody>
          <a:bodyPr>
            <a:normAutofit/>
          </a:bodyPr>
          <a:lstStyle/>
          <a:p>
            <a:pPr>
              <a:buFont typeface="Wingdings" pitchFamily="2" charset="2"/>
              <a:buChar char="§"/>
            </a:pPr>
            <a:r>
              <a:rPr lang="en-US" sz="2400" i="1" dirty="0">
                <a:latin typeface="Gill Sans" panose="020B0502020104020203" pitchFamily="34" charset="-79"/>
                <a:cs typeface="Gill Sans" panose="020B0502020104020203" pitchFamily="34" charset="-79"/>
              </a:rPr>
              <a:t>Fragmented free GPUs in the cluster</a:t>
            </a:r>
          </a:p>
          <a:p>
            <a:pPr>
              <a:buFont typeface="Wingdings" pitchFamily="2" charset="2"/>
              <a:buChar char="§"/>
            </a:pPr>
            <a:r>
              <a:rPr lang="en-US" sz="2400" i="1" dirty="0">
                <a:latin typeface="Gill Sans" panose="020B0502020104020203" pitchFamily="34" charset="-79"/>
                <a:cs typeface="Gill Sans" panose="020B0502020104020203" pitchFamily="34" charset="-79"/>
              </a:rPr>
              <a:t>Longer queuing delay</a:t>
            </a:r>
          </a:p>
        </p:txBody>
      </p:sp>
      <p:sp>
        <p:nvSpPr>
          <p:cNvPr id="101" name="Content Placeholder 2">
            <a:extLst>
              <a:ext uri="{FF2B5EF4-FFF2-40B4-BE49-F238E27FC236}">
                <a16:creationId xmlns:a16="http://schemas.microsoft.com/office/drawing/2014/main" id="{44A0CEB8-1B44-9244-BD83-812B6E712E3D}"/>
              </a:ext>
            </a:extLst>
          </p:cNvPr>
          <p:cNvSpPr txBox="1">
            <a:spLocks/>
          </p:cNvSpPr>
          <p:nvPr/>
        </p:nvSpPr>
        <p:spPr>
          <a:xfrm>
            <a:off x="780881" y="1767540"/>
            <a:ext cx="10515600" cy="4854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itchFamily="2" charset="2"/>
              <a:buChar char="§"/>
            </a:pPr>
            <a:r>
              <a:rPr lang="en-US" dirty="0">
                <a:latin typeface="Gill Sans Light" panose="020B0302020104020203" pitchFamily="34" charset="-79"/>
                <a:cs typeface="Gill Sans Light" panose="020B0302020104020203" pitchFamily="34" charset="-79"/>
              </a:rPr>
              <a:t>Network overhead in DDL training</a:t>
            </a:r>
          </a:p>
        </p:txBody>
      </p:sp>
      <p:grpSp>
        <p:nvGrpSpPr>
          <p:cNvPr id="102" name="Group 101">
            <a:extLst>
              <a:ext uri="{FF2B5EF4-FFF2-40B4-BE49-F238E27FC236}">
                <a16:creationId xmlns:a16="http://schemas.microsoft.com/office/drawing/2014/main" id="{221B8173-B272-554B-9111-AF593BAC116F}"/>
              </a:ext>
            </a:extLst>
          </p:cNvPr>
          <p:cNvGrpSpPr/>
          <p:nvPr/>
        </p:nvGrpSpPr>
        <p:grpSpPr>
          <a:xfrm>
            <a:off x="5455839" y="3889608"/>
            <a:ext cx="771721" cy="640080"/>
            <a:chOff x="5154512" y="921124"/>
            <a:chExt cx="771721" cy="640080"/>
          </a:xfrm>
        </p:grpSpPr>
        <p:sp>
          <p:nvSpPr>
            <p:cNvPr id="103" name="Rectangle 102">
              <a:extLst>
                <a:ext uri="{FF2B5EF4-FFF2-40B4-BE49-F238E27FC236}">
                  <a16:creationId xmlns:a16="http://schemas.microsoft.com/office/drawing/2014/main" id="{5218BEEB-6D70-E34B-A2B3-3CF6D1D0E911}"/>
                </a:ext>
              </a:extLst>
            </p:cNvPr>
            <p:cNvSpPr/>
            <p:nvPr/>
          </p:nvSpPr>
          <p:spPr>
            <a:xfrm>
              <a:off x="5216638" y="921124"/>
              <a:ext cx="640080" cy="640080"/>
            </a:xfrm>
            <a:prstGeom prst="rect">
              <a:avLst/>
            </a:prstGeom>
            <a:noFill/>
            <a:ln w="28575"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 lastClr="FFFFFF"/>
                </a:solidFill>
                <a:effectLst/>
                <a:uLnTx/>
                <a:uFillTx/>
                <a:latin typeface="Gill Sans"/>
                <a:ea typeface="+mn-ea"/>
                <a:cs typeface="Gill Sans"/>
              </a:endParaRPr>
            </a:p>
          </p:txBody>
        </p:sp>
        <p:grpSp>
          <p:nvGrpSpPr>
            <p:cNvPr id="104" name="Group 103">
              <a:extLst>
                <a:ext uri="{FF2B5EF4-FFF2-40B4-BE49-F238E27FC236}">
                  <a16:creationId xmlns:a16="http://schemas.microsoft.com/office/drawing/2014/main" id="{221D7E7A-7ABE-7E42-8B32-946693DB589A}"/>
                </a:ext>
              </a:extLst>
            </p:cNvPr>
            <p:cNvGrpSpPr/>
            <p:nvPr/>
          </p:nvGrpSpPr>
          <p:grpSpPr>
            <a:xfrm>
              <a:off x="5318929" y="1062381"/>
              <a:ext cx="420217" cy="357566"/>
              <a:chOff x="6155168" y="2041408"/>
              <a:chExt cx="849174" cy="731520"/>
            </a:xfrm>
          </p:grpSpPr>
          <p:cxnSp>
            <p:nvCxnSpPr>
              <p:cNvPr id="109" name="Straight Connector 108">
                <a:extLst>
                  <a:ext uri="{FF2B5EF4-FFF2-40B4-BE49-F238E27FC236}">
                    <a16:creationId xmlns:a16="http://schemas.microsoft.com/office/drawing/2014/main" id="{C7E113DF-3435-9D4D-91BB-92193746448D}"/>
                  </a:ext>
                </a:extLst>
              </p:cNvPr>
              <p:cNvCxnSpPr/>
              <p:nvPr/>
            </p:nvCxnSpPr>
            <p:spPr>
              <a:xfrm>
                <a:off x="6278509" y="2041408"/>
                <a:ext cx="603316" cy="727749"/>
              </a:xfrm>
              <a:prstGeom prst="line">
                <a:avLst/>
              </a:prstGeom>
              <a:noFill/>
              <a:ln w="25400" cap="flat" cmpd="sng" algn="ctr">
                <a:solidFill>
                  <a:srgbClr val="000000"/>
                </a:solidFill>
                <a:prstDash val="solid"/>
              </a:ln>
              <a:effectLst/>
            </p:spPr>
          </p:cxnSp>
          <p:cxnSp>
            <p:nvCxnSpPr>
              <p:cNvPr id="110" name="Straight Connector 109">
                <a:extLst>
                  <a:ext uri="{FF2B5EF4-FFF2-40B4-BE49-F238E27FC236}">
                    <a16:creationId xmlns:a16="http://schemas.microsoft.com/office/drawing/2014/main" id="{0434C0BC-C47F-0D48-BCFF-346BF01384C7}"/>
                  </a:ext>
                </a:extLst>
              </p:cNvPr>
              <p:cNvCxnSpPr/>
              <p:nvPr/>
            </p:nvCxnSpPr>
            <p:spPr>
              <a:xfrm flipV="1">
                <a:off x="6274738" y="2041408"/>
                <a:ext cx="610858" cy="731520"/>
              </a:xfrm>
              <a:prstGeom prst="line">
                <a:avLst/>
              </a:prstGeom>
              <a:noFill/>
              <a:ln w="25400" cap="flat" cmpd="sng" algn="ctr">
                <a:solidFill>
                  <a:srgbClr val="000000"/>
                </a:solidFill>
                <a:prstDash val="solid"/>
              </a:ln>
              <a:effectLst/>
            </p:spPr>
          </p:cxnSp>
          <p:cxnSp>
            <p:nvCxnSpPr>
              <p:cNvPr id="111" name="Straight Connector 110">
                <a:extLst>
                  <a:ext uri="{FF2B5EF4-FFF2-40B4-BE49-F238E27FC236}">
                    <a16:creationId xmlns:a16="http://schemas.microsoft.com/office/drawing/2014/main" id="{E017D2BA-3A52-7240-B2C6-DD4130DF54F2}"/>
                  </a:ext>
                </a:extLst>
              </p:cNvPr>
              <p:cNvCxnSpPr/>
              <p:nvPr/>
            </p:nvCxnSpPr>
            <p:spPr>
              <a:xfrm>
                <a:off x="6877021" y="2046213"/>
                <a:ext cx="126209" cy="1466"/>
              </a:xfrm>
              <a:prstGeom prst="line">
                <a:avLst/>
              </a:prstGeom>
              <a:noFill/>
              <a:ln w="25400" cap="flat" cmpd="sng" algn="ctr">
                <a:solidFill>
                  <a:srgbClr val="000000"/>
                </a:solidFill>
                <a:prstDash val="solid"/>
              </a:ln>
              <a:effectLst/>
            </p:spPr>
          </p:cxnSp>
          <p:cxnSp>
            <p:nvCxnSpPr>
              <p:cNvPr id="112" name="Straight Connector 111">
                <a:extLst>
                  <a:ext uri="{FF2B5EF4-FFF2-40B4-BE49-F238E27FC236}">
                    <a16:creationId xmlns:a16="http://schemas.microsoft.com/office/drawing/2014/main" id="{ED47A0B8-BDFC-814A-92A0-550D752BCBB6}"/>
                  </a:ext>
                </a:extLst>
              </p:cNvPr>
              <p:cNvCxnSpPr/>
              <p:nvPr/>
            </p:nvCxnSpPr>
            <p:spPr>
              <a:xfrm>
                <a:off x="6159768" y="2046762"/>
                <a:ext cx="126209" cy="1466"/>
              </a:xfrm>
              <a:prstGeom prst="line">
                <a:avLst/>
              </a:prstGeom>
              <a:noFill/>
              <a:ln w="25400" cap="flat" cmpd="sng" algn="ctr">
                <a:solidFill>
                  <a:srgbClr val="000000"/>
                </a:solidFill>
                <a:prstDash val="solid"/>
              </a:ln>
              <a:effectLst/>
            </p:spPr>
          </p:cxnSp>
          <p:cxnSp>
            <p:nvCxnSpPr>
              <p:cNvPr id="113" name="Straight Connector 112">
                <a:extLst>
                  <a:ext uri="{FF2B5EF4-FFF2-40B4-BE49-F238E27FC236}">
                    <a16:creationId xmlns:a16="http://schemas.microsoft.com/office/drawing/2014/main" id="{59193330-290D-974C-99C9-D93087B244BB}"/>
                  </a:ext>
                </a:extLst>
              </p:cNvPr>
              <p:cNvCxnSpPr/>
              <p:nvPr/>
            </p:nvCxnSpPr>
            <p:spPr>
              <a:xfrm>
                <a:off x="6155168" y="2764601"/>
                <a:ext cx="126209" cy="1466"/>
              </a:xfrm>
              <a:prstGeom prst="line">
                <a:avLst/>
              </a:prstGeom>
              <a:noFill/>
              <a:ln w="25400" cap="flat" cmpd="sng" algn="ctr">
                <a:solidFill>
                  <a:srgbClr val="000000"/>
                </a:solidFill>
                <a:prstDash val="solid"/>
              </a:ln>
              <a:effectLst/>
            </p:spPr>
          </p:cxnSp>
          <p:cxnSp>
            <p:nvCxnSpPr>
              <p:cNvPr id="114" name="Straight Connector 113">
                <a:extLst>
                  <a:ext uri="{FF2B5EF4-FFF2-40B4-BE49-F238E27FC236}">
                    <a16:creationId xmlns:a16="http://schemas.microsoft.com/office/drawing/2014/main" id="{E3F12039-B0E2-0D4C-9E3F-FCFBE8062172}"/>
                  </a:ext>
                </a:extLst>
              </p:cNvPr>
              <p:cNvCxnSpPr/>
              <p:nvPr/>
            </p:nvCxnSpPr>
            <p:spPr>
              <a:xfrm>
                <a:off x="6878133" y="2760548"/>
                <a:ext cx="126209" cy="1466"/>
              </a:xfrm>
              <a:prstGeom prst="line">
                <a:avLst/>
              </a:prstGeom>
              <a:noFill/>
              <a:ln w="25400" cap="flat" cmpd="sng" algn="ctr">
                <a:solidFill>
                  <a:srgbClr val="000000"/>
                </a:solidFill>
                <a:prstDash val="solid"/>
              </a:ln>
              <a:effectLst/>
            </p:spPr>
          </p:cxnSp>
        </p:grpSp>
        <p:sp>
          <p:nvSpPr>
            <p:cNvPr id="105" name="Rectangle 104">
              <a:extLst>
                <a:ext uri="{FF2B5EF4-FFF2-40B4-BE49-F238E27FC236}">
                  <a16:creationId xmlns:a16="http://schemas.microsoft.com/office/drawing/2014/main" id="{0B61B447-D539-E54F-A49B-C623D0FD8960}"/>
                </a:ext>
              </a:extLst>
            </p:cNvPr>
            <p:cNvSpPr/>
            <p:nvPr/>
          </p:nvSpPr>
          <p:spPr>
            <a:xfrm>
              <a:off x="5154512" y="980085"/>
              <a:ext cx="124251" cy="164592"/>
            </a:xfrm>
            <a:prstGeom prst="rect">
              <a:avLst/>
            </a:prstGeom>
            <a:solidFill>
              <a:sysClr val="window" lastClr="FFFFFF"/>
            </a:solidFill>
            <a:ln w="12700" cap="flat" cmpd="sng" algn="ctr">
              <a:solidFill>
                <a:srgbClr val="000000"/>
              </a:solid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ysClr val="windowText" lastClr="000000"/>
                </a:solidFill>
                <a:effectLst/>
                <a:uLnTx/>
                <a:uFillTx/>
                <a:latin typeface="Gill Sans"/>
                <a:ea typeface="+mn-ea"/>
                <a:cs typeface="Gill Sans"/>
              </a:endParaRPr>
            </a:p>
          </p:txBody>
        </p:sp>
        <p:sp>
          <p:nvSpPr>
            <p:cNvPr id="106" name="Rectangle 105">
              <a:extLst>
                <a:ext uri="{FF2B5EF4-FFF2-40B4-BE49-F238E27FC236}">
                  <a16:creationId xmlns:a16="http://schemas.microsoft.com/office/drawing/2014/main" id="{0D9C6E5E-1C75-6140-8109-763A4BC362FF}"/>
                </a:ext>
              </a:extLst>
            </p:cNvPr>
            <p:cNvSpPr/>
            <p:nvPr/>
          </p:nvSpPr>
          <p:spPr>
            <a:xfrm>
              <a:off x="5155012" y="1332317"/>
              <a:ext cx="128016" cy="164592"/>
            </a:xfrm>
            <a:prstGeom prst="rect">
              <a:avLst/>
            </a:prstGeom>
            <a:solidFill>
              <a:sysClr val="window" lastClr="FFFFFF"/>
            </a:solidFill>
            <a:ln w="12700" cap="flat" cmpd="sng" algn="ctr">
              <a:solidFill>
                <a:srgbClr val="000000"/>
              </a:solid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ysClr val="windowText" lastClr="000000"/>
                </a:solidFill>
                <a:effectLst/>
                <a:uLnTx/>
                <a:uFillTx/>
                <a:latin typeface="Gill Sans"/>
                <a:ea typeface="+mn-ea"/>
                <a:cs typeface="Gill Sans"/>
              </a:endParaRPr>
            </a:p>
          </p:txBody>
        </p:sp>
        <p:sp>
          <p:nvSpPr>
            <p:cNvPr id="107" name="Rectangle 106">
              <a:extLst>
                <a:ext uri="{FF2B5EF4-FFF2-40B4-BE49-F238E27FC236}">
                  <a16:creationId xmlns:a16="http://schemas.microsoft.com/office/drawing/2014/main" id="{16015BF8-B545-9542-B1E3-DC82424F93B7}"/>
                </a:ext>
              </a:extLst>
            </p:cNvPr>
            <p:cNvSpPr/>
            <p:nvPr/>
          </p:nvSpPr>
          <p:spPr>
            <a:xfrm>
              <a:off x="5798217" y="982270"/>
              <a:ext cx="128016" cy="164592"/>
            </a:xfrm>
            <a:prstGeom prst="rect">
              <a:avLst/>
            </a:prstGeom>
            <a:solidFill>
              <a:sysClr val="window" lastClr="FFFFFF"/>
            </a:solidFill>
            <a:ln w="12700" cap="flat" cmpd="sng" algn="ctr">
              <a:solidFill>
                <a:srgbClr val="000000"/>
              </a:solid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ysClr val="windowText" lastClr="000000"/>
                </a:solidFill>
                <a:effectLst/>
                <a:uLnTx/>
                <a:uFillTx/>
                <a:latin typeface="Gill Sans"/>
                <a:ea typeface="+mn-ea"/>
                <a:cs typeface="Gill Sans"/>
              </a:endParaRPr>
            </a:p>
          </p:txBody>
        </p:sp>
        <p:sp>
          <p:nvSpPr>
            <p:cNvPr id="108" name="Rectangle 107">
              <a:extLst>
                <a:ext uri="{FF2B5EF4-FFF2-40B4-BE49-F238E27FC236}">
                  <a16:creationId xmlns:a16="http://schemas.microsoft.com/office/drawing/2014/main" id="{8DBA774B-940C-D043-845F-1EEA0FC41CB8}"/>
                </a:ext>
              </a:extLst>
            </p:cNvPr>
            <p:cNvSpPr/>
            <p:nvPr/>
          </p:nvSpPr>
          <p:spPr>
            <a:xfrm>
              <a:off x="5798217" y="1331600"/>
              <a:ext cx="128016" cy="164592"/>
            </a:xfrm>
            <a:prstGeom prst="rect">
              <a:avLst/>
            </a:prstGeom>
            <a:solidFill>
              <a:sysClr val="window" lastClr="FFFFFF"/>
            </a:solidFill>
            <a:ln w="12700" cap="flat" cmpd="sng" algn="ctr">
              <a:solidFill>
                <a:srgbClr val="000000"/>
              </a:solid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dirty="0">
                <a:ln>
                  <a:noFill/>
                </a:ln>
                <a:solidFill>
                  <a:sysClr val="windowText" lastClr="000000"/>
                </a:solidFill>
                <a:effectLst/>
                <a:uLnTx/>
                <a:uFillTx/>
                <a:latin typeface="Gill Sans"/>
                <a:ea typeface="+mn-ea"/>
                <a:cs typeface="Gill Sans"/>
              </a:endParaRPr>
            </a:p>
          </p:txBody>
        </p:sp>
      </p:grpSp>
      <p:grpSp>
        <p:nvGrpSpPr>
          <p:cNvPr id="115" name="Group 114">
            <a:extLst>
              <a:ext uri="{FF2B5EF4-FFF2-40B4-BE49-F238E27FC236}">
                <a16:creationId xmlns:a16="http://schemas.microsoft.com/office/drawing/2014/main" id="{28366702-73B6-5E46-BDA3-FF09818D13C7}"/>
              </a:ext>
            </a:extLst>
          </p:cNvPr>
          <p:cNvGrpSpPr/>
          <p:nvPr/>
        </p:nvGrpSpPr>
        <p:grpSpPr>
          <a:xfrm>
            <a:off x="3759995" y="4795644"/>
            <a:ext cx="925253" cy="976501"/>
            <a:chOff x="3512643" y="1911347"/>
            <a:chExt cx="925253" cy="976501"/>
          </a:xfrm>
        </p:grpSpPr>
        <p:sp>
          <p:nvSpPr>
            <p:cNvPr id="116" name="TextBox 115">
              <a:extLst>
                <a:ext uri="{FF2B5EF4-FFF2-40B4-BE49-F238E27FC236}">
                  <a16:creationId xmlns:a16="http://schemas.microsoft.com/office/drawing/2014/main" id="{BD0B06D2-2143-CE43-8534-6BD8956C9B86}"/>
                </a:ext>
              </a:extLst>
            </p:cNvPr>
            <p:cNvSpPr txBox="1"/>
            <p:nvPr/>
          </p:nvSpPr>
          <p:spPr>
            <a:xfrm>
              <a:off x="3512643" y="2580071"/>
              <a:ext cx="925253" cy="307777"/>
            </a:xfrm>
            <a:prstGeom prst="rect">
              <a:avLst/>
            </a:prstGeom>
            <a:noFill/>
          </p:spPr>
          <p:txBody>
            <a:bodyPr wrap="none" rtlCol="0">
              <a:spAutoFit/>
            </a:bodyPr>
            <a:lstStyle/>
            <a:p>
              <a:r>
                <a:rPr lang="en-US" sz="1400" dirty="0">
                  <a:latin typeface="Gill Sans" charset="0"/>
                  <a:ea typeface="Gill Sans" charset="0"/>
                  <a:cs typeface="Gill Sans" charset="0"/>
                </a:rPr>
                <a:t>Machine 1</a:t>
              </a:r>
            </a:p>
          </p:txBody>
        </p:sp>
        <p:grpSp>
          <p:nvGrpSpPr>
            <p:cNvPr id="117" name="Group 116">
              <a:extLst>
                <a:ext uri="{FF2B5EF4-FFF2-40B4-BE49-F238E27FC236}">
                  <a16:creationId xmlns:a16="http://schemas.microsoft.com/office/drawing/2014/main" id="{3F6C1324-3FBC-654D-8873-86A5BED59905}"/>
                </a:ext>
              </a:extLst>
            </p:cNvPr>
            <p:cNvGrpSpPr/>
            <p:nvPr/>
          </p:nvGrpSpPr>
          <p:grpSpPr>
            <a:xfrm>
              <a:off x="3625646" y="1911347"/>
              <a:ext cx="699247" cy="685452"/>
              <a:chOff x="3596958" y="1911347"/>
              <a:chExt cx="699247" cy="685452"/>
            </a:xfrm>
          </p:grpSpPr>
          <p:sp>
            <p:nvSpPr>
              <p:cNvPr id="118" name="Rectangle 117">
                <a:extLst>
                  <a:ext uri="{FF2B5EF4-FFF2-40B4-BE49-F238E27FC236}">
                    <a16:creationId xmlns:a16="http://schemas.microsoft.com/office/drawing/2014/main" id="{CD817577-C8F6-0E47-B393-BDBBF4C559B8}"/>
                  </a:ext>
                </a:extLst>
              </p:cNvPr>
              <p:cNvSpPr/>
              <p:nvPr/>
            </p:nvSpPr>
            <p:spPr>
              <a:xfrm>
                <a:off x="3596958" y="1911347"/>
                <a:ext cx="699247" cy="685452"/>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nvGrpSpPr>
              <p:cNvPr id="119" name="Group 118">
                <a:extLst>
                  <a:ext uri="{FF2B5EF4-FFF2-40B4-BE49-F238E27FC236}">
                    <a16:creationId xmlns:a16="http://schemas.microsoft.com/office/drawing/2014/main" id="{832CD713-F9A1-ED41-83F0-0D6458A2E5D7}"/>
                  </a:ext>
                </a:extLst>
              </p:cNvPr>
              <p:cNvGrpSpPr/>
              <p:nvPr/>
            </p:nvGrpSpPr>
            <p:grpSpPr>
              <a:xfrm>
                <a:off x="3671858" y="1979753"/>
                <a:ext cx="549446" cy="548640"/>
                <a:chOff x="5164062" y="3234231"/>
                <a:chExt cx="549446" cy="548640"/>
              </a:xfrm>
            </p:grpSpPr>
            <p:sp>
              <p:nvSpPr>
                <p:cNvPr id="120" name="Rectangle 119">
                  <a:extLst>
                    <a:ext uri="{FF2B5EF4-FFF2-40B4-BE49-F238E27FC236}">
                      <a16:creationId xmlns:a16="http://schemas.microsoft.com/office/drawing/2014/main" id="{E332CB80-1E65-FD43-9F73-D948FC91514F}"/>
                    </a:ext>
                  </a:extLst>
                </p:cNvPr>
                <p:cNvSpPr>
                  <a:spLocks noChangeAspect="1"/>
                </p:cNvSpPr>
                <p:nvPr/>
              </p:nvSpPr>
              <p:spPr>
                <a:xfrm>
                  <a:off x="5164062" y="3234231"/>
                  <a:ext cx="274755" cy="274320"/>
                </a:xfrm>
                <a:prstGeom prst="rect">
                  <a:avLst/>
                </a:prstGeom>
                <a:solidFill>
                  <a:schemeClr val="bg1"/>
                </a:solidFill>
                <a:ln w="158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Gill Sans" charset="0"/>
                    <a:ea typeface="Gill Sans" charset="0"/>
                    <a:cs typeface="Gill Sans" charset="0"/>
                  </a:endParaRPr>
                </a:p>
              </p:txBody>
            </p:sp>
            <p:sp>
              <p:nvSpPr>
                <p:cNvPr id="121" name="Rectangle 120">
                  <a:extLst>
                    <a:ext uri="{FF2B5EF4-FFF2-40B4-BE49-F238E27FC236}">
                      <a16:creationId xmlns:a16="http://schemas.microsoft.com/office/drawing/2014/main" id="{B14990D5-BB58-B748-AB20-C8A4E466981E}"/>
                    </a:ext>
                  </a:extLst>
                </p:cNvPr>
                <p:cNvSpPr>
                  <a:spLocks noChangeAspect="1"/>
                </p:cNvSpPr>
                <p:nvPr/>
              </p:nvSpPr>
              <p:spPr>
                <a:xfrm>
                  <a:off x="5438753" y="3234231"/>
                  <a:ext cx="274755" cy="274320"/>
                </a:xfrm>
                <a:prstGeom prst="rect">
                  <a:avLst/>
                </a:prstGeom>
                <a:solidFill>
                  <a:schemeClr val="tx1">
                    <a:lumMod val="75000"/>
                    <a:lumOff val="25000"/>
                  </a:schemeClr>
                </a:solidFill>
                <a:ln w="158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Gill Sans" charset="0"/>
                    <a:ea typeface="Gill Sans" charset="0"/>
                    <a:cs typeface="Gill Sans" charset="0"/>
                  </a:endParaRPr>
                </a:p>
              </p:txBody>
            </p:sp>
            <p:sp>
              <p:nvSpPr>
                <p:cNvPr id="122" name="Rectangle 121">
                  <a:extLst>
                    <a:ext uri="{FF2B5EF4-FFF2-40B4-BE49-F238E27FC236}">
                      <a16:creationId xmlns:a16="http://schemas.microsoft.com/office/drawing/2014/main" id="{FF2405B9-D976-6F44-9AED-373D21805884}"/>
                    </a:ext>
                  </a:extLst>
                </p:cNvPr>
                <p:cNvSpPr>
                  <a:spLocks noChangeAspect="1"/>
                </p:cNvSpPr>
                <p:nvPr/>
              </p:nvSpPr>
              <p:spPr>
                <a:xfrm>
                  <a:off x="5164062" y="3508551"/>
                  <a:ext cx="274755" cy="274320"/>
                </a:xfrm>
                <a:prstGeom prst="rect">
                  <a:avLst/>
                </a:prstGeom>
                <a:solidFill>
                  <a:schemeClr val="tx1">
                    <a:lumMod val="75000"/>
                    <a:lumOff val="25000"/>
                  </a:schemeClr>
                </a:solidFill>
                <a:ln w="158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Gill Sans" charset="0"/>
                    <a:ea typeface="Gill Sans" charset="0"/>
                    <a:cs typeface="Gill Sans" charset="0"/>
                  </a:endParaRPr>
                </a:p>
              </p:txBody>
            </p:sp>
            <p:sp>
              <p:nvSpPr>
                <p:cNvPr id="123" name="Rectangle 122">
                  <a:extLst>
                    <a:ext uri="{FF2B5EF4-FFF2-40B4-BE49-F238E27FC236}">
                      <a16:creationId xmlns:a16="http://schemas.microsoft.com/office/drawing/2014/main" id="{D73B6F9C-7E7E-E54E-AD6C-F468FF842D90}"/>
                    </a:ext>
                  </a:extLst>
                </p:cNvPr>
                <p:cNvSpPr>
                  <a:spLocks noChangeAspect="1"/>
                </p:cNvSpPr>
                <p:nvPr/>
              </p:nvSpPr>
              <p:spPr>
                <a:xfrm>
                  <a:off x="5438753" y="3508551"/>
                  <a:ext cx="274755" cy="274320"/>
                </a:xfrm>
                <a:prstGeom prst="rect">
                  <a:avLst/>
                </a:prstGeom>
                <a:solidFill>
                  <a:schemeClr val="tx1">
                    <a:lumMod val="75000"/>
                    <a:lumOff val="25000"/>
                  </a:schemeClr>
                </a:solidFill>
                <a:ln w="158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Gill Sans" charset="0"/>
                    <a:ea typeface="Gill Sans" charset="0"/>
                    <a:cs typeface="Gill Sans" charset="0"/>
                  </a:endParaRPr>
                </a:p>
              </p:txBody>
            </p:sp>
          </p:grpSp>
        </p:grpSp>
      </p:grpSp>
      <p:grpSp>
        <p:nvGrpSpPr>
          <p:cNvPr id="124" name="Group 123">
            <a:extLst>
              <a:ext uri="{FF2B5EF4-FFF2-40B4-BE49-F238E27FC236}">
                <a16:creationId xmlns:a16="http://schemas.microsoft.com/office/drawing/2014/main" id="{83590F39-FDB9-1149-92D1-5E3AE581EE0B}"/>
              </a:ext>
            </a:extLst>
          </p:cNvPr>
          <p:cNvGrpSpPr/>
          <p:nvPr/>
        </p:nvGrpSpPr>
        <p:grpSpPr>
          <a:xfrm>
            <a:off x="4794827" y="4795644"/>
            <a:ext cx="925253" cy="976501"/>
            <a:chOff x="3512643" y="1911347"/>
            <a:chExt cx="925253" cy="976501"/>
          </a:xfrm>
        </p:grpSpPr>
        <p:sp>
          <p:nvSpPr>
            <p:cNvPr id="125" name="TextBox 124">
              <a:extLst>
                <a:ext uri="{FF2B5EF4-FFF2-40B4-BE49-F238E27FC236}">
                  <a16:creationId xmlns:a16="http://schemas.microsoft.com/office/drawing/2014/main" id="{2CC4702E-0116-C64A-96F3-6B4F01128A26}"/>
                </a:ext>
              </a:extLst>
            </p:cNvPr>
            <p:cNvSpPr txBox="1"/>
            <p:nvPr/>
          </p:nvSpPr>
          <p:spPr>
            <a:xfrm>
              <a:off x="3512643" y="2580071"/>
              <a:ext cx="925253" cy="307777"/>
            </a:xfrm>
            <a:prstGeom prst="rect">
              <a:avLst/>
            </a:prstGeom>
            <a:noFill/>
          </p:spPr>
          <p:txBody>
            <a:bodyPr wrap="none" rtlCol="0">
              <a:spAutoFit/>
            </a:bodyPr>
            <a:lstStyle/>
            <a:p>
              <a:r>
                <a:rPr lang="en-US" sz="1400" dirty="0">
                  <a:latin typeface="Gill Sans" charset="0"/>
                  <a:ea typeface="Gill Sans" charset="0"/>
                  <a:cs typeface="Gill Sans" charset="0"/>
                </a:rPr>
                <a:t>Machine 2</a:t>
              </a:r>
            </a:p>
          </p:txBody>
        </p:sp>
        <p:grpSp>
          <p:nvGrpSpPr>
            <p:cNvPr id="126" name="Group 125">
              <a:extLst>
                <a:ext uri="{FF2B5EF4-FFF2-40B4-BE49-F238E27FC236}">
                  <a16:creationId xmlns:a16="http://schemas.microsoft.com/office/drawing/2014/main" id="{D5551569-D6A4-5D45-B693-7B724F003BCE}"/>
                </a:ext>
              </a:extLst>
            </p:cNvPr>
            <p:cNvGrpSpPr/>
            <p:nvPr/>
          </p:nvGrpSpPr>
          <p:grpSpPr>
            <a:xfrm>
              <a:off x="3625646" y="1911347"/>
              <a:ext cx="699247" cy="685452"/>
              <a:chOff x="3596958" y="1911347"/>
              <a:chExt cx="699247" cy="685452"/>
            </a:xfrm>
          </p:grpSpPr>
          <p:sp>
            <p:nvSpPr>
              <p:cNvPr id="127" name="Rectangle 126">
                <a:extLst>
                  <a:ext uri="{FF2B5EF4-FFF2-40B4-BE49-F238E27FC236}">
                    <a16:creationId xmlns:a16="http://schemas.microsoft.com/office/drawing/2014/main" id="{4D2588C9-4A98-864F-AE5D-67ECAED6C988}"/>
                  </a:ext>
                </a:extLst>
              </p:cNvPr>
              <p:cNvSpPr/>
              <p:nvPr/>
            </p:nvSpPr>
            <p:spPr>
              <a:xfrm>
                <a:off x="3596958" y="1911347"/>
                <a:ext cx="699247" cy="685452"/>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nvGrpSpPr>
              <p:cNvPr id="128" name="Group 127">
                <a:extLst>
                  <a:ext uri="{FF2B5EF4-FFF2-40B4-BE49-F238E27FC236}">
                    <a16:creationId xmlns:a16="http://schemas.microsoft.com/office/drawing/2014/main" id="{B580B927-276C-474C-AFD5-EFC9B2BA5815}"/>
                  </a:ext>
                </a:extLst>
              </p:cNvPr>
              <p:cNvGrpSpPr/>
              <p:nvPr/>
            </p:nvGrpSpPr>
            <p:grpSpPr>
              <a:xfrm>
                <a:off x="3671858" y="1979753"/>
                <a:ext cx="549446" cy="548640"/>
                <a:chOff x="5164062" y="3234231"/>
                <a:chExt cx="549446" cy="548640"/>
              </a:xfrm>
            </p:grpSpPr>
            <p:sp>
              <p:nvSpPr>
                <p:cNvPr id="129" name="Rectangle 128">
                  <a:extLst>
                    <a:ext uri="{FF2B5EF4-FFF2-40B4-BE49-F238E27FC236}">
                      <a16:creationId xmlns:a16="http://schemas.microsoft.com/office/drawing/2014/main" id="{04099FD5-89D1-6447-9A1F-670BA52819F3}"/>
                    </a:ext>
                  </a:extLst>
                </p:cNvPr>
                <p:cNvSpPr>
                  <a:spLocks noChangeAspect="1"/>
                </p:cNvSpPr>
                <p:nvPr/>
              </p:nvSpPr>
              <p:spPr>
                <a:xfrm>
                  <a:off x="5164062" y="3234231"/>
                  <a:ext cx="274755" cy="274320"/>
                </a:xfrm>
                <a:prstGeom prst="rect">
                  <a:avLst/>
                </a:prstGeom>
                <a:solidFill>
                  <a:schemeClr val="tx1">
                    <a:lumMod val="75000"/>
                    <a:lumOff val="25000"/>
                  </a:schemeClr>
                </a:solidFill>
                <a:ln w="158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Gill Sans" charset="0"/>
                    <a:ea typeface="Gill Sans" charset="0"/>
                    <a:cs typeface="Gill Sans" charset="0"/>
                  </a:endParaRPr>
                </a:p>
              </p:txBody>
            </p:sp>
            <p:sp>
              <p:nvSpPr>
                <p:cNvPr id="130" name="Rectangle 129">
                  <a:extLst>
                    <a:ext uri="{FF2B5EF4-FFF2-40B4-BE49-F238E27FC236}">
                      <a16:creationId xmlns:a16="http://schemas.microsoft.com/office/drawing/2014/main" id="{D3C4DA15-4624-DB45-963E-34B23F8098D9}"/>
                    </a:ext>
                  </a:extLst>
                </p:cNvPr>
                <p:cNvSpPr>
                  <a:spLocks noChangeAspect="1"/>
                </p:cNvSpPr>
                <p:nvPr/>
              </p:nvSpPr>
              <p:spPr>
                <a:xfrm>
                  <a:off x="5438753" y="3234231"/>
                  <a:ext cx="274755" cy="274320"/>
                </a:xfrm>
                <a:prstGeom prst="rect">
                  <a:avLst/>
                </a:prstGeom>
                <a:solidFill>
                  <a:schemeClr val="bg1"/>
                </a:solidFill>
                <a:ln w="158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Gill Sans" charset="0"/>
                    <a:ea typeface="Gill Sans" charset="0"/>
                    <a:cs typeface="Gill Sans" charset="0"/>
                  </a:endParaRPr>
                </a:p>
              </p:txBody>
            </p:sp>
            <p:sp>
              <p:nvSpPr>
                <p:cNvPr id="131" name="Rectangle 130">
                  <a:extLst>
                    <a:ext uri="{FF2B5EF4-FFF2-40B4-BE49-F238E27FC236}">
                      <a16:creationId xmlns:a16="http://schemas.microsoft.com/office/drawing/2014/main" id="{7F0E5F37-4107-4543-956A-7177233CBF32}"/>
                    </a:ext>
                  </a:extLst>
                </p:cNvPr>
                <p:cNvSpPr>
                  <a:spLocks noChangeAspect="1"/>
                </p:cNvSpPr>
                <p:nvPr/>
              </p:nvSpPr>
              <p:spPr>
                <a:xfrm>
                  <a:off x="5164062" y="3508551"/>
                  <a:ext cx="274755" cy="274320"/>
                </a:xfrm>
                <a:prstGeom prst="rect">
                  <a:avLst/>
                </a:prstGeom>
                <a:solidFill>
                  <a:schemeClr val="tx1">
                    <a:lumMod val="75000"/>
                    <a:lumOff val="25000"/>
                  </a:schemeClr>
                </a:solidFill>
                <a:ln w="158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Gill Sans" charset="0"/>
                    <a:ea typeface="Gill Sans" charset="0"/>
                    <a:cs typeface="Gill Sans" charset="0"/>
                  </a:endParaRPr>
                </a:p>
              </p:txBody>
            </p:sp>
            <p:sp>
              <p:nvSpPr>
                <p:cNvPr id="132" name="Rectangle 131">
                  <a:extLst>
                    <a:ext uri="{FF2B5EF4-FFF2-40B4-BE49-F238E27FC236}">
                      <a16:creationId xmlns:a16="http://schemas.microsoft.com/office/drawing/2014/main" id="{F5751CF2-282A-C14B-A40C-8749019191F1}"/>
                    </a:ext>
                  </a:extLst>
                </p:cNvPr>
                <p:cNvSpPr>
                  <a:spLocks noChangeAspect="1"/>
                </p:cNvSpPr>
                <p:nvPr/>
              </p:nvSpPr>
              <p:spPr>
                <a:xfrm>
                  <a:off x="5438753" y="3508551"/>
                  <a:ext cx="274755" cy="274320"/>
                </a:xfrm>
                <a:prstGeom prst="rect">
                  <a:avLst/>
                </a:prstGeom>
                <a:solidFill>
                  <a:schemeClr val="tx1">
                    <a:lumMod val="75000"/>
                    <a:lumOff val="25000"/>
                  </a:schemeClr>
                </a:solidFill>
                <a:ln w="158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Gill Sans" charset="0"/>
                    <a:ea typeface="Gill Sans" charset="0"/>
                    <a:cs typeface="Gill Sans" charset="0"/>
                  </a:endParaRPr>
                </a:p>
              </p:txBody>
            </p:sp>
          </p:grpSp>
        </p:grpSp>
      </p:grpSp>
      <p:grpSp>
        <p:nvGrpSpPr>
          <p:cNvPr id="133" name="Group 132">
            <a:extLst>
              <a:ext uri="{FF2B5EF4-FFF2-40B4-BE49-F238E27FC236}">
                <a16:creationId xmlns:a16="http://schemas.microsoft.com/office/drawing/2014/main" id="{86C3C94F-8F52-8D4F-A15F-A375EA52832A}"/>
              </a:ext>
            </a:extLst>
          </p:cNvPr>
          <p:cNvGrpSpPr/>
          <p:nvPr/>
        </p:nvGrpSpPr>
        <p:grpSpPr>
          <a:xfrm>
            <a:off x="5965596" y="4795644"/>
            <a:ext cx="925253" cy="976501"/>
            <a:chOff x="3512643" y="1911347"/>
            <a:chExt cx="925253" cy="976501"/>
          </a:xfrm>
        </p:grpSpPr>
        <p:sp>
          <p:nvSpPr>
            <p:cNvPr id="134" name="TextBox 133">
              <a:extLst>
                <a:ext uri="{FF2B5EF4-FFF2-40B4-BE49-F238E27FC236}">
                  <a16:creationId xmlns:a16="http://schemas.microsoft.com/office/drawing/2014/main" id="{F0E5960D-C5CF-0441-B3E0-702BD6D6E51D}"/>
                </a:ext>
              </a:extLst>
            </p:cNvPr>
            <p:cNvSpPr txBox="1"/>
            <p:nvPr/>
          </p:nvSpPr>
          <p:spPr>
            <a:xfrm>
              <a:off x="3512643" y="2580071"/>
              <a:ext cx="925253" cy="307777"/>
            </a:xfrm>
            <a:prstGeom prst="rect">
              <a:avLst/>
            </a:prstGeom>
            <a:noFill/>
          </p:spPr>
          <p:txBody>
            <a:bodyPr wrap="none" rtlCol="0">
              <a:spAutoFit/>
            </a:bodyPr>
            <a:lstStyle/>
            <a:p>
              <a:r>
                <a:rPr lang="en-US" sz="1400" dirty="0">
                  <a:latin typeface="Gill Sans" charset="0"/>
                  <a:ea typeface="Gill Sans" charset="0"/>
                  <a:cs typeface="Gill Sans" charset="0"/>
                </a:rPr>
                <a:t>Machine 3</a:t>
              </a:r>
            </a:p>
          </p:txBody>
        </p:sp>
        <p:grpSp>
          <p:nvGrpSpPr>
            <p:cNvPr id="135" name="Group 134">
              <a:extLst>
                <a:ext uri="{FF2B5EF4-FFF2-40B4-BE49-F238E27FC236}">
                  <a16:creationId xmlns:a16="http://schemas.microsoft.com/office/drawing/2014/main" id="{792DFC62-2EC7-C348-9C24-DF1043126CC2}"/>
                </a:ext>
              </a:extLst>
            </p:cNvPr>
            <p:cNvGrpSpPr/>
            <p:nvPr/>
          </p:nvGrpSpPr>
          <p:grpSpPr>
            <a:xfrm>
              <a:off x="3625646" y="1911347"/>
              <a:ext cx="699247" cy="685452"/>
              <a:chOff x="3596958" y="1911347"/>
              <a:chExt cx="699247" cy="685452"/>
            </a:xfrm>
          </p:grpSpPr>
          <p:sp>
            <p:nvSpPr>
              <p:cNvPr id="136" name="Rectangle 135">
                <a:extLst>
                  <a:ext uri="{FF2B5EF4-FFF2-40B4-BE49-F238E27FC236}">
                    <a16:creationId xmlns:a16="http://schemas.microsoft.com/office/drawing/2014/main" id="{283A91CB-9045-3648-AA7F-95320FECF01E}"/>
                  </a:ext>
                </a:extLst>
              </p:cNvPr>
              <p:cNvSpPr/>
              <p:nvPr/>
            </p:nvSpPr>
            <p:spPr>
              <a:xfrm>
                <a:off x="3596958" y="1911347"/>
                <a:ext cx="699247" cy="685452"/>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nvGrpSpPr>
              <p:cNvPr id="137" name="Group 136">
                <a:extLst>
                  <a:ext uri="{FF2B5EF4-FFF2-40B4-BE49-F238E27FC236}">
                    <a16:creationId xmlns:a16="http://schemas.microsoft.com/office/drawing/2014/main" id="{DB3B47F6-2C98-BA43-8C0A-10ED430AC882}"/>
                  </a:ext>
                </a:extLst>
              </p:cNvPr>
              <p:cNvGrpSpPr/>
              <p:nvPr/>
            </p:nvGrpSpPr>
            <p:grpSpPr>
              <a:xfrm>
                <a:off x="3671858" y="1979753"/>
                <a:ext cx="549446" cy="548640"/>
                <a:chOff x="5164062" y="3234231"/>
                <a:chExt cx="549446" cy="548640"/>
              </a:xfrm>
            </p:grpSpPr>
            <p:sp>
              <p:nvSpPr>
                <p:cNvPr id="138" name="Rectangle 137">
                  <a:extLst>
                    <a:ext uri="{FF2B5EF4-FFF2-40B4-BE49-F238E27FC236}">
                      <a16:creationId xmlns:a16="http://schemas.microsoft.com/office/drawing/2014/main" id="{0CB40CAE-9F13-2147-925F-3030793A97D4}"/>
                    </a:ext>
                  </a:extLst>
                </p:cNvPr>
                <p:cNvSpPr>
                  <a:spLocks noChangeAspect="1"/>
                </p:cNvSpPr>
                <p:nvPr/>
              </p:nvSpPr>
              <p:spPr>
                <a:xfrm>
                  <a:off x="5164062" y="3234231"/>
                  <a:ext cx="274755" cy="274320"/>
                </a:xfrm>
                <a:prstGeom prst="rect">
                  <a:avLst/>
                </a:prstGeom>
                <a:solidFill>
                  <a:schemeClr val="bg1"/>
                </a:solidFill>
                <a:ln w="158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Gill Sans" charset="0"/>
                    <a:ea typeface="Gill Sans" charset="0"/>
                    <a:cs typeface="Gill Sans" charset="0"/>
                  </a:endParaRPr>
                </a:p>
              </p:txBody>
            </p:sp>
            <p:sp>
              <p:nvSpPr>
                <p:cNvPr id="139" name="Rectangle 138">
                  <a:extLst>
                    <a:ext uri="{FF2B5EF4-FFF2-40B4-BE49-F238E27FC236}">
                      <a16:creationId xmlns:a16="http://schemas.microsoft.com/office/drawing/2014/main" id="{E7BD0D9E-7450-0645-ABEB-03233B47BE2E}"/>
                    </a:ext>
                  </a:extLst>
                </p:cNvPr>
                <p:cNvSpPr>
                  <a:spLocks noChangeAspect="1"/>
                </p:cNvSpPr>
                <p:nvPr/>
              </p:nvSpPr>
              <p:spPr>
                <a:xfrm>
                  <a:off x="5438753" y="3234231"/>
                  <a:ext cx="274755" cy="274320"/>
                </a:xfrm>
                <a:prstGeom prst="rect">
                  <a:avLst/>
                </a:prstGeom>
                <a:solidFill>
                  <a:schemeClr val="tx1">
                    <a:lumMod val="75000"/>
                    <a:lumOff val="25000"/>
                  </a:schemeClr>
                </a:solidFill>
                <a:ln w="158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Gill Sans" charset="0"/>
                    <a:ea typeface="Gill Sans" charset="0"/>
                    <a:cs typeface="Gill Sans" charset="0"/>
                  </a:endParaRPr>
                </a:p>
              </p:txBody>
            </p:sp>
            <p:sp>
              <p:nvSpPr>
                <p:cNvPr id="140" name="Rectangle 139">
                  <a:extLst>
                    <a:ext uri="{FF2B5EF4-FFF2-40B4-BE49-F238E27FC236}">
                      <a16:creationId xmlns:a16="http://schemas.microsoft.com/office/drawing/2014/main" id="{A3E3293D-469F-CF44-9106-10595E223B16}"/>
                    </a:ext>
                  </a:extLst>
                </p:cNvPr>
                <p:cNvSpPr>
                  <a:spLocks noChangeAspect="1"/>
                </p:cNvSpPr>
                <p:nvPr/>
              </p:nvSpPr>
              <p:spPr>
                <a:xfrm>
                  <a:off x="5164062" y="3508551"/>
                  <a:ext cx="274755" cy="274320"/>
                </a:xfrm>
                <a:prstGeom prst="rect">
                  <a:avLst/>
                </a:prstGeom>
                <a:solidFill>
                  <a:schemeClr val="tx1">
                    <a:lumMod val="75000"/>
                    <a:lumOff val="25000"/>
                  </a:schemeClr>
                </a:solidFill>
                <a:ln w="158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Gill Sans" charset="0"/>
                    <a:ea typeface="Gill Sans" charset="0"/>
                    <a:cs typeface="Gill Sans" charset="0"/>
                  </a:endParaRPr>
                </a:p>
              </p:txBody>
            </p:sp>
            <p:sp>
              <p:nvSpPr>
                <p:cNvPr id="141" name="Rectangle 140">
                  <a:extLst>
                    <a:ext uri="{FF2B5EF4-FFF2-40B4-BE49-F238E27FC236}">
                      <a16:creationId xmlns:a16="http://schemas.microsoft.com/office/drawing/2014/main" id="{8709A542-13FA-4E48-98E5-3F62EC655CA6}"/>
                    </a:ext>
                  </a:extLst>
                </p:cNvPr>
                <p:cNvSpPr>
                  <a:spLocks noChangeAspect="1"/>
                </p:cNvSpPr>
                <p:nvPr/>
              </p:nvSpPr>
              <p:spPr>
                <a:xfrm>
                  <a:off x="5438753" y="3508551"/>
                  <a:ext cx="274755" cy="274320"/>
                </a:xfrm>
                <a:prstGeom prst="rect">
                  <a:avLst/>
                </a:prstGeom>
                <a:solidFill>
                  <a:schemeClr val="tx1">
                    <a:lumMod val="75000"/>
                    <a:lumOff val="25000"/>
                  </a:schemeClr>
                </a:solidFill>
                <a:ln w="158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Gill Sans" charset="0"/>
                    <a:ea typeface="Gill Sans" charset="0"/>
                    <a:cs typeface="Gill Sans" charset="0"/>
                  </a:endParaRPr>
                </a:p>
              </p:txBody>
            </p:sp>
          </p:grpSp>
        </p:grpSp>
      </p:grpSp>
      <p:grpSp>
        <p:nvGrpSpPr>
          <p:cNvPr id="142" name="Group 141">
            <a:extLst>
              <a:ext uri="{FF2B5EF4-FFF2-40B4-BE49-F238E27FC236}">
                <a16:creationId xmlns:a16="http://schemas.microsoft.com/office/drawing/2014/main" id="{3871FAF7-C867-8E48-A036-E0AEE2759E57}"/>
              </a:ext>
            </a:extLst>
          </p:cNvPr>
          <p:cNvGrpSpPr/>
          <p:nvPr/>
        </p:nvGrpSpPr>
        <p:grpSpPr>
          <a:xfrm>
            <a:off x="7032600" y="4795644"/>
            <a:ext cx="925253" cy="976501"/>
            <a:chOff x="3512643" y="1911347"/>
            <a:chExt cx="925253" cy="976501"/>
          </a:xfrm>
        </p:grpSpPr>
        <p:sp>
          <p:nvSpPr>
            <p:cNvPr id="143" name="TextBox 142">
              <a:extLst>
                <a:ext uri="{FF2B5EF4-FFF2-40B4-BE49-F238E27FC236}">
                  <a16:creationId xmlns:a16="http://schemas.microsoft.com/office/drawing/2014/main" id="{DABCB66B-E1E6-1846-8339-BAEC7E90A37D}"/>
                </a:ext>
              </a:extLst>
            </p:cNvPr>
            <p:cNvSpPr txBox="1"/>
            <p:nvPr/>
          </p:nvSpPr>
          <p:spPr>
            <a:xfrm>
              <a:off x="3512643" y="2580071"/>
              <a:ext cx="925253" cy="307777"/>
            </a:xfrm>
            <a:prstGeom prst="rect">
              <a:avLst/>
            </a:prstGeom>
            <a:noFill/>
          </p:spPr>
          <p:txBody>
            <a:bodyPr wrap="none" rtlCol="0">
              <a:spAutoFit/>
            </a:bodyPr>
            <a:lstStyle/>
            <a:p>
              <a:r>
                <a:rPr lang="en-US" sz="1400" dirty="0">
                  <a:latin typeface="Gill Sans" charset="0"/>
                  <a:ea typeface="Gill Sans" charset="0"/>
                  <a:cs typeface="Gill Sans" charset="0"/>
                </a:rPr>
                <a:t>Machine 4</a:t>
              </a:r>
            </a:p>
          </p:txBody>
        </p:sp>
        <p:grpSp>
          <p:nvGrpSpPr>
            <p:cNvPr id="144" name="Group 143">
              <a:extLst>
                <a:ext uri="{FF2B5EF4-FFF2-40B4-BE49-F238E27FC236}">
                  <a16:creationId xmlns:a16="http://schemas.microsoft.com/office/drawing/2014/main" id="{98925255-AFFA-7844-903C-7EAA608B4823}"/>
                </a:ext>
              </a:extLst>
            </p:cNvPr>
            <p:cNvGrpSpPr/>
            <p:nvPr/>
          </p:nvGrpSpPr>
          <p:grpSpPr>
            <a:xfrm>
              <a:off x="3625646" y="1911347"/>
              <a:ext cx="699247" cy="685452"/>
              <a:chOff x="3596958" y="1911347"/>
              <a:chExt cx="699247" cy="685452"/>
            </a:xfrm>
          </p:grpSpPr>
          <p:sp>
            <p:nvSpPr>
              <p:cNvPr id="145" name="Rectangle 144">
                <a:extLst>
                  <a:ext uri="{FF2B5EF4-FFF2-40B4-BE49-F238E27FC236}">
                    <a16:creationId xmlns:a16="http://schemas.microsoft.com/office/drawing/2014/main" id="{26F6AAB0-AA5B-2745-A8A9-505181F27855}"/>
                  </a:ext>
                </a:extLst>
              </p:cNvPr>
              <p:cNvSpPr/>
              <p:nvPr/>
            </p:nvSpPr>
            <p:spPr>
              <a:xfrm>
                <a:off x="3596958" y="1911347"/>
                <a:ext cx="699247" cy="685452"/>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nvGrpSpPr>
              <p:cNvPr id="146" name="Group 145">
                <a:extLst>
                  <a:ext uri="{FF2B5EF4-FFF2-40B4-BE49-F238E27FC236}">
                    <a16:creationId xmlns:a16="http://schemas.microsoft.com/office/drawing/2014/main" id="{6989BB63-0D60-B643-88B3-4B86C38EC41D}"/>
                  </a:ext>
                </a:extLst>
              </p:cNvPr>
              <p:cNvGrpSpPr/>
              <p:nvPr/>
            </p:nvGrpSpPr>
            <p:grpSpPr>
              <a:xfrm>
                <a:off x="3671858" y="1979753"/>
                <a:ext cx="549446" cy="548640"/>
                <a:chOff x="5164062" y="3234231"/>
                <a:chExt cx="549446" cy="548640"/>
              </a:xfrm>
            </p:grpSpPr>
            <p:sp>
              <p:nvSpPr>
                <p:cNvPr id="147" name="Rectangle 146">
                  <a:extLst>
                    <a:ext uri="{FF2B5EF4-FFF2-40B4-BE49-F238E27FC236}">
                      <a16:creationId xmlns:a16="http://schemas.microsoft.com/office/drawing/2014/main" id="{552BEA22-1DD8-B749-82FB-9D3BE62E2503}"/>
                    </a:ext>
                  </a:extLst>
                </p:cNvPr>
                <p:cNvSpPr>
                  <a:spLocks noChangeAspect="1"/>
                </p:cNvSpPr>
                <p:nvPr/>
              </p:nvSpPr>
              <p:spPr>
                <a:xfrm>
                  <a:off x="5164062" y="3234231"/>
                  <a:ext cx="274755" cy="274320"/>
                </a:xfrm>
                <a:prstGeom prst="rect">
                  <a:avLst/>
                </a:prstGeom>
                <a:solidFill>
                  <a:schemeClr val="tx1">
                    <a:lumMod val="75000"/>
                    <a:lumOff val="25000"/>
                  </a:schemeClr>
                </a:solidFill>
                <a:ln w="158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Gill Sans" charset="0"/>
                    <a:ea typeface="Gill Sans" charset="0"/>
                    <a:cs typeface="Gill Sans" charset="0"/>
                  </a:endParaRPr>
                </a:p>
              </p:txBody>
            </p:sp>
            <p:sp>
              <p:nvSpPr>
                <p:cNvPr id="148" name="Rectangle 147">
                  <a:extLst>
                    <a:ext uri="{FF2B5EF4-FFF2-40B4-BE49-F238E27FC236}">
                      <a16:creationId xmlns:a16="http://schemas.microsoft.com/office/drawing/2014/main" id="{15522AC5-9007-EF43-9423-363C9C6CF64C}"/>
                    </a:ext>
                  </a:extLst>
                </p:cNvPr>
                <p:cNvSpPr>
                  <a:spLocks noChangeAspect="1"/>
                </p:cNvSpPr>
                <p:nvPr/>
              </p:nvSpPr>
              <p:spPr>
                <a:xfrm>
                  <a:off x="5438753" y="3234231"/>
                  <a:ext cx="274755" cy="274320"/>
                </a:xfrm>
                <a:prstGeom prst="rect">
                  <a:avLst/>
                </a:prstGeom>
                <a:solidFill>
                  <a:schemeClr val="bg1"/>
                </a:solidFill>
                <a:ln w="158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Gill Sans" charset="0"/>
                    <a:ea typeface="Gill Sans" charset="0"/>
                    <a:cs typeface="Gill Sans" charset="0"/>
                  </a:endParaRPr>
                </a:p>
              </p:txBody>
            </p:sp>
            <p:sp>
              <p:nvSpPr>
                <p:cNvPr id="149" name="Rectangle 148">
                  <a:extLst>
                    <a:ext uri="{FF2B5EF4-FFF2-40B4-BE49-F238E27FC236}">
                      <a16:creationId xmlns:a16="http://schemas.microsoft.com/office/drawing/2014/main" id="{E38E5C55-6C7B-5E4F-8E9C-2ABA5E23AE54}"/>
                    </a:ext>
                  </a:extLst>
                </p:cNvPr>
                <p:cNvSpPr>
                  <a:spLocks noChangeAspect="1"/>
                </p:cNvSpPr>
                <p:nvPr/>
              </p:nvSpPr>
              <p:spPr>
                <a:xfrm>
                  <a:off x="5164062" y="3508551"/>
                  <a:ext cx="274755" cy="274320"/>
                </a:xfrm>
                <a:prstGeom prst="rect">
                  <a:avLst/>
                </a:prstGeom>
                <a:solidFill>
                  <a:schemeClr val="tx1">
                    <a:lumMod val="75000"/>
                    <a:lumOff val="25000"/>
                  </a:schemeClr>
                </a:solidFill>
                <a:ln w="158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Gill Sans" charset="0"/>
                    <a:ea typeface="Gill Sans" charset="0"/>
                    <a:cs typeface="Gill Sans" charset="0"/>
                  </a:endParaRPr>
                </a:p>
              </p:txBody>
            </p:sp>
            <p:sp>
              <p:nvSpPr>
                <p:cNvPr id="150" name="Rectangle 149">
                  <a:extLst>
                    <a:ext uri="{FF2B5EF4-FFF2-40B4-BE49-F238E27FC236}">
                      <a16:creationId xmlns:a16="http://schemas.microsoft.com/office/drawing/2014/main" id="{48B39296-88FF-F44D-AB98-F58C1A8385FE}"/>
                    </a:ext>
                  </a:extLst>
                </p:cNvPr>
                <p:cNvSpPr>
                  <a:spLocks noChangeAspect="1"/>
                </p:cNvSpPr>
                <p:nvPr/>
              </p:nvSpPr>
              <p:spPr>
                <a:xfrm>
                  <a:off x="5438753" y="3508551"/>
                  <a:ext cx="274755" cy="274320"/>
                </a:xfrm>
                <a:prstGeom prst="rect">
                  <a:avLst/>
                </a:prstGeom>
                <a:solidFill>
                  <a:schemeClr val="tx1">
                    <a:lumMod val="75000"/>
                    <a:lumOff val="25000"/>
                  </a:schemeClr>
                </a:solidFill>
                <a:ln w="158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Gill Sans" charset="0"/>
                    <a:ea typeface="Gill Sans" charset="0"/>
                    <a:cs typeface="Gill Sans" charset="0"/>
                  </a:endParaRPr>
                </a:p>
              </p:txBody>
            </p:sp>
          </p:grpSp>
        </p:grpSp>
      </p:grpSp>
      <p:cxnSp>
        <p:nvCxnSpPr>
          <p:cNvPr id="151" name="Elbow Connector 150">
            <a:extLst>
              <a:ext uri="{FF2B5EF4-FFF2-40B4-BE49-F238E27FC236}">
                <a16:creationId xmlns:a16="http://schemas.microsoft.com/office/drawing/2014/main" id="{40B0BF06-63A0-D545-9B7F-488E880BB550}"/>
              </a:ext>
            </a:extLst>
          </p:cNvPr>
          <p:cNvCxnSpPr>
            <a:cxnSpLocks/>
            <a:stCxn id="106" idx="1"/>
            <a:endCxn id="127" idx="0"/>
          </p:cNvCxnSpPr>
          <p:nvPr/>
        </p:nvCxnSpPr>
        <p:spPr>
          <a:xfrm rot="10800000" flipV="1">
            <a:off x="5257455" y="4383096"/>
            <a:ext cx="198885" cy="412547"/>
          </a:xfrm>
          <a:prstGeom prst="bentConnector2">
            <a:avLst/>
          </a:prstGeom>
          <a:ln w="38100" cmpd="dbl">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2" name="Elbow Connector 151">
            <a:extLst>
              <a:ext uri="{FF2B5EF4-FFF2-40B4-BE49-F238E27FC236}">
                <a16:creationId xmlns:a16="http://schemas.microsoft.com/office/drawing/2014/main" id="{02EAB027-4CF2-AD41-8007-21B3777AE40E}"/>
              </a:ext>
            </a:extLst>
          </p:cNvPr>
          <p:cNvCxnSpPr>
            <a:cxnSpLocks/>
            <a:stCxn id="108" idx="3"/>
            <a:endCxn id="136" idx="0"/>
          </p:cNvCxnSpPr>
          <p:nvPr/>
        </p:nvCxnSpPr>
        <p:spPr>
          <a:xfrm>
            <a:off x="6227560" y="4382380"/>
            <a:ext cx="200663" cy="413264"/>
          </a:xfrm>
          <a:prstGeom prst="bentConnector2">
            <a:avLst/>
          </a:prstGeom>
          <a:ln w="38100" cmpd="dbl">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3" name="Elbow Connector 152">
            <a:extLst>
              <a:ext uri="{FF2B5EF4-FFF2-40B4-BE49-F238E27FC236}">
                <a16:creationId xmlns:a16="http://schemas.microsoft.com/office/drawing/2014/main" id="{D49E8DB1-B14B-F04C-ABAD-08BD65E875A4}"/>
              </a:ext>
            </a:extLst>
          </p:cNvPr>
          <p:cNvCxnSpPr>
            <a:cxnSpLocks/>
            <a:stCxn id="105" idx="1"/>
            <a:endCxn id="118" idx="0"/>
          </p:cNvCxnSpPr>
          <p:nvPr/>
        </p:nvCxnSpPr>
        <p:spPr>
          <a:xfrm rot="10800000" flipV="1">
            <a:off x="4222623" y="4030864"/>
            <a:ext cx="1233217" cy="764779"/>
          </a:xfrm>
          <a:prstGeom prst="bentConnector2">
            <a:avLst/>
          </a:prstGeom>
          <a:ln w="38100" cmpd="dbl">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54" name="Elbow Connector 153">
            <a:extLst>
              <a:ext uri="{FF2B5EF4-FFF2-40B4-BE49-F238E27FC236}">
                <a16:creationId xmlns:a16="http://schemas.microsoft.com/office/drawing/2014/main" id="{E0B28E22-74C7-D643-8DD2-8E7379E04F70}"/>
              </a:ext>
            </a:extLst>
          </p:cNvPr>
          <p:cNvCxnSpPr>
            <a:cxnSpLocks/>
            <a:stCxn id="107" idx="3"/>
            <a:endCxn id="145" idx="0"/>
          </p:cNvCxnSpPr>
          <p:nvPr/>
        </p:nvCxnSpPr>
        <p:spPr>
          <a:xfrm>
            <a:off x="6227560" y="4033050"/>
            <a:ext cx="1267667" cy="762594"/>
          </a:xfrm>
          <a:prstGeom prst="bentConnector2">
            <a:avLst/>
          </a:prstGeom>
          <a:ln w="38100" cmpd="dbl">
            <a:solidFill>
              <a:schemeClr val="tx1">
                <a:lumMod val="75000"/>
                <a:lumOff val="25000"/>
              </a:schemeClr>
            </a:solidFill>
            <a:round/>
          </a:ln>
        </p:spPr>
        <p:style>
          <a:lnRef idx="1">
            <a:schemeClr val="accent1"/>
          </a:lnRef>
          <a:fillRef idx="0">
            <a:schemeClr val="accent1"/>
          </a:fillRef>
          <a:effectRef idx="0">
            <a:schemeClr val="accent1"/>
          </a:effectRef>
          <a:fontRef idx="minor">
            <a:schemeClr val="tx1"/>
          </a:fontRef>
        </p:style>
      </p:cxnSp>
      <p:grpSp>
        <p:nvGrpSpPr>
          <p:cNvPr id="155" name="Group 154">
            <a:extLst>
              <a:ext uri="{FF2B5EF4-FFF2-40B4-BE49-F238E27FC236}">
                <a16:creationId xmlns:a16="http://schemas.microsoft.com/office/drawing/2014/main" id="{19618638-F6B8-894C-8595-72179E2EECB2}"/>
              </a:ext>
            </a:extLst>
          </p:cNvPr>
          <p:cNvGrpSpPr/>
          <p:nvPr/>
        </p:nvGrpSpPr>
        <p:grpSpPr>
          <a:xfrm>
            <a:off x="8261062" y="4673394"/>
            <a:ext cx="1392562" cy="369332"/>
            <a:chOff x="8088396" y="1172373"/>
            <a:chExt cx="1392562" cy="369332"/>
          </a:xfrm>
        </p:grpSpPr>
        <p:sp>
          <p:nvSpPr>
            <p:cNvPr id="156" name="Rectangle 155">
              <a:extLst>
                <a:ext uri="{FF2B5EF4-FFF2-40B4-BE49-F238E27FC236}">
                  <a16:creationId xmlns:a16="http://schemas.microsoft.com/office/drawing/2014/main" id="{15DFE3D7-C4E1-3749-9C3E-642390C657D4}"/>
                </a:ext>
              </a:extLst>
            </p:cNvPr>
            <p:cNvSpPr>
              <a:spLocks noChangeAspect="1"/>
            </p:cNvSpPr>
            <p:nvPr/>
          </p:nvSpPr>
          <p:spPr>
            <a:xfrm>
              <a:off x="8088396" y="1217335"/>
              <a:ext cx="274755" cy="274320"/>
            </a:xfrm>
            <a:prstGeom prst="rect">
              <a:avLst/>
            </a:prstGeom>
            <a:solidFill>
              <a:schemeClr val="bg1"/>
            </a:solidFill>
            <a:ln w="158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Gill Sans" charset="0"/>
                <a:ea typeface="Gill Sans" charset="0"/>
                <a:cs typeface="Gill Sans" charset="0"/>
              </a:endParaRPr>
            </a:p>
          </p:txBody>
        </p:sp>
        <p:sp>
          <p:nvSpPr>
            <p:cNvPr id="157" name="TextBox 156">
              <a:extLst>
                <a:ext uri="{FF2B5EF4-FFF2-40B4-BE49-F238E27FC236}">
                  <a16:creationId xmlns:a16="http://schemas.microsoft.com/office/drawing/2014/main" id="{3C760AC4-2AA2-E14C-ADD5-865A7961C286}"/>
                </a:ext>
              </a:extLst>
            </p:cNvPr>
            <p:cNvSpPr txBox="1"/>
            <p:nvPr/>
          </p:nvSpPr>
          <p:spPr>
            <a:xfrm>
              <a:off x="8363151" y="1172373"/>
              <a:ext cx="1117807" cy="369332"/>
            </a:xfrm>
            <a:prstGeom prst="rect">
              <a:avLst/>
            </a:prstGeom>
            <a:noFill/>
          </p:spPr>
          <p:txBody>
            <a:bodyPr wrap="none" rtlCol="0">
              <a:spAutoFit/>
            </a:bodyPr>
            <a:lstStyle/>
            <a:p>
              <a:r>
                <a:rPr lang="en-US" dirty="0">
                  <a:latin typeface="Gill Sans" charset="0"/>
                  <a:ea typeface="Gill Sans" charset="0"/>
                  <a:cs typeface="Gill Sans" charset="0"/>
                </a:rPr>
                <a:t>Free GPU</a:t>
              </a:r>
            </a:p>
          </p:txBody>
        </p:sp>
      </p:grpSp>
      <p:grpSp>
        <p:nvGrpSpPr>
          <p:cNvPr id="158" name="Group 157">
            <a:extLst>
              <a:ext uri="{FF2B5EF4-FFF2-40B4-BE49-F238E27FC236}">
                <a16:creationId xmlns:a16="http://schemas.microsoft.com/office/drawing/2014/main" id="{B6577677-155B-A74C-B853-51B3C924957F}"/>
              </a:ext>
            </a:extLst>
          </p:cNvPr>
          <p:cNvGrpSpPr/>
          <p:nvPr/>
        </p:nvGrpSpPr>
        <p:grpSpPr>
          <a:xfrm>
            <a:off x="8261062" y="5184404"/>
            <a:ext cx="1878046" cy="369332"/>
            <a:chOff x="8088396" y="1621591"/>
            <a:chExt cx="1878046" cy="369332"/>
          </a:xfrm>
        </p:grpSpPr>
        <p:sp>
          <p:nvSpPr>
            <p:cNvPr id="159" name="Rectangle 158">
              <a:extLst>
                <a:ext uri="{FF2B5EF4-FFF2-40B4-BE49-F238E27FC236}">
                  <a16:creationId xmlns:a16="http://schemas.microsoft.com/office/drawing/2014/main" id="{6A63B07C-9EC7-B547-9200-D5CD18EFEAAB}"/>
                </a:ext>
              </a:extLst>
            </p:cNvPr>
            <p:cNvSpPr>
              <a:spLocks noChangeAspect="1"/>
            </p:cNvSpPr>
            <p:nvPr/>
          </p:nvSpPr>
          <p:spPr>
            <a:xfrm>
              <a:off x="8088396" y="1669097"/>
              <a:ext cx="274755" cy="274320"/>
            </a:xfrm>
            <a:prstGeom prst="rect">
              <a:avLst/>
            </a:prstGeom>
            <a:solidFill>
              <a:schemeClr val="tx1">
                <a:lumMod val="75000"/>
                <a:lumOff val="25000"/>
              </a:schemeClr>
            </a:solidFill>
            <a:ln w="158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Gill Sans" charset="0"/>
                <a:ea typeface="Gill Sans" charset="0"/>
                <a:cs typeface="Gill Sans" charset="0"/>
              </a:endParaRPr>
            </a:p>
          </p:txBody>
        </p:sp>
        <p:sp>
          <p:nvSpPr>
            <p:cNvPr id="160" name="TextBox 159">
              <a:extLst>
                <a:ext uri="{FF2B5EF4-FFF2-40B4-BE49-F238E27FC236}">
                  <a16:creationId xmlns:a16="http://schemas.microsoft.com/office/drawing/2014/main" id="{E37B9AED-CC1D-2C48-A2C7-B13387AF3B21}"/>
                </a:ext>
              </a:extLst>
            </p:cNvPr>
            <p:cNvSpPr txBox="1"/>
            <p:nvPr/>
          </p:nvSpPr>
          <p:spPr>
            <a:xfrm>
              <a:off x="8363118" y="1621591"/>
              <a:ext cx="1603324" cy="369332"/>
            </a:xfrm>
            <a:prstGeom prst="rect">
              <a:avLst/>
            </a:prstGeom>
            <a:noFill/>
          </p:spPr>
          <p:txBody>
            <a:bodyPr wrap="none" rtlCol="0">
              <a:spAutoFit/>
            </a:bodyPr>
            <a:lstStyle/>
            <a:p>
              <a:r>
                <a:rPr lang="en-US" dirty="0">
                  <a:latin typeface="Gill Sans" charset="0"/>
                  <a:ea typeface="Gill Sans" charset="0"/>
                  <a:cs typeface="Gill Sans" charset="0"/>
                </a:rPr>
                <a:t>Occupied GPU</a:t>
              </a:r>
            </a:p>
          </p:txBody>
        </p:sp>
      </p:grpSp>
      <p:sp>
        <p:nvSpPr>
          <p:cNvPr id="161" name="TextBox 160">
            <a:extLst>
              <a:ext uri="{FF2B5EF4-FFF2-40B4-BE49-F238E27FC236}">
                <a16:creationId xmlns:a16="http://schemas.microsoft.com/office/drawing/2014/main" id="{B25CFC65-EF43-034C-AE4F-3E25CA8B2EA1}"/>
              </a:ext>
            </a:extLst>
          </p:cNvPr>
          <p:cNvSpPr txBox="1"/>
          <p:nvPr/>
        </p:nvSpPr>
        <p:spPr>
          <a:xfrm>
            <a:off x="5039393" y="4801603"/>
            <a:ext cx="184731" cy="369332"/>
          </a:xfrm>
          <a:prstGeom prst="rect">
            <a:avLst/>
          </a:prstGeom>
          <a:noFill/>
        </p:spPr>
        <p:txBody>
          <a:bodyPr wrap="none" rtlCol="0">
            <a:spAutoFit/>
          </a:bodyPr>
          <a:lstStyle/>
          <a:p>
            <a:endParaRPr lang="en-US" dirty="0"/>
          </a:p>
        </p:txBody>
      </p:sp>
      <p:cxnSp>
        <p:nvCxnSpPr>
          <p:cNvPr id="162" name="Straight Connector 161">
            <a:extLst>
              <a:ext uri="{FF2B5EF4-FFF2-40B4-BE49-F238E27FC236}">
                <a16:creationId xmlns:a16="http://schemas.microsoft.com/office/drawing/2014/main" id="{83CEFB63-2171-2447-8C71-4D8377B5D7E8}"/>
              </a:ext>
            </a:extLst>
          </p:cNvPr>
          <p:cNvCxnSpPr>
            <a:cxnSpLocks/>
          </p:cNvCxnSpPr>
          <p:nvPr/>
        </p:nvCxnSpPr>
        <p:spPr>
          <a:xfrm>
            <a:off x="1529327" y="3977213"/>
            <a:ext cx="1781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93E23C2-E5A8-0D4B-A8A5-2CF61DD5872A}"/>
              </a:ext>
            </a:extLst>
          </p:cNvPr>
          <p:cNvCxnSpPr>
            <a:cxnSpLocks/>
          </p:cNvCxnSpPr>
          <p:nvPr/>
        </p:nvCxnSpPr>
        <p:spPr>
          <a:xfrm>
            <a:off x="1529327" y="4475673"/>
            <a:ext cx="178173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2E7F4EEB-0FC9-644D-B0FB-733B0EFD8263}"/>
              </a:ext>
            </a:extLst>
          </p:cNvPr>
          <p:cNvSpPr txBox="1"/>
          <p:nvPr/>
        </p:nvSpPr>
        <p:spPr>
          <a:xfrm>
            <a:off x="1911796" y="4482205"/>
            <a:ext cx="1132746" cy="338554"/>
          </a:xfrm>
          <a:prstGeom prst="rect">
            <a:avLst/>
          </a:prstGeom>
          <a:noFill/>
        </p:spPr>
        <p:txBody>
          <a:bodyPr wrap="none" rtlCol="0">
            <a:spAutoFit/>
          </a:bodyPr>
          <a:lstStyle/>
          <a:p>
            <a:r>
              <a:rPr lang="en-US" sz="1600" dirty="0">
                <a:latin typeface="Gill Sans" panose="020B0502020104020203" pitchFamily="34" charset="-79"/>
                <a:cs typeface="Gill Sans" panose="020B0502020104020203" pitchFamily="34" charset="-79"/>
              </a:rPr>
              <a:t> Job Queue</a:t>
            </a:r>
          </a:p>
        </p:txBody>
      </p:sp>
      <p:sp>
        <p:nvSpPr>
          <p:cNvPr id="165" name="Right Arrow 164">
            <a:extLst>
              <a:ext uri="{FF2B5EF4-FFF2-40B4-BE49-F238E27FC236}">
                <a16:creationId xmlns:a16="http://schemas.microsoft.com/office/drawing/2014/main" id="{1AA21B22-9D0C-0348-93A8-1D08AA3F21A3}"/>
              </a:ext>
            </a:extLst>
          </p:cNvPr>
          <p:cNvSpPr/>
          <p:nvPr/>
        </p:nvSpPr>
        <p:spPr>
          <a:xfrm>
            <a:off x="3511690" y="4147228"/>
            <a:ext cx="465192" cy="211402"/>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66" name="Oval 165">
            <a:extLst>
              <a:ext uri="{FF2B5EF4-FFF2-40B4-BE49-F238E27FC236}">
                <a16:creationId xmlns:a16="http://schemas.microsoft.com/office/drawing/2014/main" id="{03D623EA-9976-DA4F-B881-3F591859EA9C}"/>
              </a:ext>
            </a:extLst>
          </p:cNvPr>
          <p:cNvSpPr/>
          <p:nvPr/>
        </p:nvSpPr>
        <p:spPr>
          <a:xfrm>
            <a:off x="2377167" y="4037856"/>
            <a:ext cx="365760" cy="36576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ill Sans" panose="020B0502020104020203" pitchFamily="34" charset="-79"/>
                <a:cs typeface="Gill Sans" panose="020B0502020104020203" pitchFamily="34" charset="-79"/>
              </a:rPr>
              <a:t>4</a:t>
            </a:r>
          </a:p>
        </p:txBody>
      </p:sp>
      <p:grpSp>
        <p:nvGrpSpPr>
          <p:cNvPr id="167" name="Group 166">
            <a:extLst>
              <a:ext uri="{FF2B5EF4-FFF2-40B4-BE49-F238E27FC236}">
                <a16:creationId xmlns:a16="http://schemas.microsoft.com/office/drawing/2014/main" id="{929328B5-D4AA-634F-8C35-2B79182A9E21}"/>
              </a:ext>
            </a:extLst>
          </p:cNvPr>
          <p:cNvGrpSpPr/>
          <p:nvPr/>
        </p:nvGrpSpPr>
        <p:grpSpPr>
          <a:xfrm>
            <a:off x="8209804" y="4085272"/>
            <a:ext cx="1596737" cy="381455"/>
            <a:chOff x="7863061" y="2985719"/>
            <a:chExt cx="1596737" cy="381455"/>
          </a:xfrm>
        </p:grpSpPr>
        <p:sp>
          <p:nvSpPr>
            <p:cNvPr id="168" name="Oval 167">
              <a:extLst>
                <a:ext uri="{FF2B5EF4-FFF2-40B4-BE49-F238E27FC236}">
                  <a16:creationId xmlns:a16="http://schemas.microsoft.com/office/drawing/2014/main" id="{50BEF9B6-3891-5D49-9673-0FC111C95682}"/>
                </a:ext>
              </a:extLst>
            </p:cNvPr>
            <p:cNvSpPr/>
            <p:nvPr/>
          </p:nvSpPr>
          <p:spPr>
            <a:xfrm>
              <a:off x="7863061" y="3001414"/>
              <a:ext cx="365760" cy="36576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Gill Sans" panose="020B0502020104020203" pitchFamily="34" charset="-79"/>
                  <a:cs typeface="Gill Sans" panose="020B0502020104020203" pitchFamily="34" charset="-79"/>
                </a:rPr>
                <a:t>N</a:t>
              </a:r>
            </a:p>
          </p:txBody>
        </p:sp>
        <p:sp>
          <p:nvSpPr>
            <p:cNvPr id="169" name="TextBox 168">
              <a:extLst>
                <a:ext uri="{FF2B5EF4-FFF2-40B4-BE49-F238E27FC236}">
                  <a16:creationId xmlns:a16="http://schemas.microsoft.com/office/drawing/2014/main" id="{9ED03EE8-2941-3D4A-944D-7AD52DAA88D8}"/>
                </a:ext>
              </a:extLst>
            </p:cNvPr>
            <p:cNvSpPr txBox="1"/>
            <p:nvPr/>
          </p:nvSpPr>
          <p:spPr>
            <a:xfrm>
              <a:off x="8208943" y="2985719"/>
              <a:ext cx="1250855" cy="369332"/>
            </a:xfrm>
            <a:prstGeom prst="rect">
              <a:avLst/>
            </a:prstGeom>
            <a:noFill/>
          </p:spPr>
          <p:txBody>
            <a:bodyPr wrap="none" rtlCol="0">
              <a:spAutoFit/>
            </a:bodyPr>
            <a:lstStyle/>
            <a:p>
              <a:r>
                <a:rPr lang="en-US" dirty="0">
                  <a:latin typeface="Gill Sans" charset="0"/>
                  <a:ea typeface="Gill Sans" charset="0"/>
                  <a:cs typeface="Gill Sans" charset="0"/>
                </a:rPr>
                <a:t>N-GPU Job</a:t>
              </a:r>
            </a:p>
          </p:txBody>
        </p:sp>
      </p:grpSp>
      <p:grpSp>
        <p:nvGrpSpPr>
          <p:cNvPr id="170" name="Group 169">
            <a:extLst>
              <a:ext uri="{FF2B5EF4-FFF2-40B4-BE49-F238E27FC236}">
                <a16:creationId xmlns:a16="http://schemas.microsoft.com/office/drawing/2014/main" id="{6582AA5D-64CB-D14E-9F85-4CD83D462CF5}"/>
              </a:ext>
            </a:extLst>
          </p:cNvPr>
          <p:cNvGrpSpPr/>
          <p:nvPr/>
        </p:nvGrpSpPr>
        <p:grpSpPr>
          <a:xfrm>
            <a:off x="4793902" y="4793729"/>
            <a:ext cx="925253" cy="976501"/>
            <a:chOff x="3512643" y="1911347"/>
            <a:chExt cx="925253" cy="976501"/>
          </a:xfrm>
        </p:grpSpPr>
        <p:sp>
          <p:nvSpPr>
            <p:cNvPr id="171" name="TextBox 170">
              <a:extLst>
                <a:ext uri="{FF2B5EF4-FFF2-40B4-BE49-F238E27FC236}">
                  <a16:creationId xmlns:a16="http://schemas.microsoft.com/office/drawing/2014/main" id="{A502493A-DB13-084F-BA3D-EEF72FDAF98D}"/>
                </a:ext>
              </a:extLst>
            </p:cNvPr>
            <p:cNvSpPr txBox="1"/>
            <p:nvPr/>
          </p:nvSpPr>
          <p:spPr>
            <a:xfrm>
              <a:off x="3512643" y="2580071"/>
              <a:ext cx="925253" cy="307777"/>
            </a:xfrm>
            <a:prstGeom prst="rect">
              <a:avLst/>
            </a:prstGeom>
            <a:noFill/>
          </p:spPr>
          <p:txBody>
            <a:bodyPr wrap="none" rtlCol="0">
              <a:spAutoFit/>
            </a:bodyPr>
            <a:lstStyle/>
            <a:p>
              <a:r>
                <a:rPr lang="en-US" sz="1400" dirty="0">
                  <a:latin typeface="Gill Sans" charset="0"/>
                  <a:ea typeface="Gill Sans" charset="0"/>
                  <a:cs typeface="Gill Sans" charset="0"/>
                </a:rPr>
                <a:t>Machine 2</a:t>
              </a:r>
            </a:p>
          </p:txBody>
        </p:sp>
        <p:grpSp>
          <p:nvGrpSpPr>
            <p:cNvPr id="172" name="Group 171">
              <a:extLst>
                <a:ext uri="{FF2B5EF4-FFF2-40B4-BE49-F238E27FC236}">
                  <a16:creationId xmlns:a16="http://schemas.microsoft.com/office/drawing/2014/main" id="{20BB5281-DDBE-704B-A8AD-4ED97E16C5B3}"/>
                </a:ext>
              </a:extLst>
            </p:cNvPr>
            <p:cNvGrpSpPr/>
            <p:nvPr/>
          </p:nvGrpSpPr>
          <p:grpSpPr>
            <a:xfrm>
              <a:off x="3625646" y="1911347"/>
              <a:ext cx="699247" cy="685452"/>
              <a:chOff x="3596958" y="1911347"/>
              <a:chExt cx="699247" cy="685452"/>
            </a:xfrm>
          </p:grpSpPr>
          <p:sp>
            <p:nvSpPr>
              <p:cNvPr id="173" name="Rectangle 172">
                <a:extLst>
                  <a:ext uri="{FF2B5EF4-FFF2-40B4-BE49-F238E27FC236}">
                    <a16:creationId xmlns:a16="http://schemas.microsoft.com/office/drawing/2014/main" id="{6016B30D-1101-904C-84FE-F9B9CBB74EFB}"/>
                  </a:ext>
                </a:extLst>
              </p:cNvPr>
              <p:cNvSpPr/>
              <p:nvPr/>
            </p:nvSpPr>
            <p:spPr>
              <a:xfrm>
                <a:off x="3596958" y="1911347"/>
                <a:ext cx="699247" cy="685452"/>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nvGrpSpPr>
              <p:cNvPr id="174" name="Group 173">
                <a:extLst>
                  <a:ext uri="{FF2B5EF4-FFF2-40B4-BE49-F238E27FC236}">
                    <a16:creationId xmlns:a16="http://schemas.microsoft.com/office/drawing/2014/main" id="{CF7EFA5A-73BC-D74B-B51B-24E315A431F4}"/>
                  </a:ext>
                </a:extLst>
              </p:cNvPr>
              <p:cNvGrpSpPr/>
              <p:nvPr/>
            </p:nvGrpSpPr>
            <p:grpSpPr>
              <a:xfrm>
                <a:off x="3671858" y="1979753"/>
                <a:ext cx="549446" cy="548640"/>
                <a:chOff x="5164062" y="3234231"/>
                <a:chExt cx="549446" cy="548640"/>
              </a:xfrm>
            </p:grpSpPr>
            <p:sp>
              <p:nvSpPr>
                <p:cNvPr id="175" name="Rectangle 174">
                  <a:extLst>
                    <a:ext uri="{FF2B5EF4-FFF2-40B4-BE49-F238E27FC236}">
                      <a16:creationId xmlns:a16="http://schemas.microsoft.com/office/drawing/2014/main" id="{143DBF76-2B73-754F-BA4F-1D87A15DB17B}"/>
                    </a:ext>
                  </a:extLst>
                </p:cNvPr>
                <p:cNvSpPr>
                  <a:spLocks noChangeAspect="1"/>
                </p:cNvSpPr>
                <p:nvPr/>
              </p:nvSpPr>
              <p:spPr>
                <a:xfrm>
                  <a:off x="5164062" y="3234231"/>
                  <a:ext cx="274755" cy="274320"/>
                </a:xfrm>
                <a:prstGeom prst="rect">
                  <a:avLst/>
                </a:prstGeom>
                <a:solidFill>
                  <a:schemeClr val="bg1"/>
                </a:solidFill>
                <a:ln w="158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Gill Sans" charset="0"/>
                    <a:ea typeface="Gill Sans" charset="0"/>
                    <a:cs typeface="Gill Sans" charset="0"/>
                  </a:endParaRPr>
                </a:p>
              </p:txBody>
            </p:sp>
            <p:sp>
              <p:nvSpPr>
                <p:cNvPr id="176" name="Rectangle 175">
                  <a:extLst>
                    <a:ext uri="{FF2B5EF4-FFF2-40B4-BE49-F238E27FC236}">
                      <a16:creationId xmlns:a16="http://schemas.microsoft.com/office/drawing/2014/main" id="{5CA6C5A4-05C8-0340-B659-38E71E13B9A4}"/>
                    </a:ext>
                  </a:extLst>
                </p:cNvPr>
                <p:cNvSpPr>
                  <a:spLocks noChangeAspect="1"/>
                </p:cNvSpPr>
                <p:nvPr/>
              </p:nvSpPr>
              <p:spPr>
                <a:xfrm>
                  <a:off x="5438753" y="3234231"/>
                  <a:ext cx="274755" cy="274320"/>
                </a:xfrm>
                <a:prstGeom prst="rect">
                  <a:avLst/>
                </a:prstGeom>
                <a:solidFill>
                  <a:schemeClr val="bg1"/>
                </a:solidFill>
                <a:ln w="158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Gill Sans" charset="0"/>
                    <a:ea typeface="Gill Sans" charset="0"/>
                    <a:cs typeface="Gill Sans" charset="0"/>
                  </a:endParaRPr>
                </a:p>
              </p:txBody>
            </p:sp>
            <p:sp>
              <p:nvSpPr>
                <p:cNvPr id="177" name="Rectangle 176">
                  <a:extLst>
                    <a:ext uri="{FF2B5EF4-FFF2-40B4-BE49-F238E27FC236}">
                      <a16:creationId xmlns:a16="http://schemas.microsoft.com/office/drawing/2014/main" id="{4BCA56A1-1DD8-7549-BE89-A968B558D218}"/>
                    </a:ext>
                  </a:extLst>
                </p:cNvPr>
                <p:cNvSpPr>
                  <a:spLocks noChangeAspect="1"/>
                </p:cNvSpPr>
                <p:nvPr/>
              </p:nvSpPr>
              <p:spPr>
                <a:xfrm>
                  <a:off x="5164062" y="3508551"/>
                  <a:ext cx="274755" cy="274320"/>
                </a:xfrm>
                <a:prstGeom prst="rect">
                  <a:avLst/>
                </a:prstGeom>
                <a:solidFill>
                  <a:schemeClr val="bg1"/>
                </a:solidFill>
                <a:ln w="158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Gill Sans" charset="0"/>
                    <a:ea typeface="Gill Sans" charset="0"/>
                    <a:cs typeface="Gill Sans" charset="0"/>
                  </a:endParaRPr>
                </a:p>
              </p:txBody>
            </p:sp>
            <p:sp>
              <p:nvSpPr>
                <p:cNvPr id="178" name="Rectangle 177">
                  <a:extLst>
                    <a:ext uri="{FF2B5EF4-FFF2-40B4-BE49-F238E27FC236}">
                      <a16:creationId xmlns:a16="http://schemas.microsoft.com/office/drawing/2014/main" id="{FB3B87F7-C8A9-5648-9FDB-CB7DBB46B3BB}"/>
                    </a:ext>
                  </a:extLst>
                </p:cNvPr>
                <p:cNvSpPr>
                  <a:spLocks noChangeAspect="1"/>
                </p:cNvSpPr>
                <p:nvPr/>
              </p:nvSpPr>
              <p:spPr>
                <a:xfrm>
                  <a:off x="5438753" y="3508551"/>
                  <a:ext cx="274755" cy="274320"/>
                </a:xfrm>
                <a:prstGeom prst="rect">
                  <a:avLst/>
                </a:prstGeom>
                <a:solidFill>
                  <a:schemeClr val="bg1"/>
                </a:solidFill>
                <a:ln w="158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Gill Sans" charset="0"/>
                    <a:ea typeface="Gill Sans" charset="0"/>
                    <a:cs typeface="Gill Sans" charset="0"/>
                  </a:endParaRPr>
                </a:p>
              </p:txBody>
            </p:sp>
          </p:grpSp>
        </p:grpSp>
      </p:grpSp>
      <p:grpSp>
        <p:nvGrpSpPr>
          <p:cNvPr id="179" name="Group 178">
            <a:extLst>
              <a:ext uri="{FF2B5EF4-FFF2-40B4-BE49-F238E27FC236}">
                <a16:creationId xmlns:a16="http://schemas.microsoft.com/office/drawing/2014/main" id="{B24C8B67-8516-834D-BD1D-52FBD2A844E0}"/>
              </a:ext>
            </a:extLst>
          </p:cNvPr>
          <p:cNvGrpSpPr/>
          <p:nvPr/>
        </p:nvGrpSpPr>
        <p:grpSpPr>
          <a:xfrm>
            <a:off x="4793902" y="4793729"/>
            <a:ext cx="925253" cy="976501"/>
            <a:chOff x="3512643" y="1911347"/>
            <a:chExt cx="925253" cy="976501"/>
          </a:xfrm>
        </p:grpSpPr>
        <p:sp>
          <p:nvSpPr>
            <p:cNvPr id="180" name="TextBox 179">
              <a:extLst>
                <a:ext uri="{FF2B5EF4-FFF2-40B4-BE49-F238E27FC236}">
                  <a16:creationId xmlns:a16="http://schemas.microsoft.com/office/drawing/2014/main" id="{31EE84BF-6145-FB4E-8FAE-9E48CBF2E639}"/>
                </a:ext>
              </a:extLst>
            </p:cNvPr>
            <p:cNvSpPr txBox="1"/>
            <p:nvPr/>
          </p:nvSpPr>
          <p:spPr>
            <a:xfrm>
              <a:off x="3512643" y="2580071"/>
              <a:ext cx="925253" cy="307777"/>
            </a:xfrm>
            <a:prstGeom prst="rect">
              <a:avLst/>
            </a:prstGeom>
            <a:noFill/>
          </p:spPr>
          <p:txBody>
            <a:bodyPr wrap="none" rtlCol="0">
              <a:spAutoFit/>
            </a:bodyPr>
            <a:lstStyle/>
            <a:p>
              <a:r>
                <a:rPr lang="en-US" sz="1400" dirty="0">
                  <a:latin typeface="Gill Sans" charset="0"/>
                  <a:ea typeface="Gill Sans" charset="0"/>
                  <a:cs typeface="Gill Sans" charset="0"/>
                </a:rPr>
                <a:t>Machine 2</a:t>
              </a:r>
            </a:p>
          </p:txBody>
        </p:sp>
        <p:grpSp>
          <p:nvGrpSpPr>
            <p:cNvPr id="181" name="Group 180">
              <a:extLst>
                <a:ext uri="{FF2B5EF4-FFF2-40B4-BE49-F238E27FC236}">
                  <a16:creationId xmlns:a16="http://schemas.microsoft.com/office/drawing/2014/main" id="{C81B4527-C9BE-D44D-88DD-505402C99767}"/>
                </a:ext>
              </a:extLst>
            </p:cNvPr>
            <p:cNvGrpSpPr/>
            <p:nvPr/>
          </p:nvGrpSpPr>
          <p:grpSpPr>
            <a:xfrm>
              <a:off x="3625646" y="1911347"/>
              <a:ext cx="699247" cy="685452"/>
              <a:chOff x="3596958" y="1911347"/>
              <a:chExt cx="699247" cy="685452"/>
            </a:xfrm>
          </p:grpSpPr>
          <p:sp>
            <p:nvSpPr>
              <p:cNvPr id="182" name="Rectangle 181">
                <a:extLst>
                  <a:ext uri="{FF2B5EF4-FFF2-40B4-BE49-F238E27FC236}">
                    <a16:creationId xmlns:a16="http://schemas.microsoft.com/office/drawing/2014/main" id="{596560E9-3082-4141-8BFA-3322D51177C5}"/>
                  </a:ext>
                </a:extLst>
              </p:cNvPr>
              <p:cNvSpPr/>
              <p:nvPr/>
            </p:nvSpPr>
            <p:spPr>
              <a:xfrm>
                <a:off x="3596958" y="1911347"/>
                <a:ext cx="699247" cy="685452"/>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Gill Sans" charset="0"/>
                  <a:ea typeface="Gill Sans" charset="0"/>
                  <a:cs typeface="Gill Sans" charset="0"/>
                </a:endParaRPr>
              </a:p>
            </p:txBody>
          </p:sp>
          <p:grpSp>
            <p:nvGrpSpPr>
              <p:cNvPr id="183" name="Group 182">
                <a:extLst>
                  <a:ext uri="{FF2B5EF4-FFF2-40B4-BE49-F238E27FC236}">
                    <a16:creationId xmlns:a16="http://schemas.microsoft.com/office/drawing/2014/main" id="{EA10BDEE-3E73-D348-98ED-1D8328212D45}"/>
                  </a:ext>
                </a:extLst>
              </p:cNvPr>
              <p:cNvGrpSpPr/>
              <p:nvPr/>
            </p:nvGrpSpPr>
            <p:grpSpPr>
              <a:xfrm>
                <a:off x="3671858" y="1979753"/>
                <a:ext cx="549446" cy="548640"/>
                <a:chOff x="5164062" y="3234231"/>
                <a:chExt cx="549446" cy="548640"/>
              </a:xfrm>
            </p:grpSpPr>
            <p:sp>
              <p:nvSpPr>
                <p:cNvPr id="184" name="Rectangle 183">
                  <a:extLst>
                    <a:ext uri="{FF2B5EF4-FFF2-40B4-BE49-F238E27FC236}">
                      <a16:creationId xmlns:a16="http://schemas.microsoft.com/office/drawing/2014/main" id="{8984F439-65C7-8D4B-95DF-BCC975F813C2}"/>
                    </a:ext>
                  </a:extLst>
                </p:cNvPr>
                <p:cNvSpPr>
                  <a:spLocks noChangeAspect="1"/>
                </p:cNvSpPr>
                <p:nvPr/>
              </p:nvSpPr>
              <p:spPr>
                <a:xfrm>
                  <a:off x="5164062" y="3234231"/>
                  <a:ext cx="274755" cy="274320"/>
                </a:xfrm>
                <a:prstGeom prst="rect">
                  <a:avLst/>
                </a:prstGeom>
                <a:solidFill>
                  <a:schemeClr val="accent2"/>
                </a:solidFill>
                <a:ln w="158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Gill Sans" charset="0"/>
                    <a:ea typeface="Gill Sans" charset="0"/>
                    <a:cs typeface="Gill Sans" charset="0"/>
                  </a:endParaRPr>
                </a:p>
              </p:txBody>
            </p:sp>
            <p:sp>
              <p:nvSpPr>
                <p:cNvPr id="185" name="Rectangle 184">
                  <a:extLst>
                    <a:ext uri="{FF2B5EF4-FFF2-40B4-BE49-F238E27FC236}">
                      <a16:creationId xmlns:a16="http://schemas.microsoft.com/office/drawing/2014/main" id="{1ADA257B-3C68-3F4D-9E61-44ECA09B68ED}"/>
                    </a:ext>
                  </a:extLst>
                </p:cNvPr>
                <p:cNvSpPr>
                  <a:spLocks noChangeAspect="1"/>
                </p:cNvSpPr>
                <p:nvPr/>
              </p:nvSpPr>
              <p:spPr>
                <a:xfrm>
                  <a:off x="5438753" y="3234231"/>
                  <a:ext cx="274755" cy="274320"/>
                </a:xfrm>
                <a:prstGeom prst="rect">
                  <a:avLst/>
                </a:prstGeom>
                <a:solidFill>
                  <a:schemeClr val="accent2"/>
                </a:solidFill>
                <a:ln w="158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Gill Sans" charset="0"/>
                    <a:ea typeface="Gill Sans" charset="0"/>
                    <a:cs typeface="Gill Sans" charset="0"/>
                  </a:endParaRPr>
                </a:p>
              </p:txBody>
            </p:sp>
            <p:sp>
              <p:nvSpPr>
                <p:cNvPr id="186" name="Rectangle 185">
                  <a:extLst>
                    <a:ext uri="{FF2B5EF4-FFF2-40B4-BE49-F238E27FC236}">
                      <a16:creationId xmlns:a16="http://schemas.microsoft.com/office/drawing/2014/main" id="{7EC30A79-12FC-BB4C-A990-AA2F29D20666}"/>
                    </a:ext>
                  </a:extLst>
                </p:cNvPr>
                <p:cNvSpPr>
                  <a:spLocks noChangeAspect="1"/>
                </p:cNvSpPr>
                <p:nvPr/>
              </p:nvSpPr>
              <p:spPr>
                <a:xfrm>
                  <a:off x="5164062" y="3508551"/>
                  <a:ext cx="274755" cy="274320"/>
                </a:xfrm>
                <a:prstGeom prst="rect">
                  <a:avLst/>
                </a:prstGeom>
                <a:solidFill>
                  <a:schemeClr val="accent2"/>
                </a:solidFill>
                <a:ln w="158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Gill Sans" charset="0"/>
                    <a:ea typeface="Gill Sans" charset="0"/>
                    <a:cs typeface="Gill Sans" charset="0"/>
                  </a:endParaRPr>
                </a:p>
              </p:txBody>
            </p:sp>
            <p:sp>
              <p:nvSpPr>
                <p:cNvPr id="187" name="Rectangle 186">
                  <a:extLst>
                    <a:ext uri="{FF2B5EF4-FFF2-40B4-BE49-F238E27FC236}">
                      <a16:creationId xmlns:a16="http://schemas.microsoft.com/office/drawing/2014/main" id="{967BEDAF-FA63-4C46-B4E7-61B6A3C85925}"/>
                    </a:ext>
                  </a:extLst>
                </p:cNvPr>
                <p:cNvSpPr>
                  <a:spLocks noChangeAspect="1"/>
                </p:cNvSpPr>
                <p:nvPr/>
              </p:nvSpPr>
              <p:spPr>
                <a:xfrm>
                  <a:off x="5438753" y="3508551"/>
                  <a:ext cx="274755" cy="274320"/>
                </a:xfrm>
                <a:prstGeom prst="rect">
                  <a:avLst/>
                </a:prstGeom>
                <a:solidFill>
                  <a:schemeClr val="accent2"/>
                </a:solidFill>
                <a:ln w="1587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latin typeface="Gill Sans" charset="0"/>
                    <a:ea typeface="Gill Sans" charset="0"/>
                    <a:cs typeface="Gill Sans" charset="0"/>
                  </a:endParaRPr>
                </a:p>
              </p:txBody>
            </p:sp>
          </p:grpSp>
        </p:grpSp>
      </p:grpSp>
      <p:sp>
        <p:nvSpPr>
          <p:cNvPr id="188" name="Oval 187">
            <a:extLst>
              <a:ext uri="{FF2B5EF4-FFF2-40B4-BE49-F238E27FC236}">
                <a16:creationId xmlns:a16="http://schemas.microsoft.com/office/drawing/2014/main" id="{9737D49D-5438-9749-B342-15E046E611F5}"/>
              </a:ext>
            </a:extLst>
          </p:cNvPr>
          <p:cNvSpPr/>
          <p:nvPr/>
        </p:nvSpPr>
        <p:spPr>
          <a:xfrm>
            <a:off x="2897919" y="4034777"/>
            <a:ext cx="365760" cy="365760"/>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Gill Sans" panose="020B0502020104020203" pitchFamily="34" charset="-79"/>
                <a:cs typeface="Gill Sans" panose="020B0502020104020203" pitchFamily="34" charset="-79"/>
              </a:rPr>
              <a:t>4</a:t>
            </a:r>
          </a:p>
        </p:txBody>
      </p:sp>
      <p:sp>
        <p:nvSpPr>
          <p:cNvPr id="100" name="Rectangle 99">
            <a:extLst>
              <a:ext uri="{FF2B5EF4-FFF2-40B4-BE49-F238E27FC236}">
                <a16:creationId xmlns:a16="http://schemas.microsoft.com/office/drawing/2014/main" id="{48D62794-3BD7-2441-89FC-4F3654153CD0}"/>
              </a:ext>
            </a:extLst>
          </p:cNvPr>
          <p:cNvSpPr/>
          <p:nvPr/>
        </p:nvSpPr>
        <p:spPr>
          <a:xfrm>
            <a:off x="1046665" y="3859167"/>
            <a:ext cx="9582679" cy="2345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ontent Placeholder 2">
            <a:extLst>
              <a:ext uri="{FF2B5EF4-FFF2-40B4-BE49-F238E27FC236}">
                <a16:creationId xmlns:a16="http://schemas.microsoft.com/office/drawing/2014/main" id="{559DC21A-6FC1-B94E-914F-95F473D453AB}"/>
              </a:ext>
            </a:extLst>
          </p:cNvPr>
          <p:cNvSpPr txBox="1">
            <a:spLocks/>
          </p:cNvSpPr>
          <p:nvPr/>
        </p:nvSpPr>
        <p:spPr>
          <a:xfrm>
            <a:off x="780881" y="2408868"/>
            <a:ext cx="10515600" cy="4854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Wingdings" pitchFamily="2" charset="2"/>
              <a:buChar char="§"/>
            </a:pPr>
            <a:r>
              <a:rPr lang="en-US" i="1" dirty="0">
                <a:solidFill>
                  <a:srgbClr val="FF8C00"/>
                </a:solidFill>
                <a:latin typeface="Gill Sans" panose="020B0502020104020203" pitchFamily="34" charset="-79"/>
                <a:cs typeface="Gill Sans" panose="020B0502020104020203" pitchFamily="34" charset="-79"/>
              </a:rPr>
              <a:t>Consolidated placement </a:t>
            </a:r>
            <a:r>
              <a:rPr lang="en-US" dirty="0">
                <a:latin typeface="Gill Sans Light" panose="020B0302020104020203" pitchFamily="34" charset="-79"/>
                <a:cs typeface="Gill Sans Light" panose="020B0302020104020203" pitchFamily="34" charset="-79"/>
              </a:rPr>
              <a:t>for good training performance</a:t>
            </a:r>
          </a:p>
        </p:txBody>
      </p:sp>
    </p:spTree>
    <p:custDataLst>
      <p:tags r:id="rId1"/>
    </p:custDataLst>
    <p:extLst>
      <p:ext uri="{BB962C8B-B14F-4D97-AF65-F5344CB8AC3E}">
        <p14:creationId xmlns:p14="http://schemas.microsoft.com/office/powerpoint/2010/main" val="599804526"/>
      </p:ext>
    </p:extLst>
  </p:cSld>
  <p:clrMapOvr>
    <a:masterClrMapping/>
  </p:clrMapOvr>
  <mc:AlternateContent xmlns:mc="http://schemas.openxmlformats.org/markup-compatibility/2006" xmlns:p14="http://schemas.microsoft.com/office/powerpoint/2010/main">
    <mc:Choice Requires="p14">
      <p:transition spd="slow" p14:dur="2000" advTm="66774"/>
    </mc:Choice>
    <mc:Fallback xmlns="">
      <p:transition spd="slow" advTm="667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24"/>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0" presetClass="path" presetSubtype="0" accel="50000" decel="50000" fill="hold" grpId="0" nodeType="clickEffect">
                                  <p:stCondLst>
                                    <p:cond delay="0"/>
                                  </p:stCondLst>
                                  <p:childTnLst>
                                    <p:animMotion origin="layout" path="M -4.16667E-6 3.7037E-6 L 0.08907 3.7037E-6 C 0.12891 3.7037E-6 0.17813 0.0368 0.17813 0.06689 L 0.17813 0.13379 " pathEditMode="relative" rAng="0" ptsTypes="AAAA">
                                      <p:cBhvr>
                                        <p:cTn id="24" dur="1000" fill="hold"/>
                                        <p:tgtEl>
                                          <p:spTgt spid="188"/>
                                        </p:tgtEl>
                                        <p:attrNameLst>
                                          <p:attrName>ppt_x</p:attrName>
                                          <p:attrName>ppt_y</p:attrName>
                                        </p:attrNameLst>
                                      </p:cBhvr>
                                      <p:rCtr x="8906" y="6690"/>
                                    </p:animMotion>
                                  </p:childTnLst>
                                </p:cTn>
                              </p:par>
                            </p:childTnLst>
                          </p:cTn>
                        </p:par>
                        <p:par>
                          <p:cTn id="25" fill="hold">
                            <p:stCondLst>
                              <p:cond delay="1000"/>
                            </p:stCondLst>
                            <p:childTnLst>
                              <p:par>
                                <p:cTn id="26" presetID="1" presetClass="exit" presetSubtype="0" fill="hold" nodeType="afterEffect">
                                  <p:stCondLst>
                                    <p:cond delay="0"/>
                                  </p:stCondLst>
                                  <p:childTnLst>
                                    <p:set>
                                      <p:cBhvr>
                                        <p:cTn id="27" dur="1" fill="hold">
                                          <p:stCondLst>
                                            <p:cond delay="0"/>
                                          </p:stCondLst>
                                        </p:cTn>
                                        <p:tgtEl>
                                          <p:spTgt spid="170"/>
                                        </p:tgtEl>
                                        <p:attrNameLst>
                                          <p:attrName>style.visibility</p:attrName>
                                        </p:attrNameLst>
                                      </p:cBhvr>
                                      <p:to>
                                        <p:strVal val="hidden"/>
                                      </p:to>
                                    </p:set>
                                  </p:childTnLst>
                                </p:cTn>
                              </p:par>
                            </p:childTnLst>
                          </p:cTn>
                        </p:par>
                        <p:par>
                          <p:cTn id="28" fill="hold">
                            <p:stCondLst>
                              <p:cond delay="1000"/>
                            </p:stCondLst>
                            <p:childTnLst>
                              <p:par>
                                <p:cTn id="29" presetID="1" presetClass="exit" presetSubtype="0" fill="hold" grpId="1" nodeType="afterEffect">
                                  <p:stCondLst>
                                    <p:cond delay="0"/>
                                  </p:stCondLst>
                                  <p:childTnLst>
                                    <p:set>
                                      <p:cBhvr>
                                        <p:cTn id="30" dur="1" fill="hold">
                                          <p:stCondLst>
                                            <p:cond delay="0"/>
                                          </p:stCondLst>
                                        </p:cTn>
                                        <p:tgtEl>
                                          <p:spTgt spid="188"/>
                                        </p:tgtEl>
                                        <p:attrNameLst>
                                          <p:attrName>style.visibility</p:attrName>
                                        </p:attrNameLst>
                                      </p:cBhvr>
                                      <p:to>
                                        <p:strVal val="hidden"/>
                                      </p:to>
                                    </p:set>
                                  </p:childTnLst>
                                </p:cTn>
                              </p:par>
                            </p:childTnLst>
                          </p:cTn>
                        </p:par>
                        <p:par>
                          <p:cTn id="31" fill="hold">
                            <p:stCondLst>
                              <p:cond delay="1000"/>
                            </p:stCondLst>
                            <p:childTnLst>
                              <p:par>
                                <p:cTn id="32" presetID="1" presetClass="entr" presetSubtype="0" fill="hold" nodeType="afterEffect">
                                  <p:stCondLst>
                                    <p:cond delay="0"/>
                                  </p:stCondLst>
                                  <p:childTnLst>
                                    <p:set>
                                      <p:cBhvr>
                                        <p:cTn id="33" dur="1" fill="hold">
                                          <p:stCondLst>
                                            <p:cond delay="0"/>
                                          </p:stCondLst>
                                        </p:cTn>
                                        <p:tgtEl>
                                          <p:spTgt spid="17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9">
                                            <p:txEl>
                                              <p:pRg st="0" end="0"/>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9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8" grpId="1" animBg="1"/>
      <p:bldP spid="10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itle 1">
            <a:extLst>
              <a:ext uri="{FF2B5EF4-FFF2-40B4-BE49-F238E27FC236}">
                <a16:creationId xmlns:a16="http://schemas.microsoft.com/office/drawing/2014/main" id="{1CAF0AF3-7A4D-5F4B-9105-D6264B654DA1}"/>
              </a:ext>
            </a:extLst>
          </p:cNvPr>
          <p:cNvSpPr txBox="1">
            <a:spLocks/>
          </p:cNvSpPr>
          <p:nvPr/>
        </p:nvSpPr>
        <p:spPr>
          <a:xfrm>
            <a:off x="0" y="6452378"/>
            <a:ext cx="12192000" cy="405622"/>
          </a:xfrm>
          <a:prstGeom prst="rect">
            <a:avLst/>
          </a:prstGeom>
          <a:solidFill>
            <a:schemeClr val="tx1">
              <a:lumMod val="85000"/>
              <a:lumOff val="15000"/>
            </a:schemeClr>
          </a:solidFill>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b="0" i="0" kern="1200">
                <a:solidFill>
                  <a:schemeClr val="tx1"/>
                </a:solidFill>
                <a:latin typeface="Gill Sans Light" panose="020B0302020104020203" pitchFamily="34" charset="-79"/>
                <a:ea typeface="+mj-ea"/>
                <a:cs typeface="Gill Sans Light" panose="020B0302020104020203" pitchFamily="34" charset="-79"/>
              </a:defRPr>
            </a:lvl1pPr>
          </a:lstStyle>
          <a:p>
            <a:endParaRPr lang="en-US" dirty="0">
              <a:solidFill>
                <a:schemeClr val="bg1"/>
              </a:solidFill>
            </a:endParaRPr>
          </a:p>
        </p:txBody>
      </p:sp>
      <p:sp>
        <p:nvSpPr>
          <p:cNvPr id="5" name="Slide Number Placeholder 4">
            <a:extLst>
              <a:ext uri="{FF2B5EF4-FFF2-40B4-BE49-F238E27FC236}">
                <a16:creationId xmlns:a16="http://schemas.microsoft.com/office/drawing/2014/main" id="{CC3DCEAB-E195-314E-B345-3C272F78A38D}"/>
              </a:ext>
            </a:extLst>
          </p:cNvPr>
          <p:cNvSpPr>
            <a:spLocks noGrp="1"/>
          </p:cNvSpPr>
          <p:nvPr>
            <p:ph type="sldNum" sz="quarter" idx="12"/>
          </p:nvPr>
        </p:nvSpPr>
        <p:spPr/>
        <p:txBody>
          <a:bodyPr/>
          <a:lstStyle/>
          <a:p>
            <a:fld id="{80C4585B-CFCB-F440-9495-A55347CBA6EB}" type="slidenum">
              <a:rPr lang="en-US" smtClean="0"/>
              <a:t>6</a:t>
            </a:fld>
            <a:endParaRPr lang="en-US"/>
          </a:p>
        </p:txBody>
      </p:sp>
      <p:sp>
        <p:nvSpPr>
          <p:cNvPr id="419" name="Title 1">
            <a:extLst>
              <a:ext uri="{FF2B5EF4-FFF2-40B4-BE49-F238E27FC236}">
                <a16:creationId xmlns:a16="http://schemas.microsoft.com/office/drawing/2014/main" id="{F200BC12-7FD3-B74B-B298-B4D0D816E7EA}"/>
              </a:ext>
            </a:extLst>
          </p:cNvPr>
          <p:cNvSpPr>
            <a:spLocks noGrp="1"/>
          </p:cNvSpPr>
          <p:nvPr>
            <p:ph type="title"/>
          </p:nvPr>
        </p:nvSpPr>
        <p:spPr>
          <a:xfrm>
            <a:off x="0" y="0"/>
            <a:ext cx="12192000" cy="1330525"/>
          </a:xfrm>
          <a:solidFill>
            <a:schemeClr val="tx1">
              <a:lumMod val="85000"/>
              <a:lumOff val="15000"/>
            </a:schemeClr>
          </a:solidFill>
        </p:spPr>
        <p:txBody>
          <a:bodyPr/>
          <a:lstStyle/>
          <a:p>
            <a:r>
              <a:rPr lang="en-US" dirty="0">
                <a:solidFill>
                  <a:schemeClr val="bg1"/>
                </a:solidFill>
              </a:rPr>
              <a:t>  Prior Solutions</a:t>
            </a:r>
          </a:p>
        </p:txBody>
      </p:sp>
      <p:cxnSp>
        <p:nvCxnSpPr>
          <p:cNvPr id="4" name="Straight Connector 3">
            <a:extLst>
              <a:ext uri="{FF2B5EF4-FFF2-40B4-BE49-F238E27FC236}">
                <a16:creationId xmlns:a16="http://schemas.microsoft.com/office/drawing/2014/main" id="{ADD0C717-D6CE-F84D-8704-414F989635B6}"/>
              </a:ext>
            </a:extLst>
          </p:cNvPr>
          <p:cNvCxnSpPr>
            <a:cxnSpLocks/>
          </p:cNvCxnSpPr>
          <p:nvPr/>
        </p:nvCxnSpPr>
        <p:spPr>
          <a:xfrm>
            <a:off x="226522" y="3035231"/>
            <a:ext cx="11700636" cy="0"/>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C7E740D-4CF2-774B-81AD-D8446CD02311}"/>
              </a:ext>
            </a:extLst>
          </p:cNvPr>
          <p:cNvSpPr txBox="1"/>
          <p:nvPr/>
        </p:nvSpPr>
        <p:spPr>
          <a:xfrm>
            <a:off x="3189040" y="2111044"/>
            <a:ext cx="3803650" cy="892552"/>
          </a:xfrm>
          <a:prstGeom prst="rect">
            <a:avLst/>
          </a:prstGeom>
          <a:noFill/>
        </p:spPr>
        <p:txBody>
          <a:bodyPr wrap="square" rtlCol="0">
            <a:spAutoFit/>
          </a:bodyPr>
          <a:lstStyle/>
          <a:p>
            <a:pPr algn="ctr"/>
            <a:r>
              <a:rPr lang="en-US" altLang="zh-CN" sz="2600" dirty="0">
                <a:latin typeface="Gill Sans" panose="020B0502020104020203" pitchFamily="34" charset="-79"/>
                <a:cs typeface="Gill Sans" panose="020B0502020104020203" pitchFamily="34" charset="-79"/>
              </a:rPr>
              <a:t>I. </a:t>
            </a:r>
            <a:r>
              <a:rPr lang="en-US" altLang="zh-CN" sz="2600" i="1" dirty="0">
                <a:latin typeface="Gill Sans" panose="020B0502020104020203" pitchFamily="34" charset="-79"/>
                <a:cs typeface="Gill Sans" panose="020B0502020104020203" pitchFamily="34" charset="-79"/>
              </a:rPr>
              <a:t>Unpredictable Training Time</a:t>
            </a:r>
          </a:p>
          <a:p>
            <a:pPr algn="ctr"/>
            <a:r>
              <a:rPr lang="en-US" altLang="zh-CN" sz="2600" dirty="0"/>
              <a:t>(</a:t>
            </a:r>
            <a:r>
              <a:rPr lang="en-US" altLang="zh-CN" sz="2600" i="1" dirty="0">
                <a:solidFill>
                  <a:schemeClr val="accent2"/>
                </a:solidFill>
              </a:rPr>
              <a:t>Scheduling</a:t>
            </a:r>
            <a:r>
              <a:rPr lang="en-US" altLang="zh-CN" sz="2600" dirty="0"/>
              <a:t>)</a:t>
            </a:r>
            <a:endParaRPr lang="en-US" sz="2600" dirty="0"/>
          </a:p>
        </p:txBody>
      </p:sp>
      <p:sp>
        <p:nvSpPr>
          <p:cNvPr id="26" name="TextBox 25">
            <a:extLst>
              <a:ext uri="{FF2B5EF4-FFF2-40B4-BE49-F238E27FC236}">
                <a16:creationId xmlns:a16="http://schemas.microsoft.com/office/drawing/2014/main" id="{2332D472-9A02-F24E-8C03-C432693A775D}"/>
              </a:ext>
            </a:extLst>
          </p:cNvPr>
          <p:cNvSpPr txBox="1"/>
          <p:nvPr/>
        </p:nvSpPr>
        <p:spPr>
          <a:xfrm>
            <a:off x="7168392" y="2100721"/>
            <a:ext cx="5232035" cy="892552"/>
          </a:xfrm>
          <a:prstGeom prst="rect">
            <a:avLst/>
          </a:prstGeom>
          <a:noFill/>
        </p:spPr>
        <p:txBody>
          <a:bodyPr wrap="square" rtlCol="0" anchor="ctr">
            <a:spAutoFit/>
          </a:bodyPr>
          <a:lstStyle>
            <a:defPPr>
              <a:defRPr lang="en-US"/>
            </a:defPPr>
            <a:lvl1pPr>
              <a:defRPr sz="3400" i="1">
                <a:latin typeface="Gill Sans" panose="020B0502020104020203" pitchFamily="34" charset="-79"/>
                <a:cs typeface="Gill Sans" panose="020B0502020104020203" pitchFamily="34" charset="-79"/>
              </a:defRPr>
            </a:lvl1pPr>
          </a:lstStyle>
          <a:p>
            <a:r>
              <a:rPr lang="en-US" altLang="zh-CN" sz="2600" i="0" dirty="0"/>
              <a:t>II.</a:t>
            </a:r>
            <a:r>
              <a:rPr lang="en-US" altLang="zh-CN" sz="2600" dirty="0"/>
              <a:t> Over-Aggressive Job Consolidation</a:t>
            </a:r>
            <a:endParaRPr lang="en-US" altLang="zh-CN" sz="2600" dirty="0">
              <a:solidFill>
                <a:schemeClr val="accent2"/>
              </a:solidFill>
            </a:endParaRPr>
          </a:p>
          <a:p>
            <a:pPr algn="ctr"/>
            <a:r>
              <a:rPr lang="en-US" altLang="zh-CN" sz="2600" i="0" dirty="0"/>
              <a:t>(</a:t>
            </a:r>
            <a:r>
              <a:rPr lang="en-US" altLang="zh-CN" sz="2600" dirty="0">
                <a:solidFill>
                  <a:schemeClr val="accent2"/>
                </a:solidFill>
              </a:rPr>
              <a:t>Job Placement</a:t>
            </a:r>
            <a:r>
              <a:rPr lang="en-US" altLang="zh-CN" sz="2600" i="0" dirty="0"/>
              <a:t>)</a:t>
            </a:r>
            <a:endParaRPr lang="en-US" sz="2600" i="0" dirty="0"/>
          </a:p>
        </p:txBody>
      </p:sp>
      <p:sp>
        <p:nvSpPr>
          <p:cNvPr id="27" name="TextBox 26">
            <a:extLst>
              <a:ext uri="{FF2B5EF4-FFF2-40B4-BE49-F238E27FC236}">
                <a16:creationId xmlns:a16="http://schemas.microsoft.com/office/drawing/2014/main" id="{2E876291-FC83-AE48-BCEB-ED3A0A29F48A}"/>
              </a:ext>
            </a:extLst>
          </p:cNvPr>
          <p:cNvSpPr txBox="1"/>
          <p:nvPr/>
        </p:nvSpPr>
        <p:spPr>
          <a:xfrm>
            <a:off x="471167" y="3829304"/>
            <a:ext cx="2278991" cy="584775"/>
          </a:xfrm>
          <a:prstGeom prst="rect">
            <a:avLst/>
          </a:prstGeom>
          <a:noFill/>
        </p:spPr>
        <p:txBody>
          <a:bodyPr wrap="square" rtlCol="0">
            <a:spAutoFit/>
          </a:bodyPr>
          <a:lstStyle/>
          <a:p>
            <a:pPr algn="ctr"/>
            <a:r>
              <a:rPr lang="en-US" altLang="zh-CN" sz="3200" i="1" dirty="0">
                <a:latin typeface="Gill Sans" panose="020B0502020104020203" pitchFamily="34" charset="-79"/>
                <a:cs typeface="Gill Sans" panose="020B0502020104020203" pitchFamily="34" charset="-79"/>
              </a:rPr>
              <a:t>YARN-CS</a:t>
            </a:r>
            <a:endParaRPr lang="en-US" sz="3200" i="1" dirty="0">
              <a:latin typeface="Gill Sans" panose="020B0502020104020203" pitchFamily="34" charset="-79"/>
              <a:cs typeface="Gill Sans" panose="020B0502020104020203" pitchFamily="34" charset="-79"/>
            </a:endParaRPr>
          </a:p>
        </p:txBody>
      </p:sp>
      <p:sp>
        <p:nvSpPr>
          <p:cNvPr id="28" name="TextBox 27">
            <a:extLst>
              <a:ext uri="{FF2B5EF4-FFF2-40B4-BE49-F238E27FC236}">
                <a16:creationId xmlns:a16="http://schemas.microsoft.com/office/drawing/2014/main" id="{AF303220-F996-6A49-9805-813317AE0CF1}"/>
              </a:ext>
            </a:extLst>
          </p:cNvPr>
          <p:cNvSpPr txBox="1"/>
          <p:nvPr/>
        </p:nvSpPr>
        <p:spPr>
          <a:xfrm>
            <a:off x="471167" y="3076738"/>
            <a:ext cx="2278991" cy="584775"/>
          </a:xfrm>
          <a:prstGeom prst="rect">
            <a:avLst/>
          </a:prstGeom>
          <a:noFill/>
        </p:spPr>
        <p:txBody>
          <a:bodyPr wrap="square" rtlCol="0">
            <a:spAutoFit/>
          </a:bodyPr>
          <a:lstStyle/>
          <a:p>
            <a:pPr algn="ctr"/>
            <a:r>
              <a:rPr lang="en-US" altLang="zh-CN" sz="3200" i="1" dirty="0">
                <a:latin typeface="Gill Sans" panose="020B0502020104020203" pitchFamily="34" charset="-79"/>
                <a:cs typeface="Gill Sans" panose="020B0502020104020203" pitchFamily="34" charset="-79"/>
              </a:rPr>
              <a:t>Optimus</a:t>
            </a:r>
            <a:r>
              <a:rPr lang="en-US" altLang="zh-CN" sz="3200" baseline="-25000" dirty="0">
                <a:latin typeface="Gill Sans Light" panose="020B0302020104020203" pitchFamily="34" charset="-79"/>
                <a:cs typeface="Gill Sans Light" panose="020B0302020104020203" pitchFamily="34" charset="-79"/>
              </a:rPr>
              <a:t>[1]</a:t>
            </a:r>
            <a:endParaRPr lang="en-US" sz="3200" baseline="-25000" dirty="0">
              <a:latin typeface="Gill Sans Light" panose="020B0302020104020203" pitchFamily="34" charset="-79"/>
              <a:cs typeface="Gill Sans Light" panose="020B0302020104020203" pitchFamily="34" charset="-79"/>
            </a:endParaRPr>
          </a:p>
        </p:txBody>
      </p:sp>
      <p:sp>
        <p:nvSpPr>
          <p:cNvPr id="30" name="TextBox 29">
            <a:extLst>
              <a:ext uri="{FF2B5EF4-FFF2-40B4-BE49-F238E27FC236}">
                <a16:creationId xmlns:a16="http://schemas.microsoft.com/office/drawing/2014/main" id="{525E4E44-49CA-164A-93FE-D9245B101520}"/>
              </a:ext>
            </a:extLst>
          </p:cNvPr>
          <p:cNvSpPr txBox="1"/>
          <p:nvPr/>
        </p:nvSpPr>
        <p:spPr>
          <a:xfrm>
            <a:off x="471167" y="4551771"/>
            <a:ext cx="2278991" cy="584775"/>
          </a:xfrm>
          <a:prstGeom prst="rect">
            <a:avLst/>
          </a:prstGeom>
          <a:noFill/>
        </p:spPr>
        <p:txBody>
          <a:bodyPr wrap="square" rtlCol="0">
            <a:spAutoFit/>
          </a:bodyPr>
          <a:lstStyle/>
          <a:p>
            <a:pPr algn="ctr"/>
            <a:r>
              <a:rPr lang="en-US" altLang="zh-CN" sz="3200" i="1" dirty="0" err="1">
                <a:latin typeface="Gill Sans" panose="020B0502020104020203" pitchFamily="34" charset="-79"/>
                <a:cs typeface="Gill Sans" panose="020B0502020104020203" pitchFamily="34" charset="-79"/>
              </a:rPr>
              <a:t>Gandiva</a:t>
            </a:r>
            <a:r>
              <a:rPr lang="en-US" altLang="zh-CN" sz="3200" baseline="-25000" dirty="0">
                <a:latin typeface="Gill Sans Light" panose="020B0302020104020203" pitchFamily="34" charset="-79"/>
                <a:cs typeface="Gill Sans Light" panose="020B0302020104020203" pitchFamily="34" charset="-79"/>
              </a:rPr>
              <a:t>[2]</a:t>
            </a:r>
            <a:endParaRPr lang="en-US" sz="3200" baseline="-25000" dirty="0">
              <a:latin typeface="Gill Sans Light" panose="020B0302020104020203" pitchFamily="34" charset="-79"/>
              <a:cs typeface="Gill Sans Light" panose="020B0302020104020203" pitchFamily="34" charset="-79"/>
            </a:endParaRPr>
          </a:p>
        </p:txBody>
      </p:sp>
      <p:cxnSp>
        <p:nvCxnSpPr>
          <p:cNvPr id="33" name="Straight Connector 32">
            <a:extLst>
              <a:ext uri="{FF2B5EF4-FFF2-40B4-BE49-F238E27FC236}">
                <a16:creationId xmlns:a16="http://schemas.microsoft.com/office/drawing/2014/main" id="{93179634-2C1C-5043-ACD5-329D0BA2CB7A}"/>
              </a:ext>
            </a:extLst>
          </p:cNvPr>
          <p:cNvCxnSpPr>
            <a:cxnSpLocks/>
          </p:cNvCxnSpPr>
          <p:nvPr/>
        </p:nvCxnSpPr>
        <p:spPr>
          <a:xfrm>
            <a:off x="226522" y="3774655"/>
            <a:ext cx="11700636" cy="0"/>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C1D8FD2-ED0E-7443-9E2C-4F5E1E770CF8}"/>
              </a:ext>
            </a:extLst>
          </p:cNvPr>
          <p:cNvSpPr txBox="1"/>
          <p:nvPr/>
        </p:nvSpPr>
        <p:spPr>
          <a:xfrm>
            <a:off x="4155657" y="3860081"/>
            <a:ext cx="1870413" cy="523220"/>
          </a:xfrm>
          <a:prstGeom prst="rect">
            <a:avLst/>
          </a:prstGeom>
          <a:noFill/>
        </p:spPr>
        <p:txBody>
          <a:bodyPr wrap="square" rtlCol="0">
            <a:spAutoFit/>
          </a:bodyPr>
          <a:lstStyle/>
          <a:p>
            <a:pPr algn="ctr"/>
            <a:r>
              <a:rPr lang="en-US" altLang="zh-CN" sz="2800" i="1" dirty="0">
                <a:latin typeface="Gill Sans" panose="020B0502020104020203" pitchFamily="34" charset="-79"/>
                <a:cs typeface="Gill Sans" panose="020B0502020104020203" pitchFamily="34" charset="-79"/>
              </a:rPr>
              <a:t>FIFO</a:t>
            </a:r>
            <a:endParaRPr lang="en-US" sz="2800" i="1" dirty="0">
              <a:latin typeface="Gill Sans" panose="020B0502020104020203" pitchFamily="34" charset="-79"/>
              <a:cs typeface="Gill Sans" panose="020B0502020104020203" pitchFamily="34" charset="-79"/>
            </a:endParaRPr>
          </a:p>
        </p:txBody>
      </p:sp>
      <p:sp>
        <p:nvSpPr>
          <p:cNvPr id="40" name="TextBox 39">
            <a:extLst>
              <a:ext uri="{FF2B5EF4-FFF2-40B4-BE49-F238E27FC236}">
                <a16:creationId xmlns:a16="http://schemas.microsoft.com/office/drawing/2014/main" id="{3679AA16-EB64-C741-A5FF-3834AF350EED}"/>
              </a:ext>
            </a:extLst>
          </p:cNvPr>
          <p:cNvSpPr txBox="1"/>
          <p:nvPr/>
        </p:nvSpPr>
        <p:spPr>
          <a:xfrm>
            <a:off x="4058095" y="4582548"/>
            <a:ext cx="2065537" cy="523220"/>
          </a:xfrm>
          <a:prstGeom prst="rect">
            <a:avLst/>
          </a:prstGeom>
          <a:noFill/>
        </p:spPr>
        <p:txBody>
          <a:bodyPr wrap="square" rtlCol="0">
            <a:spAutoFit/>
          </a:bodyPr>
          <a:lstStyle/>
          <a:p>
            <a:pPr algn="ctr"/>
            <a:r>
              <a:rPr lang="en-US" altLang="zh-CN" sz="2800" i="1" dirty="0">
                <a:latin typeface="Gill Sans" panose="020B0502020104020203" pitchFamily="34" charset="-79"/>
                <a:cs typeface="Gill Sans" panose="020B0502020104020203" pitchFamily="34" charset="-79"/>
              </a:rPr>
              <a:t>Time-sharing</a:t>
            </a:r>
            <a:endParaRPr lang="en-US" sz="2800" i="1" dirty="0">
              <a:latin typeface="Gill Sans" panose="020B0502020104020203" pitchFamily="34" charset="-79"/>
              <a:cs typeface="Gill Sans" panose="020B0502020104020203" pitchFamily="34" charset="-79"/>
            </a:endParaRPr>
          </a:p>
        </p:txBody>
      </p:sp>
      <p:sp>
        <p:nvSpPr>
          <p:cNvPr id="42" name="TextBox 41">
            <a:extLst>
              <a:ext uri="{FF2B5EF4-FFF2-40B4-BE49-F238E27FC236}">
                <a16:creationId xmlns:a16="http://schemas.microsoft.com/office/drawing/2014/main" id="{B78693E9-B663-ED47-9047-1F74998F4A7E}"/>
              </a:ext>
            </a:extLst>
          </p:cNvPr>
          <p:cNvSpPr txBox="1"/>
          <p:nvPr/>
        </p:nvSpPr>
        <p:spPr>
          <a:xfrm>
            <a:off x="8648566" y="4582548"/>
            <a:ext cx="2120803" cy="523220"/>
          </a:xfrm>
          <a:prstGeom prst="rect">
            <a:avLst/>
          </a:prstGeom>
          <a:noFill/>
        </p:spPr>
        <p:txBody>
          <a:bodyPr wrap="square" rtlCol="0">
            <a:spAutoFit/>
          </a:bodyPr>
          <a:lstStyle/>
          <a:p>
            <a:pPr algn="ctr"/>
            <a:r>
              <a:rPr lang="en-US" altLang="zh-CN" sz="2800" i="1" dirty="0">
                <a:latin typeface="Gill Sans" panose="020B0502020104020203" pitchFamily="34" charset="-79"/>
                <a:cs typeface="Gill Sans" panose="020B0502020104020203" pitchFamily="34" charset="-79"/>
              </a:rPr>
              <a:t>Trial-and-error</a:t>
            </a:r>
            <a:endParaRPr lang="en-US" sz="2800" i="1" dirty="0">
              <a:latin typeface="Gill Sans" panose="020B0502020104020203" pitchFamily="34" charset="-79"/>
              <a:cs typeface="Gill Sans" panose="020B0502020104020203" pitchFamily="34" charset="-79"/>
            </a:endParaRPr>
          </a:p>
        </p:txBody>
      </p:sp>
      <p:sp>
        <p:nvSpPr>
          <p:cNvPr id="43" name="TextBox 42">
            <a:extLst>
              <a:ext uri="{FF2B5EF4-FFF2-40B4-BE49-F238E27FC236}">
                <a16:creationId xmlns:a16="http://schemas.microsoft.com/office/drawing/2014/main" id="{7A68E1A3-FCA6-CB4F-8634-824D759C6840}"/>
              </a:ext>
            </a:extLst>
          </p:cNvPr>
          <p:cNvSpPr txBox="1"/>
          <p:nvPr/>
        </p:nvSpPr>
        <p:spPr>
          <a:xfrm>
            <a:off x="8648566" y="3107515"/>
            <a:ext cx="2120803" cy="523220"/>
          </a:xfrm>
          <a:prstGeom prst="rect">
            <a:avLst/>
          </a:prstGeom>
          <a:noFill/>
        </p:spPr>
        <p:txBody>
          <a:bodyPr wrap="square" rtlCol="0">
            <a:spAutoFit/>
          </a:bodyPr>
          <a:lstStyle/>
          <a:p>
            <a:pPr algn="ctr"/>
            <a:r>
              <a:rPr lang="en-US" altLang="zh-CN" sz="2800" dirty="0">
                <a:latin typeface="Gill Sans Light" panose="020B0302020104020203" pitchFamily="34" charset="-79"/>
                <a:cs typeface="Gill Sans Light" panose="020B0302020104020203" pitchFamily="34" charset="-79"/>
              </a:rPr>
              <a:t>None</a:t>
            </a:r>
            <a:endParaRPr lang="en-US" sz="2800" dirty="0">
              <a:latin typeface="Gill Sans Light" panose="020B0302020104020203" pitchFamily="34" charset="-79"/>
              <a:cs typeface="Gill Sans Light" panose="020B0302020104020203" pitchFamily="34" charset="-79"/>
            </a:endParaRPr>
          </a:p>
        </p:txBody>
      </p:sp>
      <p:cxnSp>
        <p:nvCxnSpPr>
          <p:cNvPr id="50" name="Straight Connector 49">
            <a:extLst>
              <a:ext uri="{FF2B5EF4-FFF2-40B4-BE49-F238E27FC236}">
                <a16:creationId xmlns:a16="http://schemas.microsoft.com/office/drawing/2014/main" id="{18C136C8-2A93-0C46-AF86-0FB7F839B2AD}"/>
              </a:ext>
            </a:extLst>
          </p:cNvPr>
          <p:cNvCxnSpPr>
            <a:cxnSpLocks/>
          </p:cNvCxnSpPr>
          <p:nvPr/>
        </p:nvCxnSpPr>
        <p:spPr>
          <a:xfrm>
            <a:off x="7083722" y="2153884"/>
            <a:ext cx="0" cy="3145354"/>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0D60FF3-4699-2A49-9A4A-B286F9227D2E}"/>
              </a:ext>
            </a:extLst>
          </p:cNvPr>
          <p:cNvCxnSpPr>
            <a:cxnSpLocks/>
          </p:cNvCxnSpPr>
          <p:nvPr/>
        </p:nvCxnSpPr>
        <p:spPr>
          <a:xfrm>
            <a:off x="226522" y="4514079"/>
            <a:ext cx="11700636" cy="0"/>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A230C8-AD2C-9541-8AAD-81B1CD2B7CEC}"/>
              </a:ext>
            </a:extLst>
          </p:cNvPr>
          <p:cNvCxnSpPr>
            <a:cxnSpLocks/>
          </p:cNvCxnSpPr>
          <p:nvPr/>
        </p:nvCxnSpPr>
        <p:spPr>
          <a:xfrm>
            <a:off x="3129792" y="2153884"/>
            <a:ext cx="0" cy="3145354"/>
          </a:xfrm>
          <a:prstGeom prst="line">
            <a:avLst/>
          </a:prstGeom>
          <a:ln w="508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8D1A5E8-7457-6C49-A5D1-1AAF74B30291}"/>
              </a:ext>
            </a:extLst>
          </p:cNvPr>
          <p:cNvSpPr txBox="1"/>
          <p:nvPr/>
        </p:nvSpPr>
        <p:spPr>
          <a:xfrm>
            <a:off x="1374680" y="6452378"/>
            <a:ext cx="5170005" cy="400110"/>
          </a:xfrm>
          <a:prstGeom prst="rect">
            <a:avLst/>
          </a:prstGeom>
          <a:noFill/>
        </p:spPr>
        <p:txBody>
          <a:bodyPr wrap="none" rtlCol="0">
            <a:spAutoFit/>
          </a:bodyPr>
          <a:lstStyle/>
          <a:p>
            <a:r>
              <a:rPr lang="en-US" sz="1000" dirty="0">
                <a:solidFill>
                  <a:schemeClr val="bg1"/>
                </a:solidFill>
                <a:latin typeface="Gill Sans" panose="020B0502020104020203" pitchFamily="34" charset="-79"/>
                <a:cs typeface="Gill Sans" panose="020B0502020104020203" pitchFamily="34" charset="-79"/>
              </a:rPr>
              <a:t>[1]. Optimus: An Efficient Dynamic Resource Scheduler for Deep Learning Clusters</a:t>
            </a:r>
            <a:r>
              <a:rPr lang="en-US" altLang="zh-Hans" sz="1000" dirty="0">
                <a:solidFill>
                  <a:schemeClr val="bg1"/>
                </a:solidFill>
                <a:latin typeface="Gill Sans" panose="020B0502020104020203" pitchFamily="34" charset="-79"/>
                <a:cs typeface="Gill Sans" panose="020B0502020104020203" pitchFamily="34" charset="-79"/>
              </a:rPr>
              <a:t>,</a:t>
            </a:r>
            <a:r>
              <a:rPr lang="zh-Hans" altLang="en-US" sz="1000" dirty="0">
                <a:solidFill>
                  <a:schemeClr val="bg1"/>
                </a:solidFill>
                <a:latin typeface="Gill Sans" panose="020B0502020104020203" pitchFamily="34" charset="-79"/>
                <a:cs typeface="Gill Sans" panose="020B0502020104020203" pitchFamily="34" charset="-79"/>
              </a:rPr>
              <a:t> </a:t>
            </a:r>
            <a:r>
              <a:rPr lang="en-US" altLang="zh-Hans" sz="1000" dirty="0">
                <a:solidFill>
                  <a:schemeClr val="bg1"/>
                </a:solidFill>
                <a:latin typeface="Gill Sans" panose="020B0502020104020203" pitchFamily="34" charset="-79"/>
                <a:cs typeface="Gill Sans" panose="020B0502020104020203" pitchFamily="34" charset="-79"/>
              </a:rPr>
              <a:t>EuroSys’18</a:t>
            </a:r>
          </a:p>
          <a:p>
            <a:r>
              <a:rPr lang="en-US" sz="1000" dirty="0">
                <a:solidFill>
                  <a:schemeClr val="bg1"/>
                </a:solidFill>
                <a:latin typeface="Gill Sans" panose="020B0502020104020203" pitchFamily="34" charset="-79"/>
                <a:cs typeface="Gill Sans" panose="020B0502020104020203" pitchFamily="34" charset="-79"/>
              </a:rPr>
              <a:t>[2]. </a:t>
            </a:r>
            <a:r>
              <a:rPr lang="en-US" sz="1000" dirty="0" err="1">
                <a:solidFill>
                  <a:schemeClr val="bg1"/>
                </a:solidFill>
                <a:latin typeface="Gill Sans" panose="020B0502020104020203" pitchFamily="34" charset="-79"/>
                <a:cs typeface="Gill Sans" panose="020B0502020104020203" pitchFamily="34" charset="-79"/>
              </a:rPr>
              <a:t>Gandiva</a:t>
            </a:r>
            <a:r>
              <a:rPr lang="en-US" sz="1000" dirty="0">
                <a:solidFill>
                  <a:schemeClr val="bg1"/>
                </a:solidFill>
                <a:latin typeface="Gill Sans" panose="020B0502020104020203" pitchFamily="34" charset="-79"/>
                <a:cs typeface="Gill Sans" panose="020B0502020104020203" pitchFamily="34" charset="-79"/>
              </a:rPr>
              <a:t>: Introspective Cluster Scheduling for Deep Learning,</a:t>
            </a:r>
            <a:r>
              <a:rPr lang="zh-Hans" altLang="en-US" sz="1000" dirty="0">
                <a:solidFill>
                  <a:schemeClr val="bg1"/>
                </a:solidFill>
                <a:latin typeface="Gill Sans" panose="020B0502020104020203" pitchFamily="34" charset="-79"/>
                <a:cs typeface="Gill Sans" panose="020B0502020104020203" pitchFamily="34" charset="-79"/>
              </a:rPr>
              <a:t> </a:t>
            </a:r>
            <a:r>
              <a:rPr lang="en-US" altLang="zh-Hans" sz="1000" dirty="0">
                <a:solidFill>
                  <a:schemeClr val="bg1"/>
                </a:solidFill>
                <a:latin typeface="Gill Sans" panose="020B0502020104020203" pitchFamily="34" charset="-79"/>
                <a:cs typeface="Gill Sans" panose="020B0502020104020203" pitchFamily="34" charset="-79"/>
              </a:rPr>
              <a:t>OSDI’18</a:t>
            </a:r>
            <a:endParaRPr lang="en-US" sz="1000" dirty="0">
              <a:solidFill>
                <a:schemeClr val="bg1"/>
              </a:solidFill>
              <a:latin typeface="Gill Sans" panose="020B0502020104020203" pitchFamily="34" charset="-79"/>
              <a:cs typeface="Gill Sans" panose="020B0502020104020203" pitchFamily="34" charset="-79"/>
            </a:endParaRPr>
          </a:p>
        </p:txBody>
      </p:sp>
      <p:sp>
        <p:nvSpPr>
          <p:cNvPr id="48" name="TextBox 47">
            <a:extLst>
              <a:ext uri="{FF2B5EF4-FFF2-40B4-BE49-F238E27FC236}">
                <a16:creationId xmlns:a16="http://schemas.microsoft.com/office/drawing/2014/main" id="{6E66F8E8-8FCA-D940-ADD4-44271B9D18C3}"/>
              </a:ext>
            </a:extLst>
          </p:cNvPr>
          <p:cNvSpPr txBox="1"/>
          <p:nvPr/>
        </p:nvSpPr>
        <p:spPr>
          <a:xfrm>
            <a:off x="8648566" y="3860081"/>
            <a:ext cx="2120803" cy="523220"/>
          </a:xfrm>
          <a:prstGeom prst="rect">
            <a:avLst/>
          </a:prstGeom>
          <a:noFill/>
        </p:spPr>
        <p:txBody>
          <a:bodyPr wrap="square" rtlCol="0">
            <a:spAutoFit/>
          </a:bodyPr>
          <a:lstStyle/>
          <a:p>
            <a:pPr algn="ctr"/>
            <a:r>
              <a:rPr lang="en-US" altLang="zh-CN" sz="2800" dirty="0">
                <a:latin typeface="Gill Sans Light" panose="020B0302020104020203" pitchFamily="34" charset="-79"/>
                <a:cs typeface="Gill Sans Light" panose="020B0302020104020203" pitchFamily="34" charset="-79"/>
              </a:rPr>
              <a:t>None</a:t>
            </a:r>
            <a:endParaRPr lang="en-US" sz="2800" dirty="0">
              <a:latin typeface="Gill Sans Light" panose="020B0302020104020203" pitchFamily="34" charset="-79"/>
              <a:cs typeface="Gill Sans Light" panose="020B0302020104020203" pitchFamily="34" charset="-79"/>
            </a:endParaRPr>
          </a:p>
        </p:txBody>
      </p:sp>
      <p:sp>
        <p:nvSpPr>
          <p:cNvPr id="49" name="TextBox 48">
            <a:extLst>
              <a:ext uri="{FF2B5EF4-FFF2-40B4-BE49-F238E27FC236}">
                <a16:creationId xmlns:a16="http://schemas.microsoft.com/office/drawing/2014/main" id="{8A4D628E-695C-9746-9887-3D289E0384E3}"/>
              </a:ext>
            </a:extLst>
          </p:cNvPr>
          <p:cNvSpPr txBox="1"/>
          <p:nvPr/>
        </p:nvSpPr>
        <p:spPr>
          <a:xfrm>
            <a:off x="4030462" y="3107515"/>
            <a:ext cx="2120803" cy="523220"/>
          </a:xfrm>
          <a:prstGeom prst="rect">
            <a:avLst/>
          </a:prstGeom>
          <a:noFill/>
        </p:spPr>
        <p:txBody>
          <a:bodyPr wrap="square" rtlCol="0">
            <a:spAutoFit/>
          </a:bodyPr>
          <a:lstStyle/>
          <a:p>
            <a:pPr algn="ctr"/>
            <a:r>
              <a:rPr lang="en-US" altLang="zh-CN" sz="2800" dirty="0">
                <a:latin typeface="Gill Sans Light" panose="020B0302020104020203" pitchFamily="34" charset="-79"/>
                <a:cs typeface="Gill Sans Light" panose="020B0302020104020203" pitchFamily="34" charset="-79"/>
              </a:rPr>
              <a:t>None</a:t>
            </a:r>
            <a:endParaRPr lang="en-US" sz="2800" dirty="0">
              <a:latin typeface="Gill Sans Light" panose="020B0302020104020203" pitchFamily="34" charset="-79"/>
              <a:cs typeface="Gill Sans Light" panose="020B0302020104020203" pitchFamily="34" charset="-79"/>
            </a:endParaRPr>
          </a:p>
        </p:txBody>
      </p:sp>
      <p:sp>
        <p:nvSpPr>
          <p:cNvPr id="57" name="Rectangle 56">
            <a:extLst>
              <a:ext uri="{FF2B5EF4-FFF2-40B4-BE49-F238E27FC236}">
                <a16:creationId xmlns:a16="http://schemas.microsoft.com/office/drawing/2014/main" id="{CD45393E-1D4E-8C42-842C-7AFA59B51871}"/>
              </a:ext>
            </a:extLst>
          </p:cNvPr>
          <p:cNvSpPr/>
          <p:nvPr/>
        </p:nvSpPr>
        <p:spPr>
          <a:xfrm>
            <a:off x="178125" y="2986991"/>
            <a:ext cx="11891013" cy="7523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0EE446FF-F61F-3749-8AC1-3B68E8F419D4}"/>
              </a:ext>
            </a:extLst>
          </p:cNvPr>
          <p:cNvSpPr/>
          <p:nvPr/>
        </p:nvSpPr>
        <p:spPr>
          <a:xfrm>
            <a:off x="178125" y="3737020"/>
            <a:ext cx="11891013" cy="751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009B68A5-3EBE-0340-977C-E0DDDD5D79DB}"/>
              </a:ext>
            </a:extLst>
          </p:cNvPr>
          <p:cNvSpPr/>
          <p:nvPr/>
        </p:nvSpPr>
        <p:spPr>
          <a:xfrm>
            <a:off x="178125" y="4488684"/>
            <a:ext cx="11891013" cy="961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C691422-74A6-CE4C-8A9D-79D3C9BB58F0}"/>
              </a:ext>
            </a:extLst>
          </p:cNvPr>
          <p:cNvSpPr/>
          <p:nvPr/>
        </p:nvSpPr>
        <p:spPr>
          <a:xfrm>
            <a:off x="2990032" y="2069948"/>
            <a:ext cx="199008" cy="932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B55DE509-D36A-E140-841B-D8B4BDC8F0F3}"/>
              </a:ext>
            </a:extLst>
          </p:cNvPr>
          <p:cNvSpPr/>
          <p:nvPr/>
        </p:nvSpPr>
        <p:spPr>
          <a:xfrm>
            <a:off x="7038206" y="2068717"/>
            <a:ext cx="153492" cy="932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7510B75D-2BAC-7342-97B5-D92FEACF4EE8}"/>
              </a:ext>
            </a:extLst>
          </p:cNvPr>
          <p:cNvSpPr/>
          <p:nvPr/>
        </p:nvSpPr>
        <p:spPr>
          <a:xfrm>
            <a:off x="3275207" y="2105413"/>
            <a:ext cx="3749267" cy="932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5B594D84-CC43-9245-8A89-770C95CEAD87}"/>
              </a:ext>
            </a:extLst>
          </p:cNvPr>
          <p:cNvSpPr/>
          <p:nvPr/>
        </p:nvSpPr>
        <p:spPr>
          <a:xfrm>
            <a:off x="7213297" y="2113547"/>
            <a:ext cx="4942216" cy="932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953169996"/>
      </p:ext>
    </p:extLst>
  </p:cSld>
  <p:clrMapOvr>
    <a:masterClrMapping/>
  </p:clrMapOvr>
  <mc:AlternateContent xmlns:mc="http://schemas.openxmlformats.org/markup-compatibility/2006" xmlns:p14="http://schemas.microsoft.com/office/powerpoint/2010/main">
    <mc:Choice Requires="p14">
      <p:transition spd="slow" p14:dur="2000" advTm="82462"/>
    </mc:Choice>
    <mc:Fallback xmlns="">
      <p:transition spd="slow" advTm="824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4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3" grpId="0" animBg="1"/>
      <p:bldP spid="54" grpId="0" animBg="1"/>
      <p:bldP spid="32" grpId="0" animBg="1"/>
      <p:bldP spid="59" grpId="0" animBg="1"/>
      <p:bldP spid="29"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7B38B9D-FEF2-A446-8672-BCDD5D54B686}"/>
              </a:ext>
            </a:extLst>
          </p:cNvPr>
          <p:cNvSpPr>
            <a:spLocks noGrp="1"/>
          </p:cNvSpPr>
          <p:nvPr>
            <p:ph type="sldNum" sz="quarter" idx="12"/>
          </p:nvPr>
        </p:nvSpPr>
        <p:spPr/>
        <p:txBody>
          <a:bodyPr/>
          <a:lstStyle/>
          <a:p>
            <a:fld id="{80C4585B-CFCB-F440-9495-A55347CBA6EB}" type="slidenum">
              <a:rPr lang="en-US" smtClean="0"/>
              <a:pPr/>
              <a:t>7</a:t>
            </a:fld>
            <a:endParaRPr lang="en-US" dirty="0"/>
          </a:p>
        </p:txBody>
      </p:sp>
      <p:sp>
        <p:nvSpPr>
          <p:cNvPr id="13" name="Content Placeholder 2">
            <a:extLst>
              <a:ext uri="{FF2B5EF4-FFF2-40B4-BE49-F238E27FC236}">
                <a16:creationId xmlns:a16="http://schemas.microsoft.com/office/drawing/2014/main" id="{45D9E9EB-A97F-964A-A580-C98698446B61}"/>
              </a:ext>
            </a:extLst>
          </p:cNvPr>
          <p:cNvSpPr txBox="1">
            <a:spLocks/>
          </p:cNvSpPr>
          <p:nvPr/>
        </p:nvSpPr>
        <p:spPr>
          <a:xfrm>
            <a:off x="6175855" y="8714329"/>
            <a:ext cx="5936822" cy="6456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Gill Sans Light" panose="020B0302020104020203" pitchFamily="34" charset="-79"/>
                <a:ea typeface="+mn-ea"/>
                <a:cs typeface="Gill Sans Light" panose="020B0302020104020203" pitchFamily="34" charset="-79"/>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Gill Sans Light" panose="020B0302020104020203" pitchFamily="34" charset="-79"/>
                <a:ea typeface="+mn-ea"/>
                <a:cs typeface="Gill Sans Light" panose="020B0302020104020203" pitchFamily="34" charset="-79"/>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Gill Sans Light" panose="020B0302020104020203" pitchFamily="34" charset="-79"/>
                <a:ea typeface="+mn-ea"/>
                <a:cs typeface="Gill Sans Light" panose="020B0302020104020203" pitchFamily="34" charset="-79"/>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Gill Sans Light" panose="020B0302020104020203" pitchFamily="34" charset="-79"/>
                <a:ea typeface="+mn-ea"/>
                <a:cs typeface="Gill Sans Light" panose="020B0302020104020203" pitchFamily="34" charset="-79"/>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Gill Sans Light" panose="020B0302020104020203" pitchFamily="34" charset="-79"/>
                <a:ea typeface="+mn-ea"/>
                <a:cs typeface="Gill Sans Light" panose="020B0302020104020203" pitchFamily="34" charset="-79"/>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00000"/>
              </a:lnSpc>
              <a:buNone/>
            </a:pPr>
            <a:endParaRPr lang="en-US" sz="2200" i="1" dirty="0"/>
          </a:p>
        </p:txBody>
      </p:sp>
      <p:sp>
        <p:nvSpPr>
          <p:cNvPr id="16" name="Rectangle 15">
            <a:extLst>
              <a:ext uri="{FF2B5EF4-FFF2-40B4-BE49-F238E27FC236}">
                <a16:creationId xmlns:a16="http://schemas.microsoft.com/office/drawing/2014/main" id="{6D8D056D-83C0-A64C-B807-E4C9E3A48B03}"/>
              </a:ext>
            </a:extLst>
          </p:cNvPr>
          <p:cNvSpPr/>
          <p:nvPr/>
        </p:nvSpPr>
        <p:spPr>
          <a:xfrm>
            <a:off x="1" y="0"/>
            <a:ext cx="12192000" cy="3424296"/>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itle 3">
            <a:extLst>
              <a:ext uri="{FF2B5EF4-FFF2-40B4-BE49-F238E27FC236}">
                <a16:creationId xmlns:a16="http://schemas.microsoft.com/office/drawing/2014/main" id="{832972B9-BBC0-154D-8A9C-8C45FFD289E1}"/>
              </a:ext>
            </a:extLst>
          </p:cNvPr>
          <p:cNvSpPr txBox="1">
            <a:spLocks/>
          </p:cNvSpPr>
          <p:nvPr/>
        </p:nvSpPr>
        <p:spPr>
          <a:xfrm>
            <a:off x="1409591" y="1050429"/>
            <a:ext cx="6324036" cy="1323439"/>
          </a:xfrm>
          <a:prstGeom prst="rect">
            <a:avLst/>
          </a:prstGeom>
          <a:noFill/>
        </p:spPr>
        <p:txBody>
          <a:bodyPr wrap="square">
            <a:spAutoFit/>
          </a:bodyPr>
          <a:lstStyle>
            <a:lvl1pPr algn="l" defTabSz="914400" rtl="0" eaLnBrk="1" latinLnBrk="0" hangingPunct="1">
              <a:spcBef>
                <a:spcPct val="0"/>
              </a:spcBef>
              <a:buNone/>
              <a:defRPr sz="4400" kern="1200">
                <a:solidFill>
                  <a:schemeClr val="tx1"/>
                </a:solidFill>
                <a:latin typeface="Segoe UI"/>
                <a:ea typeface="+mj-ea"/>
                <a:cs typeface="Segoe UI"/>
              </a:defRPr>
            </a:lvl1pPr>
          </a:lstStyle>
          <a:p>
            <a:r>
              <a:rPr lang="en-US" sz="8000" dirty="0">
                <a:solidFill>
                  <a:srgbClr val="FF6600"/>
                </a:solidFill>
                <a:latin typeface="Abril Fatface"/>
                <a:ea typeface="ＭＳ Ｐゴシック" charset="-128"/>
                <a:cs typeface="Abril Fatface"/>
              </a:rPr>
              <a:t>Tiresias</a:t>
            </a:r>
          </a:p>
        </p:txBody>
      </p:sp>
      <p:sp>
        <p:nvSpPr>
          <p:cNvPr id="18" name="TextBox 17">
            <a:extLst>
              <a:ext uri="{FF2B5EF4-FFF2-40B4-BE49-F238E27FC236}">
                <a16:creationId xmlns:a16="http://schemas.microsoft.com/office/drawing/2014/main" id="{C809E5FF-6E2F-BE40-84F8-362C9ADA2881}"/>
              </a:ext>
            </a:extLst>
          </p:cNvPr>
          <p:cNvSpPr txBox="1"/>
          <p:nvPr/>
        </p:nvSpPr>
        <p:spPr>
          <a:xfrm>
            <a:off x="6328609" y="973484"/>
            <a:ext cx="4563981" cy="1477328"/>
          </a:xfrm>
          <a:prstGeom prst="rect">
            <a:avLst/>
          </a:prstGeom>
          <a:noFill/>
        </p:spPr>
        <p:txBody>
          <a:bodyPr wrap="square" rtlCol="0">
            <a:spAutoFit/>
          </a:bodyPr>
          <a:lstStyle/>
          <a:p>
            <a:r>
              <a:rPr lang="en-US" altLang="zh-CN" sz="3000" i="1" dirty="0">
                <a:solidFill>
                  <a:srgbClr val="FFFFFF"/>
                </a:solidFill>
                <a:latin typeface="Gill Sans Light"/>
                <a:cs typeface="Gill Sans Light"/>
              </a:rPr>
              <a:t>A GPU cluster manager for Distributed Deep Learning Without Complete Knowledge</a:t>
            </a:r>
            <a:endParaRPr lang="en-US" sz="3000" i="1" dirty="0">
              <a:solidFill>
                <a:srgbClr val="FFFFFF"/>
              </a:solidFill>
              <a:latin typeface="Gill Sans Light"/>
              <a:cs typeface="Gill Sans Light"/>
            </a:endParaRPr>
          </a:p>
        </p:txBody>
      </p:sp>
      <p:graphicFrame>
        <p:nvGraphicFramePr>
          <p:cNvPr id="2" name="Table 1">
            <a:extLst>
              <a:ext uri="{FF2B5EF4-FFF2-40B4-BE49-F238E27FC236}">
                <a16:creationId xmlns:a16="http://schemas.microsoft.com/office/drawing/2014/main" id="{EE814456-75B6-9E40-A00D-91FF3B164B46}"/>
              </a:ext>
            </a:extLst>
          </p:cNvPr>
          <p:cNvGraphicFramePr>
            <a:graphicFrameLocks noGrp="1"/>
          </p:cNvGraphicFramePr>
          <p:nvPr/>
        </p:nvGraphicFramePr>
        <p:xfrm>
          <a:off x="1497875" y="4189206"/>
          <a:ext cx="9196251" cy="2011680"/>
        </p:xfrm>
        <a:graphic>
          <a:graphicData uri="http://schemas.openxmlformats.org/drawingml/2006/table">
            <a:tbl>
              <a:tblPr firstRow="1" bandRow="1">
                <a:tableStyleId>{2D5ABB26-0587-4C30-8999-92F81FD0307C}</a:tableStyleId>
              </a:tblPr>
              <a:tblGrid>
                <a:gridCol w="5503816">
                  <a:extLst>
                    <a:ext uri="{9D8B030D-6E8A-4147-A177-3AD203B41FA5}">
                      <a16:colId xmlns:a16="http://schemas.microsoft.com/office/drawing/2014/main" val="3322540281"/>
                    </a:ext>
                  </a:extLst>
                </a:gridCol>
                <a:gridCol w="3692435">
                  <a:extLst>
                    <a:ext uri="{9D8B030D-6E8A-4147-A177-3AD203B41FA5}">
                      <a16:colId xmlns:a16="http://schemas.microsoft.com/office/drawing/2014/main" val="52670444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2800" b="0" i="0" dirty="0">
                          <a:latin typeface="Gill Sans" panose="020B0502020104020203" pitchFamily="34" charset="-79"/>
                          <a:cs typeface="Gill Sans" panose="020B0502020104020203" pitchFamily="34" charset="-79"/>
                        </a:rPr>
                        <a:t>I.</a:t>
                      </a:r>
                      <a:r>
                        <a:rPr lang="zh-Hans" altLang="en-US" sz="2800" b="0" i="0" dirty="0">
                          <a:latin typeface="Gill Sans" panose="020B0502020104020203" pitchFamily="34" charset="-79"/>
                          <a:cs typeface="Gill Sans" panose="020B0502020104020203" pitchFamily="34" charset="-79"/>
                        </a:rPr>
                        <a:t>  </a:t>
                      </a:r>
                      <a:r>
                        <a:rPr lang="en-US" sz="2800" b="0" i="0" dirty="0">
                          <a:latin typeface="Gill Sans" panose="020B0502020104020203" pitchFamily="34" charset="-79"/>
                          <a:cs typeface="Gill Sans" panose="020B0502020104020203" pitchFamily="34" charset="-79"/>
                        </a:rPr>
                        <a:t>Age-Based Scheduler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1" dirty="0">
                          <a:latin typeface="Gill Sans Light" panose="020B0302020104020203" pitchFamily="34" charset="-79"/>
                          <a:cs typeface="Gill Sans Light" panose="020B0302020104020203" pitchFamily="34" charset="-79"/>
                        </a:rPr>
                        <a:t>Minimize JCT without complete knowledge of jobs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i="1" dirty="0">
                        <a:latin typeface="Gill Sans Light" panose="020B0302020104020203" pitchFamily="34" charset="-79"/>
                        <a:cs typeface="Gill Sans Light" panose="020B0302020104020203" pitchFamily="34" charset="-79"/>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086179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2800" b="0" i="0" dirty="0">
                          <a:latin typeface="Gill Sans" panose="020B0502020104020203" pitchFamily="34" charset="-79"/>
                          <a:cs typeface="Gill Sans" panose="020B0502020104020203" pitchFamily="34" charset="-79"/>
                        </a:rPr>
                        <a:t>2.</a:t>
                      </a:r>
                      <a:r>
                        <a:rPr lang="zh-Hans" altLang="en-US" sz="2800" b="0" i="0" dirty="0">
                          <a:latin typeface="Gill Sans" panose="020B0502020104020203" pitchFamily="34" charset="-79"/>
                          <a:cs typeface="Gill Sans" panose="020B0502020104020203" pitchFamily="34" charset="-79"/>
                        </a:rPr>
                        <a:t> </a:t>
                      </a:r>
                      <a:r>
                        <a:rPr lang="en-US" sz="2800" b="0" i="0" dirty="0">
                          <a:latin typeface="Gill Sans" panose="020B0502020104020203" pitchFamily="34" charset="-79"/>
                          <a:cs typeface="Gill Sans" panose="020B0502020104020203" pitchFamily="34" charset="-79"/>
                        </a:rPr>
                        <a:t>Model Profile-Based Placement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1" dirty="0">
                          <a:latin typeface="Gill Sans Light" panose="020B0302020104020203" pitchFamily="34" charset="-79"/>
                          <a:cs typeface="Gill Sans Light" panose="020B0302020104020203" pitchFamily="34" charset="-79"/>
                        </a:rPr>
                        <a:t>Place jobs without additional information from users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9441405"/>
                  </a:ext>
                </a:extLst>
              </a:tr>
            </a:tbl>
          </a:graphicData>
        </a:graphic>
      </p:graphicFrame>
      <p:sp>
        <p:nvSpPr>
          <p:cNvPr id="15" name="Rectangle 14">
            <a:extLst>
              <a:ext uri="{FF2B5EF4-FFF2-40B4-BE49-F238E27FC236}">
                <a16:creationId xmlns:a16="http://schemas.microsoft.com/office/drawing/2014/main" id="{26444E81-71ED-8A43-B0F4-1BD64B1945A2}"/>
              </a:ext>
            </a:extLst>
          </p:cNvPr>
          <p:cNvSpPr/>
          <p:nvPr/>
        </p:nvSpPr>
        <p:spPr>
          <a:xfrm>
            <a:off x="1497874" y="4116463"/>
            <a:ext cx="9570719" cy="932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3186443-3425-7942-BEB4-F60D4564C166}"/>
              </a:ext>
            </a:extLst>
          </p:cNvPr>
          <p:cNvSpPr/>
          <p:nvPr/>
        </p:nvSpPr>
        <p:spPr>
          <a:xfrm>
            <a:off x="1543249" y="5328169"/>
            <a:ext cx="9570719" cy="9324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488953197"/>
      </p:ext>
    </p:extLst>
  </p:cSld>
  <p:clrMapOvr>
    <a:masterClrMapping/>
  </p:clrMapOvr>
  <mc:AlternateContent xmlns:mc="http://schemas.openxmlformats.org/markup-compatibility/2006" xmlns:p14="http://schemas.microsoft.com/office/powerpoint/2010/main">
    <mc:Choice Requires="p14">
      <p:transition p14:dur="0" advTm="25316"/>
    </mc:Choice>
    <mc:Fallback xmlns="">
      <p:transition advTm="253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6858000"/>
          </a:xfrm>
          <a:prstGeom prst="rect">
            <a:avLst/>
          </a:prstGeom>
          <a:solidFill>
            <a:schemeClr val="tx1">
              <a:lumMod val="85000"/>
              <a:lumOff val="15000"/>
            </a:schemeClr>
          </a:solidFill>
        </p:spPr>
        <p:txBody>
          <a:bodyPr wrap="square" rtlCol="0" anchor="ctr">
            <a:noAutofit/>
          </a:bodyPr>
          <a:lstStyle/>
          <a:p>
            <a:pPr algn="ctr"/>
            <a:r>
              <a:rPr lang="en-US" sz="5600" dirty="0">
                <a:solidFill>
                  <a:schemeClr val="accent2"/>
                </a:solidFill>
                <a:latin typeface="Gill Sans" charset="0"/>
                <a:ea typeface="Gill Sans" charset="0"/>
                <a:cs typeface="Gill Sans" charset="0"/>
              </a:rPr>
              <a:t>Challenge I</a:t>
            </a:r>
            <a:br>
              <a:rPr lang="en-US" sz="5400" dirty="0">
                <a:solidFill>
                  <a:schemeClr val="accent2"/>
                </a:solidFill>
                <a:latin typeface="Gill Sans" charset="0"/>
                <a:ea typeface="Gill Sans" charset="0"/>
                <a:cs typeface="Gill Sans" charset="0"/>
              </a:rPr>
            </a:br>
            <a:endParaRPr lang="en-US" sz="4800" dirty="0">
              <a:solidFill>
                <a:schemeClr val="accent2"/>
              </a:solidFill>
              <a:latin typeface="Gill Sans" charset="0"/>
              <a:ea typeface="Gill Sans" charset="0"/>
              <a:cs typeface="Gill Sans" charset="0"/>
            </a:endParaRPr>
          </a:p>
          <a:p>
            <a:pPr algn="ctr"/>
            <a:r>
              <a:rPr lang="en-US" sz="4800" dirty="0">
                <a:solidFill>
                  <a:schemeClr val="accent2"/>
                </a:solidFill>
                <a:latin typeface="Gill Sans" charset="0"/>
                <a:ea typeface="Gill Sans" charset="0"/>
                <a:cs typeface="Gill Sans" charset="0"/>
              </a:rPr>
              <a:t>How To Schedule DL Training Jobs </a:t>
            </a:r>
          </a:p>
          <a:p>
            <a:pPr algn="ctr"/>
            <a:r>
              <a:rPr lang="en-US" sz="4800" dirty="0">
                <a:solidFill>
                  <a:schemeClr val="accent2"/>
                </a:solidFill>
                <a:latin typeface="Gill Sans" charset="0"/>
                <a:ea typeface="Gill Sans" charset="0"/>
                <a:cs typeface="Gill Sans" charset="0"/>
              </a:rPr>
              <a:t>Without Complete Job Information?</a:t>
            </a:r>
          </a:p>
        </p:txBody>
      </p:sp>
    </p:spTree>
    <p:extLst>
      <p:ext uri="{BB962C8B-B14F-4D97-AF65-F5344CB8AC3E}">
        <p14:creationId xmlns:p14="http://schemas.microsoft.com/office/powerpoint/2010/main" val="2955215132"/>
      </p:ext>
    </p:extLst>
  </p:cSld>
  <p:clrMapOvr>
    <a:masterClrMapping/>
  </p:clrMapOvr>
  <p:transition spd="slow" advTm="7427">
    <p:push dir="u"/>
  </p:transition>
</p:sld>
</file>

<file path=ppt/tags/tag1.xml><?xml version="1.0" encoding="utf-8"?>
<p:tagLst xmlns:a="http://schemas.openxmlformats.org/drawingml/2006/main" xmlns:r="http://schemas.openxmlformats.org/officeDocument/2006/relationships" xmlns:p="http://schemas.openxmlformats.org/presentationml/2006/main">
  <p:tag name="TIMING" val="|5.8|8.9|8|8.3|8.2|10.2|9.6"/>
</p:tagLst>
</file>

<file path=ppt/tags/tag10.xml><?xml version="1.0" encoding="utf-8"?>
<p:tagLst xmlns:a="http://schemas.openxmlformats.org/drawingml/2006/main" xmlns:r="http://schemas.openxmlformats.org/officeDocument/2006/relationships" xmlns:p="http://schemas.openxmlformats.org/presentationml/2006/main">
  <p:tag name="TIMING" val="|10|5.9|9.2|12.9"/>
</p:tagLst>
</file>

<file path=ppt/tags/tag11.xml><?xml version="1.0" encoding="utf-8"?>
<p:tagLst xmlns:a="http://schemas.openxmlformats.org/drawingml/2006/main" xmlns:r="http://schemas.openxmlformats.org/officeDocument/2006/relationships" xmlns:p="http://schemas.openxmlformats.org/presentationml/2006/main">
  <p:tag name="TIMING" val="|10.2|7.1|4.9|11|14.5|11.7|12|11.6|6.7|11.9|10.5|4.8|6.4|3.5|7.9"/>
</p:tagLst>
</file>

<file path=ppt/tags/tag12.xml><?xml version="1.0" encoding="utf-8"?>
<p:tagLst xmlns:a="http://schemas.openxmlformats.org/drawingml/2006/main" xmlns:r="http://schemas.openxmlformats.org/officeDocument/2006/relationships" xmlns:p="http://schemas.openxmlformats.org/presentationml/2006/main">
  <p:tag name="TIMING" val="|0.8"/>
</p:tagLst>
</file>

<file path=ppt/tags/tag13.xml><?xml version="1.0" encoding="utf-8"?>
<p:tagLst xmlns:a="http://schemas.openxmlformats.org/drawingml/2006/main" xmlns:r="http://schemas.openxmlformats.org/officeDocument/2006/relationships" xmlns:p="http://schemas.openxmlformats.org/presentationml/2006/main">
  <p:tag name="TIMING" val="|11.4|4.2|2.6|5.4"/>
</p:tagLst>
</file>

<file path=ppt/tags/tag14.xml><?xml version="1.0" encoding="utf-8"?>
<p:tagLst xmlns:a="http://schemas.openxmlformats.org/drawingml/2006/main" xmlns:r="http://schemas.openxmlformats.org/officeDocument/2006/relationships" xmlns:p="http://schemas.openxmlformats.org/presentationml/2006/main">
  <p:tag name="TIMING" val="|6.2|7.2|8.9|33.8|19.1|13.9|2.7"/>
</p:tagLst>
</file>

<file path=ppt/tags/tag15.xml><?xml version="1.0" encoding="utf-8"?>
<p:tagLst xmlns:a="http://schemas.openxmlformats.org/drawingml/2006/main" xmlns:r="http://schemas.openxmlformats.org/officeDocument/2006/relationships" xmlns:p="http://schemas.openxmlformats.org/presentationml/2006/main">
  <p:tag name="TIMING" val="|8.4|5.1|3.6"/>
</p:tagLst>
</file>

<file path=ppt/tags/tag16.xml><?xml version="1.0" encoding="utf-8"?>
<p:tagLst xmlns:a="http://schemas.openxmlformats.org/drawingml/2006/main" xmlns:r="http://schemas.openxmlformats.org/officeDocument/2006/relationships" xmlns:p="http://schemas.openxmlformats.org/presentationml/2006/main">
  <p:tag name="TIMING" val="|9|13.3|3.1|3.7"/>
</p:tagLst>
</file>

<file path=ppt/tags/tag17.xml><?xml version="1.0" encoding="utf-8"?>
<p:tagLst xmlns:a="http://schemas.openxmlformats.org/drawingml/2006/main" xmlns:r="http://schemas.openxmlformats.org/officeDocument/2006/relationships" xmlns:p="http://schemas.openxmlformats.org/presentationml/2006/main">
  <p:tag name="TIMING" val="|10.9|12.6|8.6|8.3|1.6|6"/>
</p:tagLst>
</file>

<file path=ppt/tags/tag18.xml><?xml version="1.0" encoding="utf-8"?>
<p:tagLst xmlns:a="http://schemas.openxmlformats.org/drawingml/2006/main" xmlns:r="http://schemas.openxmlformats.org/officeDocument/2006/relationships" xmlns:p="http://schemas.openxmlformats.org/presentationml/2006/main">
  <p:tag name="TIMING" val="|7.7|15.5|3.7|0.9"/>
</p:tagLst>
</file>

<file path=ppt/tags/tag2.xml><?xml version="1.0" encoding="utf-8"?>
<p:tagLst xmlns:a="http://schemas.openxmlformats.org/drawingml/2006/main" xmlns:r="http://schemas.openxmlformats.org/officeDocument/2006/relationships" xmlns:p="http://schemas.openxmlformats.org/presentationml/2006/main">
  <p:tag name="TIMING" val="|11.1|3.9|10.5|8.3|1.5|5.1|0.8|0.9|0.8|4.9|1.8|4.1"/>
</p:tagLst>
</file>

<file path=ppt/tags/tag3.xml><?xml version="1.0" encoding="utf-8"?>
<p:tagLst xmlns:a="http://schemas.openxmlformats.org/drawingml/2006/main" xmlns:r="http://schemas.openxmlformats.org/officeDocument/2006/relationships" xmlns:p="http://schemas.openxmlformats.org/presentationml/2006/main">
  <p:tag name="TIMING" val="|6.5|8.8|8.7|1.9|6.8|2.4|7.9|19.3|10|3"/>
</p:tagLst>
</file>

<file path=ppt/tags/tag4.xml><?xml version="1.0" encoding="utf-8"?>
<p:tagLst xmlns:a="http://schemas.openxmlformats.org/drawingml/2006/main" xmlns:r="http://schemas.openxmlformats.org/officeDocument/2006/relationships" xmlns:p="http://schemas.openxmlformats.org/presentationml/2006/main">
  <p:tag name="TIMING" val="|6.3|18.1|7|9.2|5.4|8.8|6.6"/>
</p:tagLst>
</file>

<file path=ppt/tags/tag5.xml><?xml version="1.0" encoding="utf-8"?>
<p:tagLst xmlns:a="http://schemas.openxmlformats.org/drawingml/2006/main" xmlns:r="http://schemas.openxmlformats.org/officeDocument/2006/relationships" xmlns:p="http://schemas.openxmlformats.org/presentationml/2006/main">
  <p:tag name="TIMING" val="|10|17.1|23.8"/>
</p:tagLst>
</file>

<file path=ppt/tags/tag6.xml><?xml version="1.0" encoding="utf-8"?>
<p:tagLst xmlns:a="http://schemas.openxmlformats.org/drawingml/2006/main" xmlns:r="http://schemas.openxmlformats.org/officeDocument/2006/relationships" xmlns:p="http://schemas.openxmlformats.org/presentationml/2006/main">
  <p:tag name="TIMING" val="|5.6|8.6"/>
</p:tagLst>
</file>

<file path=ppt/tags/tag7.xml><?xml version="1.0" encoding="utf-8"?>
<p:tagLst xmlns:a="http://schemas.openxmlformats.org/drawingml/2006/main" xmlns:r="http://schemas.openxmlformats.org/officeDocument/2006/relationships" xmlns:p="http://schemas.openxmlformats.org/presentationml/2006/main">
  <p:tag name="TIMING" val="|7.8|12.1|8.9|28.8|6.5|4.7|1.4"/>
</p:tagLst>
</file>

<file path=ppt/tags/tag8.xml><?xml version="1.0" encoding="utf-8"?>
<p:tagLst xmlns:a="http://schemas.openxmlformats.org/drawingml/2006/main" xmlns:r="http://schemas.openxmlformats.org/officeDocument/2006/relationships" xmlns:p="http://schemas.openxmlformats.org/presentationml/2006/main">
  <p:tag name="TIMING" val="|1.8|1.5|4.6|2.2|5.4|7.5"/>
</p:tagLst>
</file>

<file path=ppt/tags/tag9.xml><?xml version="1.0" encoding="utf-8"?>
<p:tagLst xmlns:a="http://schemas.openxmlformats.org/drawingml/2006/main" xmlns:r="http://schemas.openxmlformats.org/officeDocument/2006/relationships" xmlns:p="http://schemas.openxmlformats.org/presentationml/2006/main">
  <p:tag name="TIMING" val="|10.4|24.3"/>
</p:tagLst>
</file>

<file path=ppt/theme/theme1.xml><?xml version="1.0" encoding="utf-8"?>
<a:theme xmlns:a="http://schemas.openxmlformats.org/drawingml/2006/main" name="WelcomeDoc">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a:solidFill>
            <a:srgbClr val="000000"/>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nfiniswap-nsf-csr-pi-06022017-v2" id="{26A95243-1711-1F4B-A127-F91B26420052}" vid="{B911AE4B-2CEF-8746-97EF-8F5C6A1AFF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55730</TotalTime>
  <Words>5064</Words>
  <Application>Microsoft Macintosh PowerPoint</Application>
  <PresentationFormat>Widescreen</PresentationFormat>
  <Paragraphs>996</Paragraphs>
  <Slides>48</Slides>
  <Notes>44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48</vt:i4>
      </vt:variant>
    </vt:vector>
  </HeadingPairs>
  <TitlesOfParts>
    <vt:vector size="62" baseType="lpstr">
      <vt:lpstr>Segoe UI</vt:lpstr>
      <vt:lpstr>Abril Fatface</vt:lpstr>
      <vt:lpstr>Arial</vt:lpstr>
      <vt:lpstr>Calibri</vt:lpstr>
      <vt:lpstr>Calibri Light</vt:lpstr>
      <vt:lpstr>Cambria Math</vt:lpstr>
      <vt:lpstr>Gill Sans</vt:lpstr>
      <vt:lpstr>Gill Sans Light</vt:lpstr>
      <vt:lpstr>Gill Sans MT</vt:lpstr>
      <vt:lpstr>Gill Sans SemiBold</vt:lpstr>
      <vt:lpstr>Times</vt:lpstr>
      <vt:lpstr>Wingdings</vt:lpstr>
      <vt:lpstr>WelcomeDoc</vt:lpstr>
      <vt:lpstr>Office Theme</vt:lpstr>
      <vt:lpstr>Tiresias  &amp;  Gandiva </vt:lpstr>
      <vt:lpstr>  GPU Cluster for Deep Learning Training</vt:lpstr>
      <vt:lpstr>PowerPoint Presentation</vt:lpstr>
      <vt:lpstr>  GPU Cluster Manager</vt:lpstr>
      <vt:lpstr>  Challenge Ⅰ: Unpredictable Training Time</vt:lpstr>
      <vt:lpstr>PowerPoint Presentation</vt:lpstr>
      <vt:lpstr>  Prior Solutions</vt:lpstr>
      <vt:lpstr>PowerPoint Presentation</vt:lpstr>
      <vt:lpstr>PowerPoint Presentation</vt:lpstr>
      <vt:lpstr>Temporal and Spatial Co-scheduling</vt:lpstr>
      <vt:lpstr>PowerPoint Presentation</vt:lpstr>
      <vt:lpstr>PowerPoint Presentation</vt:lpstr>
      <vt:lpstr>PowerPoint Presentation</vt:lpstr>
      <vt:lpstr>PowerPoint Presentation</vt:lpstr>
      <vt:lpstr>PowerPoint Presentation</vt:lpstr>
      <vt:lpstr>PowerPoint Presentation</vt:lpstr>
      <vt:lpstr>  Prior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Q&amp;A</vt:lpstr>
      <vt:lpstr> Themis: Fair and Efficient GPU Cluster Scheduling</vt:lpstr>
      <vt:lpstr>PowerPoint Presentation</vt:lpstr>
      <vt:lpstr> Characteristics of DLT</vt:lpstr>
      <vt:lpstr> Characteristics of DLT</vt:lpstr>
      <vt:lpstr> Characteristics of DLT</vt:lpstr>
      <vt:lpstr> Existing Scheduler</vt:lpstr>
      <vt:lpstr>PowerPoint Presentation</vt:lpstr>
      <vt:lpstr> Time-slicing</vt:lpstr>
      <vt:lpstr> Packing</vt:lpstr>
      <vt:lpstr> Migration</vt:lpstr>
      <vt:lpstr> Scaling (growth-and-shrink)</vt:lpstr>
      <vt:lpstr> Job Scheduling – reactive mode</vt:lpstr>
      <vt:lpstr> Job Scheduling – introspective mode</vt:lpstr>
      <vt:lpstr> Job Scheduling – introspective mode</vt:lpstr>
      <vt:lpstr>  Implementation</vt:lpstr>
      <vt:lpstr>  Evaluation</vt:lpstr>
      <vt:lpstr>  Evaluation</vt:lpstr>
      <vt:lpstr>  Evaluation</vt:lpstr>
      <vt:lpstr>PowerPoint Presentation</vt:lpstr>
      <vt:lpstr> Q&amp;A</vt:lpstr>
      <vt:lpstr> Q&amp;A</vt:lpstr>
      <vt:lpstr>  Thank You</vt:lpstr>
      <vt:lpstr> Gandiva Algorithm (I guess…)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Juncheng Gu</dc:creator>
  <cp:lastModifiedBy>Microsoft Office User</cp:lastModifiedBy>
  <cp:revision>7112</cp:revision>
  <cp:lastPrinted>2019-02-12T21:30:18Z</cp:lastPrinted>
  <dcterms:created xsi:type="dcterms:W3CDTF">2016-09-28T12:49:31Z</dcterms:created>
  <dcterms:modified xsi:type="dcterms:W3CDTF">2020-03-31T18:05:13Z</dcterms:modified>
</cp:coreProperties>
</file>